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58" r:id="rId5"/>
  </p:sldMasterIdLst>
  <p:notesMasterIdLst>
    <p:notesMasterId r:id="rId8"/>
  </p:notesMasterIdLst>
  <p:sldIdLst>
    <p:sldId id="300" r:id="rId6"/>
    <p:sldId id="2147138988" r:id="rId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89B04"/>
    <a:srgbClr val="40D1F5"/>
    <a:srgbClr val="F5835D"/>
    <a:srgbClr val="84B8DA"/>
    <a:srgbClr val="B1D6E8"/>
    <a:srgbClr val="9C4877"/>
    <a:srgbClr val="2B80B1"/>
    <a:srgbClr val="9CCB3B"/>
    <a:srgbClr val="E7BB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780AF0-5451-43AD-B288-503D123CD403}" v="1" dt="2023-04-27T07:29:45.1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598" autoAdjust="0"/>
    <p:restoredTop sz="95226" autoAdjust="0"/>
  </p:normalViewPr>
  <p:slideViewPr>
    <p:cSldViewPr>
      <p:cViewPr varScale="1">
        <p:scale>
          <a:sx n="150" d="100"/>
          <a:sy n="150" d="100"/>
        </p:scale>
        <p:origin x="1110"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27/04/2023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1</a:t>
            </a:fld>
            <a:endParaRPr lang="en-GB"/>
          </a:p>
        </p:txBody>
      </p:sp>
    </p:spTree>
    <p:extLst>
      <p:ext uri="{BB962C8B-B14F-4D97-AF65-F5344CB8AC3E}">
        <p14:creationId xmlns:p14="http://schemas.microsoft.com/office/powerpoint/2010/main" val="35655714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313039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304803" y="1758042"/>
            <a:ext cx="5611583" cy="1046899"/>
          </a:xfrm>
        </p:spPr>
        <p:txBody>
          <a:bodyPr anchor="t">
            <a:normAutofit/>
          </a:bodyPr>
          <a:lstStyle>
            <a:lvl1pPr algn="l">
              <a:defRPr sz="3000"/>
            </a:lvl1pPr>
          </a:lstStyle>
          <a:p>
            <a:r>
              <a:rPr lang="en-US"/>
              <a:t>Click to edit Master title style</a:t>
            </a:r>
            <a:endParaRPr lang="en-GB"/>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304803" y="2804941"/>
            <a:ext cx="5611583" cy="1241822"/>
          </a:xfrm>
        </p:spPr>
        <p:txBody>
          <a:bodyPr anchor="t">
            <a:normAutofit/>
          </a:bodyPr>
          <a:lstStyle>
            <a:lvl1pPr marL="0" indent="0" algn="l">
              <a:spcBef>
                <a:spcPts val="450"/>
              </a:spcBef>
              <a:buNone/>
              <a:defRPr sz="1500" b="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1165" y="310599"/>
            <a:ext cx="2422922" cy="657806"/>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304802" y="4718278"/>
            <a:ext cx="5610600" cy="162000"/>
          </a:xfrm>
        </p:spPr>
        <p:txBody>
          <a:bodyPr anchor="ctr">
            <a:noAutofit/>
          </a:bodyPr>
          <a:lstStyle>
            <a:lvl1pPr marL="0" indent="0">
              <a:buNone/>
              <a:defRPr sz="750"/>
            </a:lvl1pPr>
          </a:lstStyle>
          <a:p>
            <a:pPr lvl="0"/>
            <a:r>
              <a:rPr lang="en-US"/>
              <a:t>Click to edit Master text styles</a:t>
            </a:r>
          </a:p>
        </p:txBody>
      </p:sp>
      <p:pic>
        <p:nvPicPr>
          <p:cNvPr id="47" name="Graphic 46">
            <a:extLst>
              <a:ext uri="{FF2B5EF4-FFF2-40B4-BE49-F238E27FC236}">
                <a16:creationId xmlns:a16="http://schemas.microsoft.com/office/drawing/2014/main" id="{D7FD0BF1-2D49-D3C6-B88F-E52FF55C006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72162" y="0"/>
            <a:ext cx="3271838" cy="5143500"/>
          </a:xfrm>
          <a:prstGeom prst="rect">
            <a:avLst/>
          </a:prstGeom>
        </p:spPr>
      </p:pic>
    </p:spTree>
    <p:extLst>
      <p:ext uri="{BB962C8B-B14F-4D97-AF65-F5344CB8AC3E}">
        <p14:creationId xmlns:p14="http://schemas.microsoft.com/office/powerpoint/2010/main" val="44261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v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A47BAE-258C-E356-5090-FD1F0FAC8178}"/>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9000" contrast="5000"/>
                    </a14:imgEffect>
                  </a14:imgLayer>
                </a14:imgProps>
              </a:ext>
              <a:ext uri="{28A0092B-C50C-407E-A947-70E740481C1C}">
                <a14:useLocalDpi xmlns:a14="http://schemas.microsoft.com/office/drawing/2010/main" val="0"/>
              </a:ext>
            </a:extLst>
          </a:blip>
          <a:srcRect t="7695" b="7695"/>
          <a:stretch/>
        </p:blipFill>
        <p:spPr>
          <a:xfrm>
            <a:off x="0" y="1"/>
            <a:ext cx="9161639" cy="5143500"/>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304803" y="288475"/>
            <a:ext cx="5611583" cy="1202867"/>
          </a:xfrm>
        </p:spPr>
        <p:txBody>
          <a:bodyPr anchor="t">
            <a:normAutofit/>
          </a:bodyPr>
          <a:lstStyle>
            <a:lvl1pPr algn="l">
              <a:defRPr sz="225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304803" y="4044043"/>
            <a:ext cx="5611583" cy="631370"/>
          </a:xfrm>
        </p:spPr>
        <p:txBody>
          <a:bodyPr anchor="b">
            <a:normAutofit/>
          </a:bodyPr>
          <a:lstStyle>
            <a:lvl1pPr marL="0" indent="0" algn="l">
              <a:spcBef>
                <a:spcPts val="450"/>
              </a:spcBef>
              <a:buNone/>
              <a:defRPr sz="15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013008" y="1849171"/>
            <a:ext cx="4590000" cy="1246156"/>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304802" y="4691064"/>
            <a:ext cx="5610600" cy="162000"/>
          </a:xfrm>
        </p:spPr>
        <p:txBody>
          <a:bodyPr anchor="ctr">
            <a:noAutofit/>
          </a:bodyPr>
          <a:lstStyle>
            <a:lvl1pPr marL="0" indent="0">
              <a:buNone/>
              <a:defRPr sz="15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6641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v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CEA9AD-E5C2-3552-4125-C12999B37E0F}"/>
              </a:ext>
            </a:extLst>
          </p:cNvPr>
          <p:cNvSpPr/>
          <p:nvPr userDrawn="1"/>
        </p:nvSpPr>
        <p:spPr>
          <a:xfrm>
            <a:off x="1" y="0"/>
            <a:ext cx="9144000" cy="5143500"/>
          </a:xfrm>
          <a:prstGeom prst="rect">
            <a:avLst/>
          </a:prstGeom>
          <a:gradFill>
            <a:gsLst>
              <a:gs pos="0">
                <a:srgbClr val="014E9E"/>
              </a:gs>
              <a:gs pos="62000">
                <a:srgbClr val="09B396"/>
              </a:gs>
              <a:gs pos="40000">
                <a:srgbClr val="009BA0"/>
              </a:gs>
              <a:gs pos="83000">
                <a:srgbClr val="17B584"/>
              </a:gs>
              <a:gs pos="100000">
                <a:srgbClr val="7CC4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6" name="Picture 5" descr="A black and white logo&#10;&#10;Description automatically generated with medium confidence">
            <a:extLst>
              <a:ext uri="{FF2B5EF4-FFF2-40B4-BE49-F238E27FC236}">
                <a16:creationId xmlns:a16="http://schemas.microsoft.com/office/drawing/2014/main" id="{951EBAD9-882E-7042-1669-1668C03DCB47}"/>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12664" b="17204"/>
          <a:stretch/>
        </p:blipFill>
        <p:spPr>
          <a:xfrm>
            <a:off x="6056564" y="44574"/>
            <a:ext cx="3087435" cy="5098927"/>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304803" y="288475"/>
            <a:ext cx="5611583" cy="1202867"/>
          </a:xfrm>
        </p:spPr>
        <p:txBody>
          <a:bodyPr anchor="t">
            <a:normAutofit/>
          </a:bodyPr>
          <a:lstStyle>
            <a:lvl1pPr algn="l">
              <a:defRPr sz="225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304803" y="4044043"/>
            <a:ext cx="5611583" cy="631370"/>
          </a:xfrm>
        </p:spPr>
        <p:txBody>
          <a:bodyPr anchor="b">
            <a:normAutofit/>
          </a:bodyPr>
          <a:lstStyle>
            <a:lvl1pPr marL="0" indent="0" algn="l">
              <a:spcBef>
                <a:spcPts val="450"/>
              </a:spcBef>
              <a:buNone/>
              <a:defRPr sz="15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013008" y="1849171"/>
            <a:ext cx="4590000" cy="1246156"/>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304802" y="4691064"/>
            <a:ext cx="5610600" cy="162000"/>
          </a:xfrm>
        </p:spPr>
        <p:txBody>
          <a:bodyPr anchor="ctr">
            <a:noAutofit/>
          </a:bodyPr>
          <a:lstStyle>
            <a:lvl1pPr marL="0" indent="0">
              <a:buNone/>
              <a:defRPr sz="15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85374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v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8D5B9A-4093-214A-41B4-4FDD1157D3C2}"/>
              </a:ext>
            </a:extLst>
          </p:cNvPr>
          <p:cNvSpPr/>
          <p:nvPr userDrawn="1"/>
        </p:nvSpPr>
        <p:spPr>
          <a:xfrm>
            <a:off x="1" y="1"/>
            <a:ext cx="9143999" cy="5143499"/>
          </a:xfrm>
          <a:prstGeom prst="rect">
            <a:avLst/>
          </a:prstGeom>
          <a:gradFill>
            <a:gsLst>
              <a:gs pos="0">
                <a:srgbClr val="007C33"/>
              </a:gs>
              <a:gs pos="62000">
                <a:srgbClr val="3E9F19"/>
              </a:gs>
              <a:gs pos="40000">
                <a:srgbClr val="239025"/>
              </a:gs>
              <a:gs pos="83000">
                <a:srgbClr val="69B908"/>
              </a:gs>
              <a:gs pos="100000">
                <a:srgbClr val="7BC3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5" name="Graphic 4">
            <a:extLst>
              <a:ext uri="{FF2B5EF4-FFF2-40B4-BE49-F238E27FC236}">
                <a16:creationId xmlns:a16="http://schemas.microsoft.com/office/drawing/2014/main" id="{97CC7A73-524B-B699-FEC9-AD3AA360D22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31166" y="4343737"/>
            <a:ext cx="1808998" cy="491131"/>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304803" y="1758042"/>
            <a:ext cx="5611583" cy="1046899"/>
          </a:xfrm>
        </p:spPr>
        <p:txBody>
          <a:bodyPr anchor="t">
            <a:normAutofit/>
          </a:bodyPr>
          <a:lstStyle>
            <a:lvl1pPr algn="l">
              <a:defRPr sz="3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304803" y="2804941"/>
            <a:ext cx="5611583" cy="1241822"/>
          </a:xfrm>
        </p:spPr>
        <p:txBody>
          <a:bodyPr anchor="t">
            <a:normAutofit/>
          </a:bodyPr>
          <a:lstStyle>
            <a:lvl1pPr marL="0" indent="0" algn="l">
              <a:spcBef>
                <a:spcPts val="450"/>
              </a:spcBef>
              <a:buNone/>
              <a:defRPr sz="15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6" name="Picture 5" descr="A black and white logo&#10;&#10;Description automatically generated with medium confidence">
            <a:extLst>
              <a:ext uri="{FF2B5EF4-FFF2-40B4-BE49-F238E27FC236}">
                <a16:creationId xmlns:a16="http://schemas.microsoft.com/office/drawing/2014/main" id="{76DC1EF7-6782-9D04-1DB0-0E377D6FFE99}"/>
              </a:ext>
            </a:extLst>
          </p:cNvPr>
          <p:cNvPicPr>
            <a:picLocks noChangeAspect="1"/>
          </p:cNvPicPr>
          <p:nvPr userDrawn="1"/>
        </p:nvPicPr>
        <p:blipFill rotWithShape="1">
          <a:blip r:embed="rId4" cstate="print">
            <a:alphaModFix amt="20000"/>
            <a:extLst>
              <a:ext uri="{28A0092B-C50C-407E-A947-70E740481C1C}">
                <a14:useLocalDpi xmlns:a14="http://schemas.microsoft.com/office/drawing/2010/main" val="0"/>
              </a:ext>
            </a:extLst>
          </a:blip>
          <a:srcRect r="12664" b="17204"/>
          <a:stretch/>
        </p:blipFill>
        <p:spPr>
          <a:xfrm>
            <a:off x="6056564" y="44574"/>
            <a:ext cx="3087435" cy="5098927"/>
          </a:xfrm>
          <a:prstGeom prst="rect">
            <a:avLst/>
          </a:prstGeom>
        </p:spPr>
      </p:pic>
    </p:spTree>
    <p:extLst>
      <p:ext uri="{BB962C8B-B14F-4D97-AF65-F5344CB8AC3E}">
        <p14:creationId xmlns:p14="http://schemas.microsoft.com/office/powerpoint/2010/main" val="147608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Bullet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22C3373F-50FB-4131-AEAF-0DD97AFD92BA}" type="datetime1">
              <a:rPr lang="en-GB" smtClean="0"/>
              <a:t>27/04/2023</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391439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a:xfrm>
            <a:off x="304074" y="1135045"/>
            <a:ext cx="4115526" cy="3529483"/>
          </a:xfrm>
        </p:spPr>
        <p:txBody>
          <a:bodyPr/>
          <a:lstStyle>
            <a:lvl1pPr marL="0" indent="0">
              <a:buNone/>
              <a:defRPr/>
            </a:lvl1pPr>
            <a:lvl2pPr marL="135731" indent="-135731">
              <a:defRPr/>
            </a:lvl2pPr>
            <a:lvl3pPr marL="402431" indent="-135731">
              <a:defRPr/>
            </a:lvl3pPr>
            <a:lvl4pPr marL="675085" indent="-135731">
              <a:defRPr/>
            </a:lvl4pPr>
            <a:lvl5pPr marL="941785" indent="-1357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5A495C1F-598A-4036-B36D-44EE6E0B7899}" type="datetime1">
              <a:rPr lang="en-GB" smtClean="0"/>
              <a:t>27/04/2023</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53D201C9-8E67-076C-9A38-9BFA6A2B129F}"/>
              </a:ext>
            </a:extLst>
          </p:cNvPr>
          <p:cNvSpPr>
            <a:spLocks noGrp="1"/>
          </p:cNvSpPr>
          <p:nvPr>
            <p:ph idx="13"/>
          </p:nvPr>
        </p:nvSpPr>
        <p:spPr>
          <a:xfrm>
            <a:off x="4724402" y="1135045"/>
            <a:ext cx="4115526" cy="3529483"/>
          </a:xfrm>
        </p:spPr>
        <p:txBody>
          <a:bodyPr/>
          <a:lstStyle>
            <a:lvl1pPr marL="0" indent="0">
              <a:buNone/>
              <a:defRPr/>
            </a:lvl1pPr>
            <a:lvl2pPr marL="135731" indent="-135731">
              <a:defRPr/>
            </a:lvl2pPr>
            <a:lvl3pPr marL="402431" indent="-135731">
              <a:defRPr/>
            </a:lvl3pPr>
            <a:lvl4pPr marL="675085" indent="-135731">
              <a:defRPr/>
            </a:lvl4pPr>
            <a:lvl5pPr marL="941785" indent="-1357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2188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hart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a:xfrm>
            <a:off x="304074" y="1135045"/>
            <a:ext cx="5651139" cy="3529483"/>
          </a:xfrm>
        </p:spPr>
        <p:txBody>
          <a:bodyPr/>
          <a:lstStyle>
            <a:lvl1pPr marL="0" indent="0">
              <a:buNone/>
              <a:defRPr/>
            </a:lvl1pPr>
            <a:lvl2pPr marL="135731" indent="-135731">
              <a:defRPr/>
            </a:lvl2pPr>
            <a:lvl3pPr marL="402431" indent="-135731">
              <a:defRPr/>
            </a:lvl3pPr>
            <a:lvl4pPr marL="675085" indent="-135731">
              <a:defRPr/>
            </a:lvl4pPr>
            <a:lvl5pPr marL="941785" indent="-1357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04CB6680-D6E5-4724-8E21-D45D6C908BB5}" type="datetime1">
              <a:rPr lang="en-GB" smtClean="0"/>
              <a:t>27/04/2023</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53D201C9-8E67-076C-9A38-9BFA6A2B129F}"/>
              </a:ext>
            </a:extLst>
          </p:cNvPr>
          <p:cNvSpPr>
            <a:spLocks noGrp="1"/>
          </p:cNvSpPr>
          <p:nvPr>
            <p:ph idx="13"/>
          </p:nvPr>
        </p:nvSpPr>
        <p:spPr>
          <a:xfrm>
            <a:off x="6259286" y="1135045"/>
            <a:ext cx="2580642" cy="3529483"/>
          </a:xfrm>
        </p:spPr>
        <p:txBody>
          <a:bodyPr/>
          <a:lstStyle>
            <a:lvl1pPr marL="0" indent="0">
              <a:buNone/>
              <a:defRPr/>
            </a:lvl1pPr>
            <a:lvl2pPr marL="135731" indent="-135731">
              <a:defRPr/>
            </a:lvl2pPr>
            <a:lvl3pPr marL="402431" indent="-135731">
              <a:defRPr/>
            </a:lvl3pPr>
            <a:lvl4pPr marL="675085" indent="-135731">
              <a:defRPr/>
            </a:lvl4pPr>
            <a:lvl5pPr marL="941785" indent="-1357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434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FEACBED3-CCAE-4AED-A4C1-3871B8DD8396}" type="datetime1">
              <a:rPr lang="en-GB" smtClean="0"/>
              <a:t>27/04/2023</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12976004-F10D-998E-AAE0-E0E9D8D28CAB}"/>
              </a:ext>
            </a:extLst>
          </p:cNvPr>
          <p:cNvSpPr>
            <a:spLocks noGrp="1"/>
          </p:cNvSpPr>
          <p:nvPr>
            <p:ph idx="1"/>
          </p:nvPr>
        </p:nvSpPr>
        <p:spPr>
          <a:xfrm>
            <a:off x="304074" y="1135045"/>
            <a:ext cx="5651139" cy="3529483"/>
          </a:xfrm>
        </p:spPr>
        <p:txBody>
          <a:bodyPr/>
          <a:lstStyle>
            <a:lvl1pPr marL="0" indent="0">
              <a:buNone/>
              <a:defRPr sz="2250">
                <a:solidFill>
                  <a:schemeClr val="tx1"/>
                </a:solidFill>
              </a:defRPr>
            </a:lvl1pPr>
            <a:lvl2pPr marL="0" indent="0">
              <a:buNone/>
              <a:defRPr>
                <a:solidFill>
                  <a:schemeClr val="tx1"/>
                </a:solidFill>
              </a:defRPr>
            </a:lvl2pPr>
            <a:lvl3pPr marL="135731" indent="-135731">
              <a:defRPr>
                <a:solidFill>
                  <a:schemeClr val="tx1"/>
                </a:solidFill>
              </a:defRPr>
            </a:lvl3pPr>
            <a:lvl4pPr marL="402431" indent="-135731">
              <a:defRPr>
                <a:solidFill>
                  <a:schemeClr val="tx1"/>
                </a:solidFill>
              </a:defRPr>
            </a:lvl4pPr>
            <a:lvl5pPr marL="675085" indent="-135731">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7058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on Image">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42FCB4D-1E3A-950C-C502-9D6A40A3E663}"/>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9000" contrast="5000"/>
                    </a14:imgEffect>
                  </a14:imgLayer>
                </a14:imgProps>
              </a:ext>
              <a:ext uri="{28A0092B-C50C-407E-A947-70E740481C1C}">
                <a14:useLocalDpi xmlns:a14="http://schemas.microsoft.com/office/drawing/2010/main" val="0"/>
              </a:ext>
            </a:extLst>
          </a:blip>
          <a:srcRect t="7695" b="7695"/>
          <a:stretch/>
        </p:blipFill>
        <p:spPr>
          <a:xfrm>
            <a:off x="0" y="1"/>
            <a:ext cx="9161639" cy="5143500"/>
          </a:xfrm>
          <a:prstGeom prst="rect">
            <a:avLst/>
          </a:prstGeom>
        </p:spPr>
      </p:pic>
      <p:sp>
        <p:nvSpPr>
          <p:cNvPr id="7" name="Rectangle 6">
            <a:extLst>
              <a:ext uri="{FF2B5EF4-FFF2-40B4-BE49-F238E27FC236}">
                <a16:creationId xmlns:a16="http://schemas.microsoft.com/office/drawing/2014/main" id="{32DE84A0-1A81-86AD-EC94-A7150F698AA5}"/>
              </a:ext>
            </a:extLst>
          </p:cNvPr>
          <p:cNvSpPr/>
          <p:nvPr userDrawn="1"/>
        </p:nvSpPr>
        <p:spPr>
          <a:xfrm>
            <a:off x="-1" y="0"/>
            <a:ext cx="9144001" cy="5143500"/>
          </a:xfrm>
          <a:prstGeom prst="rect">
            <a:avLst/>
          </a:prstGeom>
          <a:gradFill flip="none" rotWithShape="1">
            <a:gsLst>
              <a:gs pos="0">
                <a:schemeClr val="bg1">
                  <a:alpha val="0"/>
                  <a:lumMod val="95000"/>
                </a:schemeClr>
              </a:gs>
              <a:gs pos="99000">
                <a:schemeClr val="bg2">
                  <a:lumMod val="0"/>
                  <a:alpha val="7497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lvl1pPr>
              <a:defRPr>
                <a:solidFill>
                  <a:schemeClr val="bg1"/>
                </a:solidFill>
              </a:defRPr>
            </a:lvl1pPr>
          </a:lstStyle>
          <a:p>
            <a:fld id="{B939B0AD-751D-46CA-B7C6-1F9F8472E88C}" type="datetime1">
              <a:rPr lang="en-GB" smtClean="0"/>
              <a:t>27/04/2023</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a:xfrm>
            <a:off x="1502874" y="4718278"/>
            <a:ext cx="4957784" cy="162000"/>
          </a:xfrm>
        </p:spPr>
        <p:txBody>
          <a:bodyPr/>
          <a:lstStyle>
            <a:lvl1pPr>
              <a:defRPr>
                <a:solidFill>
                  <a:schemeClr val="bg1"/>
                </a:solidFill>
              </a:defRPr>
            </a:lvl1p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lvl1pPr>
              <a:defRPr>
                <a:solidFill>
                  <a:schemeClr val="bg1"/>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81D41D04-6DAD-6AB6-F0F6-3A860FF4D39E}"/>
              </a:ext>
            </a:extLst>
          </p:cNvPr>
          <p:cNvSpPr txBox="1"/>
          <p:nvPr userDrawn="1"/>
        </p:nvSpPr>
        <p:spPr>
          <a:xfrm>
            <a:off x="304074" y="4718278"/>
            <a:ext cx="1198800" cy="162000"/>
          </a:xfrm>
          <a:prstGeom prst="rect">
            <a:avLst/>
          </a:prstGeom>
          <a:noFill/>
        </p:spPr>
        <p:txBody>
          <a:bodyPr wrap="square" lIns="0" tIns="0" rIns="0" bIns="0" rtlCol="0" anchor="ctr">
            <a:noAutofit/>
          </a:bodyPr>
          <a:lstStyle/>
          <a:p>
            <a:r>
              <a:rPr lang="en-GB" sz="750" b="1">
                <a:solidFill>
                  <a:schemeClr val="bg1"/>
                </a:solidFill>
              </a:rPr>
              <a:t>National Gas Transmission </a:t>
            </a:r>
            <a:r>
              <a:rPr lang="en-GB" sz="750" b="0">
                <a:solidFill>
                  <a:schemeClr val="bg1"/>
                </a:solidFill>
              </a:rPr>
              <a:t>|</a:t>
            </a:r>
          </a:p>
        </p:txBody>
      </p:sp>
      <p:sp>
        <p:nvSpPr>
          <p:cNvPr id="10" name="Content Placeholder 2">
            <a:extLst>
              <a:ext uri="{FF2B5EF4-FFF2-40B4-BE49-F238E27FC236}">
                <a16:creationId xmlns:a16="http://schemas.microsoft.com/office/drawing/2014/main" id="{C468EB03-FA4F-65BF-CD87-9F1DC6C0A26D}"/>
              </a:ext>
            </a:extLst>
          </p:cNvPr>
          <p:cNvSpPr>
            <a:spLocks noGrp="1"/>
          </p:cNvSpPr>
          <p:nvPr>
            <p:ph idx="1"/>
          </p:nvPr>
        </p:nvSpPr>
        <p:spPr>
          <a:xfrm>
            <a:off x="304074" y="1135045"/>
            <a:ext cx="5651139" cy="3529483"/>
          </a:xfrm>
        </p:spPr>
        <p:txBody>
          <a:bodyPr/>
          <a:lstStyle>
            <a:lvl1pPr marL="0" indent="0">
              <a:buNone/>
              <a:defRPr sz="2250">
                <a:solidFill>
                  <a:schemeClr val="bg1"/>
                </a:solidFill>
              </a:defRPr>
            </a:lvl1pPr>
            <a:lvl2pPr marL="0" indent="0">
              <a:buNone/>
              <a:defRPr>
                <a:solidFill>
                  <a:schemeClr val="bg1"/>
                </a:solidFill>
              </a:defRPr>
            </a:lvl2pPr>
            <a:lvl3pPr marL="135731" indent="-135731">
              <a:defRPr>
                <a:solidFill>
                  <a:schemeClr val="bg1"/>
                </a:solidFill>
              </a:defRPr>
            </a:lvl3pPr>
            <a:lvl4pPr marL="402431" indent="-135731">
              <a:defRPr>
                <a:solidFill>
                  <a:schemeClr val="bg1"/>
                </a:solidFill>
              </a:defRPr>
            </a:lvl4pPr>
            <a:lvl5pPr marL="675085" indent="-135731">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0718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or User Image">
    <p:bg>
      <p:bgPr>
        <a:solidFill>
          <a:schemeClr val="tx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6A7181D-44AB-CDDB-5EA3-B3DAB9A202EE}"/>
              </a:ext>
            </a:extLst>
          </p:cNvPr>
          <p:cNvSpPr>
            <a:spLocks noGrp="1"/>
          </p:cNvSpPr>
          <p:nvPr>
            <p:ph type="pic" sz="quarter" idx="13"/>
          </p:nvPr>
        </p:nvSpPr>
        <p:spPr>
          <a:xfrm>
            <a:off x="0" y="0"/>
            <a:ext cx="9144000" cy="5143500"/>
          </a:xfrm>
        </p:spPr>
        <p:txBody>
          <a:bodyPr/>
          <a:lstStyle>
            <a:lvl1pPr>
              <a:defRPr>
                <a:solidFill>
                  <a:schemeClr val="bg1"/>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lvl1pPr>
              <a:defRPr>
                <a:solidFill>
                  <a:schemeClr val="bg1"/>
                </a:solidFill>
              </a:defRPr>
            </a:lvl1pPr>
          </a:lstStyle>
          <a:p>
            <a:fld id="{08AE7B4B-5BB6-48E4-9420-8FE23D2C98C0}" type="datetime1">
              <a:rPr lang="en-GB" smtClean="0"/>
              <a:t>27/04/2023</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a:xfrm>
            <a:off x="1502874" y="4718278"/>
            <a:ext cx="4957784" cy="162000"/>
          </a:xfrm>
        </p:spPr>
        <p:txBody>
          <a:bodyPr/>
          <a:lstStyle>
            <a:lvl1pPr>
              <a:defRPr>
                <a:solidFill>
                  <a:schemeClr val="bg1"/>
                </a:solidFill>
              </a:defRPr>
            </a:lvl1p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lvl1pPr>
              <a:defRPr>
                <a:solidFill>
                  <a:schemeClr val="bg1"/>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81D41D04-6DAD-6AB6-F0F6-3A860FF4D39E}"/>
              </a:ext>
            </a:extLst>
          </p:cNvPr>
          <p:cNvSpPr txBox="1"/>
          <p:nvPr userDrawn="1"/>
        </p:nvSpPr>
        <p:spPr>
          <a:xfrm>
            <a:off x="304074" y="4718278"/>
            <a:ext cx="1198800" cy="162000"/>
          </a:xfrm>
          <a:prstGeom prst="rect">
            <a:avLst/>
          </a:prstGeom>
          <a:noFill/>
        </p:spPr>
        <p:txBody>
          <a:bodyPr wrap="square" lIns="0" tIns="0" rIns="0" bIns="0" rtlCol="0" anchor="ctr">
            <a:noAutofit/>
          </a:bodyPr>
          <a:lstStyle/>
          <a:p>
            <a:r>
              <a:rPr lang="en-GB" sz="750" b="1">
                <a:solidFill>
                  <a:schemeClr val="bg1"/>
                </a:solidFill>
              </a:rPr>
              <a:t>National Gas Transmission </a:t>
            </a:r>
            <a:r>
              <a:rPr lang="en-GB" sz="750" b="0">
                <a:solidFill>
                  <a:schemeClr val="bg1"/>
                </a:solidFill>
              </a:rPr>
              <a:t>|</a:t>
            </a:r>
          </a:p>
        </p:txBody>
      </p:sp>
      <p:sp>
        <p:nvSpPr>
          <p:cNvPr id="10" name="Content Placeholder 2">
            <a:extLst>
              <a:ext uri="{FF2B5EF4-FFF2-40B4-BE49-F238E27FC236}">
                <a16:creationId xmlns:a16="http://schemas.microsoft.com/office/drawing/2014/main" id="{C468EB03-FA4F-65BF-CD87-9F1DC6C0A26D}"/>
              </a:ext>
            </a:extLst>
          </p:cNvPr>
          <p:cNvSpPr>
            <a:spLocks noGrp="1"/>
          </p:cNvSpPr>
          <p:nvPr>
            <p:ph idx="1"/>
          </p:nvPr>
        </p:nvSpPr>
        <p:spPr>
          <a:xfrm>
            <a:off x="304074" y="1135045"/>
            <a:ext cx="5651139" cy="3529483"/>
          </a:xfrm>
        </p:spPr>
        <p:txBody>
          <a:bodyPr/>
          <a:lstStyle>
            <a:lvl1pPr marL="0" indent="0">
              <a:buNone/>
              <a:defRPr sz="2250">
                <a:solidFill>
                  <a:schemeClr val="bg1"/>
                </a:solidFill>
              </a:defRPr>
            </a:lvl1pPr>
            <a:lvl2pPr marL="0" indent="0">
              <a:buNone/>
              <a:defRPr>
                <a:solidFill>
                  <a:schemeClr val="bg1"/>
                </a:solidFill>
              </a:defRPr>
            </a:lvl2pPr>
            <a:lvl3pPr marL="135731" indent="-135731">
              <a:defRPr>
                <a:solidFill>
                  <a:schemeClr val="bg1"/>
                </a:solidFill>
              </a:defRPr>
            </a:lvl3pPr>
            <a:lvl4pPr marL="402431" indent="-135731">
              <a:defRPr>
                <a:solidFill>
                  <a:schemeClr val="bg1"/>
                </a:solidFill>
              </a:defRPr>
            </a:lvl4pPr>
            <a:lvl5pPr marL="675085" indent="-135731">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1397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335417" y="1162560"/>
            <a:ext cx="5499326" cy="2818380"/>
          </a:xfrm>
        </p:spPr>
        <p:txBody>
          <a:bodyPr anchor="t">
            <a:normAutofit/>
          </a:bodyPr>
          <a:lstStyle>
            <a:lvl1pPr>
              <a:defRPr sz="3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335417" y="1687288"/>
            <a:ext cx="5499326" cy="2293652"/>
          </a:xfrm>
        </p:spPr>
        <p:txBody>
          <a:bodyPr>
            <a:normAutofit/>
          </a:bodyPr>
          <a:lstStyle>
            <a:lvl1pPr marL="0" indent="0">
              <a:buNone/>
              <a:defRPr sz="1500" b="1">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1165" y="4343737"/>
            <a:ext cx="1809000" cy="491131"/>
          </a:xfrm>
          <a:prstGeom prst="rect">
            <a:avLst/>
          </a:prstGeom>
        </p:spPr>
      </p:pic>
      <p:pic>
        <p:nvPicPr>
          <p:cNvPr id="10" name="Graphic 9">
            <a:extLst>
              <a:ext uri="{FF2B5EF4-FFF2-40B4-BE49-F238E27FC236}">
                <a16:creationId xmlns:a16="http://schemas.microsoft.com/office/drawing/2014/main" id="{51A47BC1-EFFA-689B-8949-DC68CD4C655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72162" y="0"/>
            <a:ext cx="3271838" cy="5143500"/>
          </a:xfrm>
          <a:prstGeom prst="rect">
            <a:avLst/>
          </a:prstGeom>
        </p:spPr>
      </p:pic>
      <p:sp>
        <p:nvSpPr>
          <p:cNvPr id="4" name="Slide Number Placeholder 5">
            <a:extLst>
              <a:ext uri="{FF2B5EF4-FFF2-40B4-BE49-F238E27FC236}">
                <a16:creationId xmlns:a16="http://schemas.microsoft.com/office/drawing/2014/main" id="{1A4904CB-670B-A7B0-43FB-10F9277CC1D1}"/>
              </a:ext>
            </a:extLst>
          </p:cNvPr>
          <p:cNvSpPr>
            <a:spLocks noGrp="1"/>
          </p:cNvSpPr>
          <p:nvPr>
            <p:ph type="sldNum" sz="quarter" idx="12"/>
          </p:nvPr>
        </p:nvSpPr>
        <p:spPr>
          <a:xfrm>
            <a:off x="8517345" y="4718278"/>
            <a:ext cx="324576" cy="162000"/>
          </a:xfrm>
        </p:spPr>
        <p:txBody>
          <a:bodyPr/>
          <a:lstStyle>
            <a:lvl1pPr>
              <a:defRPr>
                <a:solidFill>
                  <a:schemeClr val="bg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288588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v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020796-E03A-2562-E06F-F215B94C59A4}"/>
              </a:ext>
            </a:extLst>
          </p:cNvPr>
          <p:cNvSpPr/>
          <p:nvPr userDrawn="1"/>
        </p:nvSpPr>
        <p:spPr>
          <a:xfrm>
            <a:off x="1" y="1"/>
            <a:ext cx="9143999" cy="5143499"/>
          </a:xfrm>
          <a:prstGeom prst="rect">
            <a:avLst/>
          </a:prstGeom>
          <a:gradFill>
            <a:gsLst>
              <a:gs pos="0">
                <a:srgbClr val="007C33"/>
              </a:gs>
              <a:gs pos="62000">
                <a:srgbClr val="3E9F19"/>
              </a:gs>
              <a:gs pos="40000">
                <a:srgbClr val="239025"/>
              </a:gs>
              <a:gs pos="83000">
                <a:srgbClr val="69B908"/>
              </a:gs>
              <a:gs pos="100000">
                <a:srgbClr val="7BC3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6" name="Picture 5" descr="A black and white logo&#10;&#10;Description automatically generated with medium confidence">
            <a:extLst>
              <a:ext uri="{FF2B5EF4-FFF2-40B4-BE49-F238E27FC236}">
                <a16:creationId xmlns:a16="http://schemas.microsoft.com/office/drawing/2014/main" id="{773B322B-8AAB-C0EA-EB5C-491B2BA82B01}"/>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12664" b="17204"/>
          <a:stretch/>
        </p:blipFill>
        <p:spPr>
          <a:xfrm>
            <a:off x="6056564" y="44574"/>
            <a:ext cx="3087435" cy="5098927"/>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335417" y="1162560"/>
            <a:ext cx="5499326" cy="2818380"/>
          </a:xfrm>
        </p:spPr>
        <p:txBody>
          <a:bodyPr anchor="t">
            <a:normAutofit/>
          </a:bodyPr>
          <a:lstStyle>
            <a:lvl1pPr>
              <a:defRPr sz="30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335417" y="1687288"/>
            <a:ext cx="5499326" cy="2293652"/>
          </a:xfrm>
        </p:spPr>
        <p:txBody>
          <a:bodyPr>
            <a:normAutofit/>
          </a:bodyPr>
          <a:lstStyle>
            <a:lvl1pPr marL="0" indent="0">
              <a:buNone/>
              <a:defRPr sz="15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31166" y="4343737"/>
            <a:ext cx="1808998" cy="491131"/>
          </a:xfrm>
          <a:prstGeom prst="rect">
            <a:avLst/>
          </a:prstGeom>
        </p:spPr>
      </p:pic>
      <p:sp>
        <p:nvSpPr>
          <p:cNvPr id="4" name="Slide Number Placeholder 5">
            <a:extLst>
              <a:ext uri="{FF2B5EF4-FFF2-40B4-BE49-F238E27FC236}">
                <a16:creationId xmlns:a16="http://schemas.microsoft.com/office/drawing/2014/main" id="{1E5E0787-B945-28BE-4697-72547CF4BE4C}"/>
              </a:ext>
            </a:extLst>
          </p:cNvPr>
          <p:cNvSpPr>
            <a:spLocks noGrp="1"/>
          </p:cNvSpPr>
          <p:nvPr>
            <p:ph type="sldNum" sz="quarter" idx="12"/>
          </p:nvPr>
        </p:nvSpPr>
        <p:spPr>
          <a:xfrm>
            <a:off x="8517345" y="4718278"/>
            <a:ext cx="324576" cy="162000"/>
          </a:xfrm>
        </p:spPr>
        <p:txBody>
          <a:bodyPr/>
          <a:lstStyle>
            <a:lvl1pPr>
              <a:defRPr>
                <a:solidFill>
                  <a:schemeClr val="bg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3105287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v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0313F5-65BA-890C-9EBD-5CEECDDAC0C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44000" cy="5143500"/>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335417" y="1162560"/>
            <a:ext cx="5499326" cy="2818380"/>
          </a:xfrm>
        </p:spPr>
        <p:txBody>
          <a:bodyPr anchor="t">
            <a:normAutofit/>
          </a:bodyPr>
          <a:lstStyle>
            <a:lvl1pPr>
              <a:defRPr sz="30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335417" y="1687288"/>
            <a:ext cx="5499326" cy="2293652"/>
          </a:xfrm>
        </p:spPr>
        <p:txBody>
          <a:bodyPr>
            <a:normAutofit/>
          </a:bodyPr>
          <a:lstStyle>
            <a:lvl1pPr marL="0" indent="0">
              <a:buNone/>
              <a:defRPr sz="15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31166" y="4343737"/>
            <a:ext cx="1808998" cy="491131"/>
          </a:xfrm>
          <a:prstGeom prst="rect">
            <a:avLst/>
          </a:prstGeom>
        </p:spPr>
      </p:pic>
      <p:sp>
        <p:nvSpPr>
          <p:cNvPr id="4" name="Slide Number Placeholder 5">
            <a:extLst>
              <a:ext uri="{FF2B5EF4-FFF2-40B4-BE49-F238E27FC236}">
                <a16:creationId xmlns:a16="http://schemas.microsoft.com/office/drawing/2014/main" id="{7E640A23-40E0-2EDA-1C3B-2EE978A34980}"/>
              </a:ext>
            </a:extLst>
          </p:cNvPr>
          <p:cNvSpPr>
            <a:spLocks noGrp="1"/>
          </p:cNvSpPr>
          <p:nvPr>
            <p:ph type="sldNum" sz="quarter" idx="12"/>
          </p:nvPr>
        </p:nvSpPr>
        <p:spPr>
          <a:xfrm>
            <a:off x="8517345" y="4718278"/>
            <a:ext cx="324576" cy="162000"/>
          </a:xfrm>
        </p:spPr>
        <p:txBody>
          <a:bodyPr/>
          <a:lstStyle>
            <a:lvl1pPr>
              <a:defRPr>
                <a:solidFill>
                  <a:schemeClr val="tx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360860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58356-F1C5-2D6C-2D34-46241AB7C52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FC3B681-153F-C7FC-B31F-EBCF276E2099}"/>
              </a:ext>
            </a:extLst>
          </p:cNvPr>
          <p:cNvSpPr>
            <a:spLocks noGrp="1"/>
          </p:cNvSpPr>
          <p:nvPr>
            <p:ph type="dt" sz="half" idx="10"/>
          </p:nvPr>
        </p:nvSpPr>
        <p:spPr/>
        <p:txBody>
          <a:bodyPr/>
          <a:lstStyle/>
          <a:p>
            <a:fld id="{E96D76D0-B3C9-4B41-84DD-05943FFA8447}" type="datetime1">
              <a:rPr lang="en-GB" smtClean="0"/>
              <a:t>27/04/2023</a:t>
            </a:fld>
            <a:endParaRPr lang="en-GB"/>
          </a:p>
        </p:txBody>
      </p:sp>
      <p:sp>
        <p:nvSpPr>
          <p:cNvPr id="4" name="Footer Placeholder 3">
            <a:extLst>
              <a:ext uri="{FF2B5EF4-FFF2-40B4-BE49-F238E27FC236}">
                <a16:creationId xmlns:a16="http://schemas.microsoft.com/office/drawing/2014/main" id="{BA1704AE-DF64-C5A2-5D59-1B1F53D7D9A1}"/>
              </a:ext>
            </a:extLst>
          </p:cNvPr>
          <p:cNvSpPr>
            <a:spLocks noGrp="1"/>
          </p:cNvSpPr>
          <p:nvPr>
            <p:ph type="ftr" sz="quarter" idx="11"/>
          </p:nvPr>
        </p:nvSpPr>
        <p:spPr/>
        <p:txBody>
          <a:bodyPr/>
          <a:lstStyle/>
          <a:p>
            <a:r>
              <a:rPr lang="en-GB"/>
              <a:t>Private &amp; Confidential</a:t>
            </a:r>
          </a:p>
        </p:txBody>
      </p:sp>
      <p:sp>
        <p:nvSpPr>
          <p:cNvPr id="5" name="Slide Number Placeholder 4">
            <a:extLst>
              <a:ext uri="{FF2B5EF4-FFF2-40B4-BE49-F238E27FC236}">
                <a16:creationId xmlns:a16="http://schemas.microsoft.com/office/drawing/2014/main" id="{07BC5BE4-5B59-940E-E81B-90E1FE6AF2E9}"/>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209107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BBBD33-A4BD-C58B-95A5-D8230BB71C5A}"/>
              </a:ext>
            </a:extLst>
          </p:cNvPr>
          <p:cNvSpPr>
            <a:spLocks noGrp="1"/>
          </p:cNvSpPr>
          <p:nvPr>
            <p:ph type="dt" sz="half" idx="10"/>
          </p:nvPr>
        </p:nvSpPr>
        <p:spPr/>
        <p:txBody>
          <a:bodyPr/>
          <a:lstStyle/>
          <a:p>
            <a:fld id="{969E3594-98B6-44FB-93DF-749C99162D68}" type="datetime1">
              <a:rPr lang="en-GB" smtClean="0"/>
              <a:t>27/04/2023</a:t>
            </a:fld>
            <a:endParaRPr lang="en-GB"/>
          </a:p>
        </p:txBody>
      </p:sp>
      <p:sp>
        <p:nvSpPr>
          <p:cNvPr id="3" name="Footer Placeholder 2">
            <a:extLst>
              <a:ext uri="{FF2B5EF4-FFF2-40B4-BE49-F238E27FC236}">
                <a16:creationId xmlns:a16="http://schemas.microsoft.com/office/drawing/2014/main" id="{9A1342F1-BDE0-5CE4-C4DF-E61DF640CA4E}"/>
              </a:ext>
            </a:extLst>
          </p:cNvPr>
          <p:cNvSpPr>
            <a:spLocks noGrp="1"/>
          </p:cNvSpPr>
          <p:nvPr>
            <p:ph type="ftr" sz="quarter" idx="11"/>
          </p:nvPr>
        </p:nvSpPr>
        <p:spPr/>
        <p:txBody>
          <a:bodyPr/>
          <a:lstStyle/>
          <a:p>
            <a:r>
              <a:rPr lang="en-GB"/>
              <a:t>Private &amp; Confidential</a:t>
            </a:r>
          </a:p>
        </p:txBody>
      </p:sp>
      <p:sp>
        <p:nvSpPr>
          <p:cNvPr id="4" name="Slide Number Placeholder 3">
            <a:extLst>
              <a:ext uri="{FF2B5EF4-FFF2-40B4-BE49-F238E27FC236}">
                <a16:creationId xmlns:a16="http://schemas.microsoft.com/office/drawing/2014/main" id="{306A1CAC-2174-DD29-DF11-D45C64076E09}"/>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399300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75F742-B47A-E516-BDD4-002406A0B6BE}"/>
              </a:ext>
            </a:extLst>
          </p:cNvPr>
          <p:cNvSpPr/>
          <p:nvPr userDrawn="1"/>
        </p:nvSpPr>
        <p:spPr>
          <a:xfrm>
            <a:off x="1" y="0"/>
            <a:ext cx="9144000" cy="5143500"/>
          </a:xfrm>
          <a:prstGeom prst="rect">
            <a:avLst/>
          </a:prstGeom>
          <a:gradFill>
            <a:gsLst>
              <a:gs pos="0">
                <a:srgbClr val="014E9E"/>
              </a:gs>
              <a:gs pos="62000">
                <a:srgbClr val="09B396"/>
              </a:gs>
              <a:gs pos="40000">
                <a:srgbClr val="009BA0"/>
              </a:gs>
              <a:gs pos="83000">
                <a:srgbClr val="17B584"/>
              </a:gs>
              <a:gs pos="100000">
                <a:srgbClr val="7CC4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4" name="Picture 3" descr="A black and white logo&#10;&#10;Description automatically generated with medium confidence">
            <a:extLst>
              <a:ext uri="{FF2B5EF4-FFF2-40B4-BE49-F238E27FC236}">
                <a16:creationId xmlns:a16="http://schemas.microsoft.com/office/drawing/2014/main" id="{266653FC-E860-3679-A817-63B5BFF4668F}"/>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12664" b="17204"/>
          <a:stretch/>
        </p:blipFill>
        <p:spPr>
          <a:xfrm>
            <a:off x="6056564" y="44574"/>
            <a:ext cx="3087435" cy="5098927"/>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335417" y="1162560"/>
            <a:ext cx="5499326" cy="2818380"/>
          </a:xfrm>
        </p:spPr>
        <p:txBody>
          <a:bodyPr anchor="t">
            <a:normAutofit/>
          </a:bodyPr>
          <a:lstStyle>
            <a:lvl1pPr>
              <a:defRPr sz="3000">
                <a:solidFill>
                  <a:schemeClr val="bg1"/>
                </a:solidFill>
              </a:defRPr>
            </a:lvl1pPr>
          </a:lstStyle>
          <a:p>
            <a:r>
              <a:rPr lang="en-US"/>
              <a:t>Click to edit Master title style</a:t>
            </a:r>
            <a:endParaRPr lang="en-GB"/>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31166" y="4343737"/>
            <a:ext cx="1808998" cy="491131"/>
          </a:xfrm>
          <a:prstGeom prst="rect">
            <a:avLst/>
          </a:prstGeom>
        </p:spPr>
      </p:pic>
    </p:spTree>
    <p:extLst>
      <p:ext uri="{BB962C8B-B14F-4D97-AF65-F5344CB8AC3E}">
        <p14:creationId xmlns:p14="http://schemas.microsoft.com/office/powerpoint/2010/main" val="418832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Key mess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B24DF50-EEA0-4A06-8714-8D21D9F9F140}"/>
              </a:ext>
            </a:extLst>
          </p:cNvPr>
          <p:cNvSpPr>
            <a:spLocks noGrp="1"/>
          </p:cNvSpPr>
          <p:nvPr>
            <p:ph type="ftr" sz="quarter" idx="10"/>
          </p:nvPr>
        </p:nvSpPr>
        <p:spPr/>
        <p:txBody>
          <a:bodyPr/>
          <a:lstStyle>
            <a:lvl1pPr>
              <a:defRPr b="0"/>
            </a:lvl1pPr>
          </a:lstStyle>
          <a:p>
            <a:pPr>
              <a:tabLst>
                <a:tab pos="988940" algn="l"/>
              </a:tabLst>
            </a:pPr>
            <a:endParaRPr lang="fr-FR"/>
          </a:p>
        </p:txBody>
      </p:sp>
      <p:sp>
        <p:nvSpPr>
          <p:cNvPr id="5" name="Text Placeholder 4">
            <a:extLst>
              <a:ext uri="{FF2B5EF4-FFF2-40B4-BE49-F238E27FC236}">
                <a16:creationId xmlns:a16="http://schemas.microsoft.com/office/drawing/2014/main" id="{A84F1565-A4B3-45DC-B4DE-67F62117E509}"/>
              </a:ext>
            </a:extLst>
          </p:cNvPr>
          <p:cNvSpPr>
            <a:spLocks noGrp="1"/>
          </p:cNvSpPr>
          <p:nvPr>
            <p:ph type="body" sz="quarter" idx="11"/>
          </p:nvPr>
        </p:nvSpPr>
        <p:spPr>
          <a:xfrm>
            <a:off x="322781" y="1068390"/>
            <a:ext cx="5544621" cy="18772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a:extLst>
              <a:ext uri="{FF2B5EF4-FFF2-40B4-BE49-F238E27FC236}">
                <a16:creationId xmlns:a16="http://schemas.microsoft.com/office/drawing/2014/main" id="{F0DD9BE2-305C-49B6-A828-7CE17E3814A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2468466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Content slide ">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5FF2C4E-0AD3-4C2A-BDFC-639F6E331E30}"/>
              </a:ext>
            </a:extLst>
          </p:cNvPr>
          <p:cNvSpPr/>
          <p:nvPr userDrawn="1"/>
        </p:nvSpPr>
        <p:spPr>
          <a:xfrm>
            <a:off x="-1" y="1"/>
            <a:ext cx="9144001" cy="4892423"/>
          </a:xfrm>
          <a:prstGeom prst="rect">
            <a:avLst/>
          </a:prstGeom>
          <a:solidFill>
            <a:schemeClr val="accent2">
              <a:lumMod val="75000"/>
            </a:schemeClr>
          </a:soli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100" err="1">
              <a:solidFill>
                <a:schemeClr val="accent2"/>
              </a:solidFill>
              <a:latin typeface="Arial" panose="020B0604020202020204" pitchFamily="34" charset="0"/>
              <a:cs typeface="Arial" panose="020B0604020202020204" pitchFamily="34" charset="0"/>
            </a:endParaRPr>
          </a:p>
        </p:txBody>
      </p:sp>
      <p:sp>
        <p:nvSpPr>
          <p:cNvPr id="16" name="Text Placeholder 2"/>
          <p:cNvSpPr>
            <a:spLocks noGrp="1"/>
          </p:cNvSpPr>
          <p:nvPr>
            <p:ph type="body" sz="quarter" idx="12" hasCustomPrompt="1"/>
          </p:nvPr>
        </p:nvSpPr>
        <p:spPr>
          <a:xfrm>
            <a:off x="275771" y="63501"/>
            <a:ext cx="1001713" cy="123794"/>
          </a:xfrm>
          <a:prstGeom prst="rect">
            <a:avLst/>
          </a:prstGeom>
        </p:spPr>
        <p:txBody>
          <a:bodyPr wrap="none" tIns="0" bIns="0" anchor="ctr" anchorCtr="0"/>
          <a:lstStyle>
            <a:lvl1pPr marL="0" indent="0" algn="l" defTabSz="1828754" rtl="0" eaLnBrk="1" latinLnBrk="0" hangingPunct="1">
              <a:lnSpc>
                <a:spcPct val="90000"/>
              </a:lnSpc>
              <a:spcBef>
                <a:spcPts val="2000"/>
              </a:spcBef>
              <a:buFont typeface="Arial" panose="020B0604020202020204" pitchFamily="34" charset="0"/>
              <a:buNone/>
              <a:defRPr lang="en-US" sz="800" b="0" kern="1200" dirty="0" smtClean="0">
                <a:solidFill>
                  <a:schemeClr val="bg1"/>
                </a:solidFill>
                <a:latin typeface="Arial" panose="020B0604020202020204" pitchFamily="34" charset="0"/>
                <a:ea typeface="+mn-ea"/>
                <a:cs typeface="Arial" panose="020B0604020202020204" pitchFamily="34" charset="0"/>
              </a:defRPr>
            </a:lvl1pPr>
            <a:lvl2pPr marL="0" indent="0" algn="l" defTabSz="1828754"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754"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754"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754"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a:t>0.0 Section name</a:t>
            </a:r>
          </a:p>
        </p:txBody>
      </p:sp>
      <p:sp>
        <p:nvSpPr>
          <p:cNvPr id="11" name="Title 1"/>
          <p:cNvSpPr>
            <a:spLocks noGrp="1"/>
          </p:cNvSpPr>
          <p:nvPr>
            <p:ph type="ctrTitle" hasCustomPrompt="1"/>
          </p:nvPr>
        </p:nvSpPr>
        <p:spPr>
          <a:xfrm>
            <a:off x="263071" y="258808"/>
            <a:ext cx="5245100" cy="909593"/>
          </a:xfrm>
          <a:prstGeom prst="rect">
            <a:avLst/>
          </a:prstGeom>
          <a:noFill/>
        </p:spPr>
        <p:txBody>
          <a:bodyPr wrap="square" lIns="0" rtlCol="0" anchor="t" anchorCtr="0">
            <a:noAutofit/>
          </a:bodyPr>
          <a:lstStyle>
            <a:lvl1pPr marL="0" algn="l">
              <a:lnSpc>
                <a:spcPct val="98000"/>
              </a:lnSpc>
              <a:tabLst>
                <a:tab pos="457189" algn="l"/>
              </a:tabLst>
              <a:defRPr lang="en-US" sz="2400" u="none" dirty="0">
                <a:solidFill>
                  <a:schemeClr val="bg1"/>
                </a:solidFill>
                <a:latin typeface="Arial" panose="020B0604020202020204" pitchFamily="34" charset="0"/>
                <a:ea typeface="+mn-ea"/>
                <a:cs typeface="Arial" panose="020B0604020202020204" pitchFamily="34" charset="0"/>
              </a:defRPr>
            </a:lvl1pPr>
          </a:lstStyle>
          <a:p>
            <a:pPr marL="0" lvl="0" algn="l"/>
            <a:r>
              <a:rPr lang="en-US"/>
              <a:t>Click to add title</a:t>
            </a:r>
            <a:br>
              <a:rPr lang="en-US"/>
            </a:br>
            <a:endParaRPr lang="en-US"/>
          </a:p>
        </p:txBody>
      </p:sp>
      <p:sp>
        <p:nvSpPr>
          <p:cNvPr id="25" name="Rectangle 24"/>
          <p:cNvSpPr/>
          <p:nvPr userDrawn="1"/>
        </p:nvSpPr>
        <p:spPr>
          <a:xfrm>
            <a:off x="8903495" y="4975063"/>
            <a:ext cx="228600" cy="1428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27" name="Footer Placeholder 4"/>
          <p:cNvSpPr txBox="1">
            <a:spLocks/>
          </p:cNvSpPr>
          <p:nvPr userDrawn="1"/>
        </p:nvSpPr>
        <p:spPr>
          <a:xfrm>
            <a:off x="7899751" y="4975674"/>
            <a:ext cx="83124" cy="111722"/>
          </a:xfrm>
          <a:prstGeom prst="rect">
            <a:avLst/>
          </a:prstGeom>
          <a:noFill/>
        </p:spPr>
        <p:txBody>
          <a:bodyPr vert="horz" lIns="0" tIns="45720" rIns="0" bIns="45720" rtlCol="0" anchor="ctr"/>
          <a:lstStyle>
            <a:defPPr>
              <a:defRPr lang="en-US"/>
            </a:defPPr>
            <a:lvl1pPr marL="0" algn="ctr" defTabSz="457200" rtl="0" eaLnBrk="1" latinLnBrk="0" hangingPunct="1">
              <a:defRPr sz="800" kern="1200">
                <a:solidFill>
                  <a:schemeClr val="tx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00" b="0" u="none">
                <a:solidFill>
                  <a:schemeClr val="accent2"/>
                </a:solidFill>
                <a:latin typeface="Arial" panose="020B0604020202020204" pitchFamily="34" charset="0"/>
                <a:cs typeface="Arial" panose="020B0604020202020204" pitchFamily="34" charset="0"/>
              </a:rPr>
              <a:t>©</a:t>
            </a:r>
          </a:p>
        </p:txBody>
      </p:sp>
      <p:sp>
        <p:nvSpPr>
          <p:cNvPr id="45" name="Freeform 5"/>
          <p:cNvSpPr>
            <a:spLocks noEditPoints="1"/>
          </p:cNvSpPr>
          <p:nvPr userDrawn="1"/>
        </p:nvSpPr>
        <p:spPr bwMode="auto">
          <a:xfrm>
            <a:off x="8002023" y="4978055"/>
            <a:ext cx="282581" cy="109457"/>
          </a:xfrm>
          <a:custGeom>
            <a:avLst/>
            <a:gdLst>
              <a:gd name="T0" fmla="*/ 910 w 1135"/>
              <a:gd name="T1" fmla="*/ 216 h 441"/>
              <a:gd name="T2" fmla="*/ 1135 w 1135"/>
              <a:gd name="T3" fmla="*/ 216 h 441"/>
              <a:gd name="T4" fmla="*/ 1022 w 1135"/>
              <a:gd name="T5" fmla="*/ 277 h 441"/>
              <a:gd name="T6" fmla="*/ 1022 w 1135"/>
              <a:gd name="T7" fmla="*/ 155 h 441"/>
              <a:gd name="T8" fmla="*/ 1022 w 1135"/>
              <a:gd name="T9" fmla="*/ 277 h 441"/>
              <a:gd name="T10" fmla="*/ 275 w 1135"/>
              <a:gd name="T11" fmla="*/ 107 h 441"/>
              <a:gd name="T12" fmla="*/ 232 w 1135"/>
              <a:gd name="T13" fmla="*/ 219 h 441"/>
              <a:gd name="T14" fmla="*/ 164 w 1135"/>
              <a:gd name="T15" fmla="*/ 101 h 441"/>
              <a:gd name="T16" fmla="*/ 151 w 1135"/>
              <a:gd name="T17" fmla="*/ 106 h 441"/>
              <a:gd name="T18" fmla="*/ 58 w 1135"/>
              <a:gd name="T19" fmla="*/ 113 h 441"/>
              <a:gd name="T20" fmla="*/ 8 w 1135"/>
              <a:gd name="T21" fmla="*/ 107 h 441"/>
              <a:gd name="T22" fmla="*/ 69 w 1135"/>
              <a:gd name="T23" fmla="*/ 326 h 441"/>
              <a:gd name="T24" fmla="*/ 83 w 1135"/>
              <a:gd name="T25" fmla="*/ 332 h 441"/>
              <a:gd name="T26" fmla="*/ 162 w 1135"/>
              <a:gd name="T27" fmla="*/ 193 h 441"/>
              <a:gd name="T28" fmla="*/ 241 w 1135"/>
              <a:gd name="T29" fmla="*/ 332 h 441"/>
              <a:gd name="T30" fmla="*/ 255 w 1135"/>
              <a:gd name="T31" fmla="*/ 326 h 441"/>
              <a:gd name="T32" fmla="*/ 316 w 1135"/>
              <a:gd name="T33" fmla="*/ 107 h 441"/>
              <a:gd name="T34" fmla="*/ 371 w 1135"/>
              <a:gd name="T35" fmla="*/ 107 h 441"/>
              <a:gd name="T36" fmla="*/ 362 w 1135"/>
              <a:gd name="T37" fmla="*/ 316 h 441"/>
              <a:gd name="T38" fmla="*/ 413 w 1135"/>
              <a:gd name="T39" fmla="*/ 326 h 441"/>
              <a:gd name="T40" fmla="*/ 423 w 1135"/>
              <a:gd name="T41" fmla="*/ 117 h 441"/>
              <a:gd name="T42" fmla="*/ 596 w 1135"/>
              <a:gd name="T43" fmla="*/ 101 h 441"/>
              <a:gd name="T44" fmla="*/ 522 w 1135"/>
              <a:gd name="T45" fmla="*/ 133 h 441"/>
              <a:gd name="T46" fmla="*/ 506 w 1135"/>
              <a:gd name="T47" fmla="*/ 107 h 441"/>
              <a:gd name="T48" fmla="*/ 477 w 1135"/>
              <a:gd name="T49" fmla="*/ 117 h 441"/>
              <a:gd name="T50" fmla="*/ 486 w 1135"/>
              <a:gd name="T51" fmla="*/ 441 h 441"/>
              <a:gd name="T52" fmla="*/ 538 w 1135"/>
              <a:gd name="T53" fmla="*/ 432 h 441"/>
              <a:gd name="T54" fmla="*/ 596 w 1135"/>
              <a:gd name="T55" fmla="*/ 332 h 441"/>
              <a:gd name="T56" fmla="*/ 596 w 1135"/>
              <a:gd name="T57" fmla="*/ 101 h 441"/>
              <a:gd name="T58" fmla="*/ 538 w 1135"/>
              <a:gd name="T59" fmla="*/ 265 h 441"/>
              <a:gd name="T60" fmla="*/ 584 w 1135"/>
              <a:gd name="T61" fmla="*/ 155 h 441"/>
              <a:gd name="T62" fmla="*/ 584 w 1135"/>
              <a:gd name="T63" fmla="*/ 277 h 441"/>
              <a:gd name="T64" fmla="*/ 792 w 1135"/>
              <a:gd name="T65" fmla="*/ 133 h 441"/>
              <a:gd name="T66" fmla="*/ 776 w 1135"/>
              <a:gd name="T67" fmla="*/ 107 h 441"/>
              <a:gd name="T68" fmla="*/ 747 w 1135"/>
              <a:gd name="T69" fmla="*/ 117 h 441"/>
              <a:gd name="T70" fmla="*/ 757 w 1135"/>
              <a:gd name="T71" fmla="*/ 326 h 441"/>
              <a:gd name="T72" fmla="*/ 808 w 1135"/>
              <a:gd name="T73" fmla="*/ 316 h 441"/>
              <a:gd name="T74" fmla="*/ 870 w 1135"/>
              <a:gd name="T75" fmla="*/ 159 h 441"/>
              <a:gd name="T76" fmla="*/ 897 w 1135"/>
              <a:gd name="T77" fmla="*/ 122 h 441"/>
              <a:gd name="T78" fmla="*/ 401 w 1135"/>
              <a:gd name="T79" fmla="*/ 4 h 441"/>
              <a:gd name="T80" fmla="*/ 383 w 1135"/>
              <a:gd name="T81" fmla="*/ 70 h 441"/>
              <a:gd name="T82" fmla="*/ 401 w 1135"/>
              <a:gd name="T83" fmla="*/ 4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35" h="441">
                <a:moveTo>
                  <a:pt x="1022" y="101"/>
                </a:moveTo>
                <a:cubicBezTo>
                  <a:pt x="960" y="101"/>
                  <a:pt x="910" y="152"/>
                  <a:pt x="910" y="216"/>
                </a:cubicBezTo>
                <a:cubicBezTo>
                  <a:pt x="910" y="280"/>
                  <a:pt x="960" y="332"/>
                  <a:pt x="1022" y="332"/>
                </a:cubicBezTo>
                <a:cubicBezTo>
                  <a:pt x="1084" y="332"/>
                  <a:pt x="1135" y="280"/>
                  <a:pt x="1135" y="216"/>
                </a:cubicBezTo>
                <a:cubicBezTo>
                  <a:pt x="1135" y="152"/>
                  <a:pt x="1084" y="101"/>
                  <a:pt x="1022" y="101"/>
                </a:cubicBezTo>
                <a:close/>
                <a:moveTo>
                  <a:pt x="1022" y="277"/>
                </a:moveTo>
                <a:cubicBezTo>
                  <a:pt x="990" y="277"/>
                  <a:pt x="964" y="250"/>
                  <a:pt x="964" y="216"/>
                </a:cubicBezTo>
                <a:cubicBezTo>
                  <a:pt x="964" y="183"/>
                  <a:pt x="990" y="155"/>
                  <a:pt x="1022" y="155"/>
                </a:cubicBezTo>
                <a:cubicBezTo>
                  <a:pt x="1054" y="155"/>
                  <a:pt x="1080" y="183"/>
                  <a:pt x="1080" y="216"/>
                </a:cubicBezTo>
                <a:cubicBezTo>
                  <a:pt x="1080" y="250"/>
                  <a:pt x="1054" y="277"/>
                  <a:pt x="1022" y="277"/>
                </a:cubicBezTo>
                <a:close/>
                <a:moveTo>
                  <a:pt x="316" y="107"/>
                </a:moveTo>
                <a:cubicBezTo>
                  <a:pt x="275" y="107"/>
                  <a:pt x="275" y="107"/>
                  <a:pt x="275" y="107"/>
                </a:cubicBezTo>
                <a:cubicBezTo>
                  <a:pt x="271" y="107"/>
                  <a:pt x="268" y="110"/>
                  <a:pt x="266" y="113"/>
                </a:cubicBezTo>
                <a:cubicBezTo>
                  <a:pt x="232" y="219"/>
                  <a:pt x="232" y="219"/>
                  <a:pt x="232" y="219"/>
                </a:cubicBezTo>
                <a:cubicBezTo>
                  <a:pt x="174" y="106"/>
                  <a:pt x="174" y="106"/>
                  <a:pt x="174" y="106"/>
                </a:cubicBezTo>
                <a:cubicBezTo>
                  <a:pt x="172" y="103"/>
                  <a:pt x="168" y="101"/>
                  <a:pt x="164" y="101"/>
                </a:cubicBezTo>
                <a:cubicBezTo>
                  <a:pt x="160" y="101"/>
                  <a:pt x="160" y="101"/>
                  <a:pt x="160" y="101"/>
                </a:cubicBezTo>
                <a:cubicBezTo>
                  <a:pt x="156" y="101"/>
                  <a:pt x="152" y="103"/>
                  <a:pt x="151" y="106"/>
                </a:cubicBezTo>
                <a:cubicBezTo>
                  <a:pt x="92" y="219"/>
                  <a:pt x="92" y="219"/>
                  <a:pt x="92" y="219"/>
                </a:cubicBezTo>
                <a:cubicBezTo>
                  <a:pt x="58" y="113"/>
                  <a:pt x="58" y="113"/>
                  <a:pt x="58" y="113"/>
                </a:cubicBezTo>
                <a:cubicBezTo>
                  <a:pt x="57" y="110"/>
                  <a:pt x="53" y="107"/>
                  <a:pt x="49" y="107"/>
                </a:cubicBezTo>
                <a:cubicBezTo>
                  <a:pt x="8" y="107"/>
                  <a:pt x="8" y="107"/>
                  <a:pt x="8" y="107"/>
                </a:cubicBezTo>
                <a:cubicBezTo>
                  <a:pt x="3" y="107"/>
                  <a:pt x="0" y="111"/>
                  <a:pt x="1" y="116"/>
                </a:cubicBezTo>
                <a:cubicBezTo>
                  <a:pt x="69" y="326"/>
                  <a:pt x="69" y="326"/>
                  <a:pt x="69" y="326"/>
                </a:cubicBezTo>
                <a:cubicBezTo>
                  <a:pt x="70" y="329"/>
                  <a:pt x="74" y="332"/>
                  <a:pt x="77" y="332"/>
                </a:cubicBezTo>
                <a:cubicBezTo>
                  <a:pt x="83" y="332"/>
                  <a:pt x="83" y="332"/>
                  <a:pt x="83" y="332"/>
                </a:cubicBezTo>
                <a:cubicBezTo>
                  <a:pt x="87" y="332"/>
                  <a:pt x="91" y="329"/>
                  <a:pt x="93" y="326"/>
                </a:cubicBezTo>
                <a:cubicBezTo>
                  <a:pt x="162" y="193"/>
                  <a:pt x="162" y="193"/>
                  <a:pt x="162" y="193"/>
                </a:cubicBezTo>
                <a:cubicBezTo>
                  <a:pt x="231" y="326"/>
                  <a:pt x="231" y="326"/>
                  <a:pt x="231" y="326"/>
                </a:cubicBezTo>
                <a:cubicBezTo>
                  <a:pt x="233" y="329"/>
                  <a:pt x="237" y="332"/>
                  <a:pt x="241" y="332"/>
                </a:cubicBezTo>
                <a:cubicBezTo>
                  <a:pt x="247" y="332"/>
                  <a:pt x="247" y="332"/>
                  <a:pt x="247" y="332"/>
                </a:cubicBezTo>
                <a:cubicBezTo>
                  <a:pt x="250" y="332"/>
                  <a:pt x="254" y="329"/>
                  <a:pt x="255" y="326"/>
                </a:cubicBezTo>
                <a:cubicBezTo>
                  <a:pt x="323" y="116"/>
                  <a:pt x="323" y="116"/>
                  <a:pt x="323" y="116"/>
                </a:cubicBezTo>
                <a:cubicBezTo>
                  <a:pt x="325" y="111"/>
                  <a:pt x="322" y="107"/>
                  <a:pt x="316" y="107"/>
                </a:cubicBezTo>
                <a:close/>
                <a:moveTo>
                  <a:pt x="413" y="107"/>
                </a:moveTo>
                <a:cubicBezTo>
                  <a:pt x="371" y="107"/>
                  <a:pt x="371" y="107"/>
                  <a:pt x="371" y="107"/>
                </a:cubicBezTo>
                <a:cubicBezTo>
                  <a:pt x="366" y="107"/>
                  <a:pt x="362" y="111"/>
                  <a:pt x="362" y="117"/>
                </a:cubicBezTo>
                <a:cubicBezTo>
                  <a:pt x="362" y="316"/>
                  <a:pt x="362" y="316"/>
                  <a:pt x="362" y="316"/>
                </a:cubicBezTo>
                <a:cubicBezTo>
                  <a:pt x="362" y="321"/>
                  <a:pt x="366" y="326"/>
                  <a:pt x="371" y="326"/>
                </a:cubicBezTo>
                <a:cubicBezTo>
                  <a:pt x="413" y="326"/>
                  <a:pt x="413" y="326"/>
                  <a:pt x="413" y="326"/>
                </a:cubicBezTo>
                <a:cubicBezTo>
                  <a:pt x="418" y="326"/>
                  <a:pt x="423" y="321"/>
                  <a:pt x="423" y="316"/>
                </a:cubicBezTo>
                <a:cubicBezTo>
                  <a:pt x="423" y="117"/>
                  <a:pt x="423" y="117"/>
                  <a:pt x="423" y="117"/>
                </a:cubicBezTo>
                <a:cubicBezTo>
                  <a:pt x="423" y="111"/>
                  <a:pt x="418" y="107"/>
                  <a:pt x="413" y="107"/>
                </a:cubicBezTo>
                <a:close/>
                <a:moveTo>
                  <a:pt x="596" y="101"/>
                </a:moveTo>
                <a:cubicBezTo>
                  <a:pt x="567" y="101"/>
                  <a:pt x="541" y="113"/>
                  <a:pt x="522" y="133"/>
                </a:cubicBezTo>
                <a:cubicBezTo>
                  <a:pt x="522" y="133"/>
                  <a:pt x="522" y="133"/>
                  <a:pt x="522" y="133"/>
                </a:cubicBezTo>
                <a:cubicBezTo>
                  <a:pt x="514" y="113"/>
                  <a:pt x="514" y="113"/>
                  <a:pt x="514" y="113"/>
                </a:cubicBezTo>
                <a:cubicBezTo>
                  <a:pt x="513" y="110"/>
                  <a:pt x="509" y="107"/>
                  <a:pt x="506" y="107"/>
                </a:cubicBezTo>
                <a:cubicBezTo>
                  <a:pt x="486" y="107"/>
                  <a:pt x="486" y="107"/>
                  <a:pt x="486" y="107"/>
                </a:cubicBezTo>
                <a:cubicBezTo>
                  <a:pt x="481" y="107"/>
                  <a:pt x="477" y="111"/>
                  <a:pt x="477" y="117"/>
                </a:cubicBezTo>
                <a:cubicBezTo>
                  <a:pt x="477" y="432"/>
                  <a:pt x="477" y="432"/>
                  <a:pt x="477" y="432"/>
                </a:cubicBezTo>
                <a:cubicBezTo>
                  <a:pt x="477" y="437"/>
                  <a:pt x="481" y="441"/>
                  <a:pt x="486" y="441"/>
                </a:cubicBezTo>
                <a:cubicBezTo>
                  <a:pt x="528" y="441"/>
                  <a:pt x="528" y="441"/>
                  <a:pt x="528" y="441"/>
                </a:cubicBezTo>
                <a:cubicBezTo>
                  <a:pt x="533" y="441"/>
                  <a:pt x="538" y="437"/>
                  <a:pt x="538" y="432"/>
                </a:cubicBezTo>
                <a:cubicBezTo>
                  <a:pt x="538" y="322"/>
                  <a:pt x="538" y="322"/>
                  <a:pt x="538" y="322"/>
                </a:cubicBezTo>
                <a:cubicBezTo>
                  <a:pt x="555" y="328"/>
                  <a:pt x="575" y="332"/>
                  <a:pt x="596" y="332"/>
                </a:cubicBezTo>
                <a:cubicBezTo>
                  <a:pt x="654" y="332"/>
                  <a:pt x="702" y="280"/>
                  <a:pt x="702" y="216"/>
                </a:cubicBezTo>
                <a:cubicBezTo>
                  <a:pt x="702" y="152"/>
                  <a:pt x="654" y="101"/>
                  <a:pt x="596" y="101"/>
                </a:cubicBezTo>
                <a:close/>
                <a:moveTo>
                  <a:pt x="584" y="277"/>
                </a:moveTo>
                <a:cubicBezTo>
                  <a:pt x="567" y="277"/>
                  <a:pt x="551" y="273"/>
                  <a:pt x="538" y="265"/>
                </a:cubicBezTo>
                <a:cubicBezTo>
                  <a:pt x="538" y="182"/>
                  <a:pt x="538" y="182"/>
                  <a:pt x="538" y="182"/>
                </a:cubicBezTo>
                <a:cubicBezTo>
                  <a:pt x="548" y="166"/>
                  <a:pt x="565" y="155"/>
                  <a:pt x="584" y="155"/>
                </a:cubicBezTo>
                <a:cubicBezTo>
                  <a:pt x="615" y="155"/>
                  <a:pt x="640" y="183"/>
                  <a:pt x="640" y="216"/>
                </a:cubicBezTo>
                <a:cubicBezTo>
                  <a:pt x="640" y="250"/>
                  <a:pt x="615" y="277"/>
                  <a:pt x="584" y="277"/>
                </a:cubicBezTo>
                <a:close/>
                <a:moveTo>
                  <a:pt x="856" y="101"/>
                </a:moveTo>
                <a:cubicBezTo>
                  <a:pt x="816" y="101"/>
                  <a:pt x="792" y="133"/>
                  <a:pt x="792" y="133"/>
                </a:cubicBezTo>
                <a:cubicBezTo>
                  <a:pt x="785" y="113"/>
                  <a:pt x="785" y="113"/>
                  <a:pt x="785" y="113"/>
                </a:cubicBezTo>
                <a:cubicBezTo>
                  <a:pt x="784" y="110"/>
                  <a:pt x="780" y="107"/>
                  <a:pt x="776" y="107"/>
                </a:cubicBezTo>
                <a:cubicBezTo>
                  <a:pt x="757" y="107"/>
                  <a:pt x="757" y="107"/>
                  <a:pt x="757" y="107"/>
                </a:cubicBezTo>
                <a:cubicBezTo>
                  <a:pt x="752" y="107"/>
                  <a:pt x="747" y="111"/>
                  <a:pt x="747" y="117"/>
                </a:cubicBezTo>
                <a:cubicBezTo>
                  <a:pt x="747" y="316"/>
                  <a:pt x="747" y="316"/>
                  <a:pt x="747" y="316"/>
                </a:cubicBezTo>
                <a:cubicBezTo>
                  <a:pt x="747" y="321"/>
                  <a:pt x="752" y="326"/>
                  <a:pt x="757" y="326"/>
                </a:cubicBezTo>
                <a:cubicBezTo>
                  <a:pt x="799" y="326"/>
                  <a:pt x="799" y="326"/>
                  <a:pt x="799" y="326"/>
                </a:cubicBezTo>
                <a:cubicBezTo>
                  <a:pt x="804" y="326"/>
                  <a:pt x="808" y="321"/>
                  <a:pt x="808" y="316"/>
                </a:cubicBezTo>
                <a:cubicBezTo>
                  <a:pt x="808" y="176"/>
                  <a:pt x="808" y="176"/>
                  <a:pt x="808" y="176"/>
                </a:cubicBezTo>
                <a:cubicBezTo>
                  <a:pt x="833" y="147"/>
                  <a:pt x="864" y="157"/>
                  <a:pt x="870" y="159"/>
                </a:cubicBezTo>
                <a:cubicBezTo>
                  <a:pt x="876" y="162"/>
                  <a:pt x="881" y="159"/>
                  <a:pt x="883" y="155"/>
                </a:cubicBezTo>
                <a:cubicBezTo>
                  <a:pt x="885" y="150"/>
                  <a:pt x="894" y="130"/>
                  <a:pt x="897" y="122"/>
                </a:cubicBezTo>
                <a:cubicBezTo>
                  <a:pt x="901" y="114"/>
                  <a:pt x="896" y="101"/>
                  <a:pt x="856" y="101"/>
                </a:cubicBezTo>
                <a:close/>
                <a:moveTo>
                  <a:pt x="401" y="4"/>
                </a:moveTo>
                <a:cubicBezTo>
                  <a:pt x="383" y="0"/>
                  <a:pt x="364" y="10"/>
                  <a:pt x="360" y="28"/>
                </a:cubicBezTo>
                <a:cubicBezTo>
                  <a:pt x="355" y="46"/>
                  <a:pt x="365" y="65"/>
                  <a:pt x="383" y="70"/>
                </a:cubicBezTo>
                <a:cubicBezTo>
                  <a:pt x="401" y="74"/>
                  <a:pt x="420" y="64"/>
                  <a:pt x="425" y="46"/>
                </a:cubicBezTo>
                <a:cubicBezTo>
                  <a:pt x="430" y="28"/>
                  <a:pt x="419" y="9"/>
                  <a:pt x="401" y="4"/>
                </a:cubicBezTo>
                <a:close/>
              </a:path>
            </a:pathLst>
          </a:custGeom>
          <a:solidFill>
            <a:srgbClr val="341957"/>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46" name="TextBox 45"/>
          <p:cNvSpPr txBox="1"/>
          <p:nvPr userDrawn="1"/>
        </p:nvSpPr>
        <p:spPr>
          <a:xfrm>
            <a:off x="8264669" y="4933519"/>
            <a:ext cx="613587" cy="184666"/>
          </a:xfrm>
          <a:prstGeom prst="rect">
            <a:avLst/>
          </a:prstGeom>
          <a:noFill/>
        </p:spPr>
        <p:txBody>
          <a:bodyPr wrap="square" rtlCol="0">
            <a:spAutoFit/>
          </a:bodyPr>
          <a:lstStyle/>
          <a:p>
            <a:pPr algn="ctr"/>
            <a:r>
              <a:rPr lang="en-US" sz="600">
                <a:solidFill>
                  <a:schemeClr val="accent2"/>
                </a:solidFill>
                <a:latin typeface="Arial" panose="020B0604020202020204" pitchFamily="34" charset="0"/>
                <a:cs typeface="Arial" panose="020B0604020202020204" pitchFamily="34" charset="0"/>
              </a:rPr>
              <a:t>confidential</a:t>
            </a:r>
          </a:p>
        </p:txBody>
      </p:sp>
      <p:sp>
        <p:nvSpPr>
          <p:cNvPr id="47" name="Shape 257"/>
          <p:cNvSpPr txBox="1">
            <a:spLocks/>
          </p:cNvSpPr>
          <p:nvPr userDrawn="1"/>
        </p:nvSpPr>
        <p:spPr>
          <a:xfrm>
            <a:off x="8869969" y="4930742"/>
            <a:ext cx="259712" cy="194925"/>
          </a:xfrm>
          <a:prstGeom prst="rect">
            <a:avLst/>
          </a:prstGeom>
          <a:noFill/>
          <a:extLst>
            <a:ext uri="{C572A759-6A51-4108-AA02-DFA0A04FC94B}">
              <ma14:wrappingTextBoxFlag xmlns="" xmlns:ma14="http://schemas.microsoft.com/office/mac/drawingml/2011/main" val="1"/>
            </a:ext>
          </a:extLst>
        </p:spPr>
        <p:txBody>
          <a:bodyPr vert="horz" lIns="0" tIns="45720" rIns="0" bIns="45720" rtlCol="0" anchor="ctr"/>
          <a:lstStyle>
            <a:defPPr>
              <a:defRPr lang="en-US"/>
            </a:defPPr>
            <a:lvl1pPr algn="ctr">
              <a:defRPr sz="600" b="0" u="none">
                <a:solidFill>
                  <a:schemeClr val="accent2"/>
                </a:solidFill>
                <a:latin typeface="Arial" pitchFamily="34" charset="0"/>
                <a:cs typeface="Arial" pitchFamily="34" charset="0"/>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lvl="0"/>
            <a:fld id="{86CB4B4D-7CA3-9044-876B-883B54F8677D}" type="slidenum">
              <a:rPr lang="en-GB" sz="600" noProof="0" smtClean="0">
                <a:latin typeface="Arial" panose="020B0604020202020204" pitchFamily="34" charset="0"/>
                <a:cs typeface="Arial" panose="020B0604020202020204" pitchFamily="34" charset="0"/>
                <a:sym typeface="Arial"/>
              </a:rPr>
              <a:pPr lvl="0"/>
              <a:t>‹#›</a:t>
            </a:fld>
            <a:endParaRPr lang="en-GB" sz="600" noProof="0">
              <a:latin typeface="Arial" panose="020B0604020202020204" pitchFamily="34" charset="0"/>
              <a:cs typeface="Arial" panose="020B0604020202020204" pitchFamily="34" charset="0"/>
              <a:sym typeface="Arial"/>
            </a:endParaRPr>
          </a:p>
        </p:txBody>
      </p:sp>
      <p:grpSp>
        <p:nvGrpSpPr>
          <p:cNvPr id="15" name="Group 14"/>
          <p:cNvGrpSpPr/>
          <p:nvPr userDrawn="1"/>
        </p:nvGrpSpPr>
        <p:grpSpPr>
          <a:xfrm>
            <a:off x="71949" y="4978615"/>
            <a:ext cx="503788" cy="94721"/>
            <a:chOff x="6014087" y="4646472"/>
            <a:chExt cx="503788" cy="94721"/>
          </a:xfrm>
        </p:grpSpPr>
        <p:sp>
          <p:nvSpPr>
            <p:cNvPr id="17" name="Oval 16"/>
            <p:cNvSpPr>
              <a:spLocks noChangeArrowheads="1"/>
            </p:cNvSpPr>
            <p:nvPr/>
          </p:nvSpPr>
          <p:spPr bwMode="auto">
            <a:xfrm flipH="1">
              <a:off x="6423171" y="4646472"/>
              <a:ext cx="94704" cy="94721"/>
            </a:xfrm>
            <a:prstGeom prst="ellipse">
              <a:avLst/>
            </a:prstGeom>
            <a:solidFill>
              <a:srgbClr val="EF33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rPr>
                <a:t> </a:t>
              </a:r>
            </a:p>
          </p:txBody>
        </p:sp>
        <p:sp>
          <p:nvSpPr>
            <p:cNvPr id="18" name="Oval 17"/>
            <p:cNvSpPr>
              <a:spLocks noChangeArrowheads="1"/>
            </p:cNvSpPr>
            <p:nvPr/>
          </p:nvSpPr>
          <p:spPr bwMode="auto">
            <a:xfrm flipH="1">
              <a:off x="6320900" y="4646472"/>
              <a:ext cx="94704" cy="94721"/>
            </a:xfrm>
            <a:prstGeom prst="ellipse">
              <a:avLst/>
            </a:prstGeom>
            <a:solidFill>
              <a:srgbClr val="0E3570"/>
            </a:solidFill>
            <a:ln>
              <a:noFill/>
            </a:ln>
          </p:spPr>
          <p:txBody>
            <a:bodyPr vert="horz" wrap="square" lIns="91440" tIns="45720" rIns="91440" bIns="45720" numCol="1" anchor="t" anchorCtr="0" compatLnSpc="1">
              <a:prstTxWarp prst="textNoShape">
                <a:avLst/>
              </a:prstTxWarp>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9" name="Oval 18"/>
            <p:cNvSpPr>
              <a:spLocks noChangeArrowheads="1"/>
            </p:cNvSpPr>
            <p:nvPr/>
          </p:nvSpPr>
          <p:spPr bwMode="auto">
            <a:xfrm flipH="1">
              <a:off x="6218629" y="4646472"/>
              <a:ext cx="94704" cy="94721"/>
            </a:xfrm>
            <a:prstGeom prst="ellipse">
              <a:avLst/>
            </a:prstGeom>
            <a:solidFill>
              <a:srgbClr val="00A2E0"/>
            </a:solidFill>
            <a:ln>
              <a:noFill/>
            </a:ln>
          </p:spPr>
          <p:txBody>
            <a:bodyPr vert="horz" wrap="square" lIns="91440" tIns="45720" rIns="91440" bIns="45720" numCol="1" anchor="t" anchorCtr="0" compatLnSpc="1">
              <a:prstTxWarp prst="textNoShape">
                <a:avLst/>
              </a:prstTxWarp>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0" name="Oval 19"/>
            <p:cNvSpPr>
              <a:spLocks noChangeArrowheads="1"/>
            </p:cNvSpPr>
            <p:nvPr/>
          </p:nvSpPr>
          <p:spPr bwMode="auto">
            <a:xfrm flipH="1">
              <a:off x="6116358" y="4646472"/>
              <a:ext cx="94704" cy="94721"/>
            </a:xfrm>
            <a:prstGeom prst="ellipse">
              <a:avLst/>
            </a:prstGeom>
            <a:solidFill>
              <a:srgbClr val="6DC24B"/>
            </a:solidFill>
            <a:ln>
              <a:noFill/>
            </a:ln>
          </p:spPr>
          <p:txBody>
            <a:bodyPr vert="horz" wrap="square" lIns="91440" tIns="45720" rIns="91440" bIns="45720" numCol="1" anchor="t" anchorCtr="0" compatLnSpc="1">
              <a:prstTxWarp prst="textNoShape">
                <a:avLst/>
              </a:prstTxWarp>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1" name="Oval 20"/>
            <p:cNvSpPr>
              <a:spLocks noChangeArrowheads="1"/>
            </p:cNvSpPr>
            <p:nvPr/>
          </p:nvSpPr>
          <p:spPr bwMode="auto">
            <a:xfrm flipH="1">
              <a:off x="6014087" y="4646472"/>
              <a:ext cx="94704" cy="94721"/>
            </a:xfrm>
            <a:prstGeom prst="ellipse">
              <a:avLst/>
            </a:prstGeom>
            <a:solidFill>
              <a:srgbClr val="FFDA29"/>
            </a:solidFill>
            <a:ln>
              <a:noFill/>
            </a:ln>
          </p:spPr>
          <p:txBody>
            <a:bodyPr vert="horz" wrap="square" lIns="91440" tIns="45720" rIns="91440" bIns="45720" numCol="1" anchor="t" anchorCtr="0" compatLnSpc="1">
              <a:prstTxWarp prst="textNoShape">
                <a:avLst/>
              </a:prstTxWarp>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22" name="Text Placeholder 2">
            <a:extLst>
              <a:ext uri="{FF2B5EF4-FFF2-40B4-BE49-F238E27FC236}">
                <a16:creationId xmlns:a16="http://schemas.microsoft.com/office/drawing/2014/main" id="{FDE25D5B-F84A-422B-8369-6B63F811279E}"/>
              </a:ext>
            </a:extLst>
          </p:cNvPr>
          <p:cNvSpPr>
            <a:spLocks noGrp="1"/>
          </p:cNvSpPr>
          <p:nvPr>
            <p:ph type="body" sz="quarter" idx="10"/>
          </p:nvPr>
        </p:nvSpPr>
        <p:spPr>
          <a:xfrm>
            <a:off x="5053563" y="1276350"/>
            <a:ext cx="3489324" cy="3276600"/>
          </a:xfrm>
        </p:spPr>
        <p:txBody>
          <a:bodyPr/>
          <a:lstStyle>
            <a:lvl1pPr>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610351296"/>
      </p:ext>
    </p:extLst>
  </p:cSld>
  <p:clrMapOvr>
    <a:masterClrMapping/>
  </p:clrMapOvr>
  <p:extLst>
    <p:ext uri="{DCECCB84-F9BA-43D5-87BE-67443E8EF086}">
      <p15:sldGuideLst xmlns:p15="http://schemas.microsoft.com/office/powerpoint/2012/main">
        <p15:guide id="1" orient="horz" pos="161">
          <p15:clr>
            <a:srgbClr val="FBAE40"/>
          </p15:clr>
        </p15:guide>
        <p15:guide id="2" pos="164">
          <p15:clr>
            <a:srgbClr val="FBAE40"/>
          </p15:clr>
        </p15:guide>
        <p15:guide id="3" orient="horz" pos="3078">
          <p15:clr>
            <a:srgbClr val="FBAE40"/>
          </p15:clr>
        </p15:guide>
        <p15:guide id="4" pos="559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711D91-D3D1-8434-E85C-6DA061F65A0D}"/>
              </a:ext>
            </a:extLst>
          </p:cNvPr>
          <p:cNvSpPr>
            <a:spLocks noGrp="1"/>
          </p:cNvSpPr>
          <p:nvPr>
            <p:ph type="title"/>
          </p:nvPr>
        </p:nvSpPr>
        <p:spPr>
          <a:xfrm>
            <a:off x="304074" y="290571"/>
            <a:ext cx="8537847" cy="844475"/>
          </a:xfrm>
          <a:prstGeom prst="rect">
            <a:avLst/>
          </a:prstGeom>
        </p:spPr>
        <p:txBody>
          <a:bodyPr vert="horz" lIns="0" tIns="0" rIns="0" bIns="0" rtlCol="0" anchor="t">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E8FEB3-C8C8-0CE3-8961-8C27FC4071BD}"/>
              </a:ext>
            </a:extLst>
          </p:cNvPr>
          <p:cNvSpPr>
            <a:spLocks noGrp="1"/>
          </p:cNvSpPr>
          <p:nvPr>
            <p:ph type="body" idx="1"/>
          </p:nvPr>
        </p:nvSpPr>
        <p:spPr>
          <a:xfrm>
            <a:off x="304074" y="1135045"/>
            <a:ext cx="8537847" cy="352948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40628B-D995-E8D9-0BF3-536B5F1CB019}"/>
              </a:ext>
            </a:extLst>
          </p:cNvPr>
          <p:cNvSpPr>
            <a:spLocks noGrp="1"/>
          </p:cNvSpPr>
          <p:nvPr>
            <p:ph type="dt" sz="half" idx="2"/>
          </p:nvPr>
        </p:nvSpPr>
        <p:spPr>
          <a:xfrm>
            <a:off x="6460657" y="4718278"/>
            <a:ext cx="2056688" cy="162000"/>
          </a:xfrm>
          <a:prstGeom prst="rect">
            <a:avLst/>
          </a:prstGeom>
        </p:spPr>
        <p:txBody>
          <a:bodyPr vert="horz" lIns="0" tIns="0" rIns="0" bIns="0" rtlCol="0" anchor="ctr"/>
          <a:lstStyle>
            <a:lvl1pPr algn="r">
              <a:defRPr sz="750">
                <a:solidFill>
                  <a:schemeClr val="accent6"/>
                </a:solidFill>
              </a:defRPr>
            </a:lvl1pPr>
          </a:lstStyle>
          <a:p>
            <a:fld id="{A6DF73BD-195B-47D1-97CE-E42CD132008D}" type="datetime1">
              <a:rPr lang="en-GB" smtClean="0"/>
              <a:t>27/04/2023</a:t>
            </a:fld>
            <a:endParaRPr lang="en-GB"/>
          </a:p>
        </p:txBody>
      </p:sp>
      <p:sp>
        <p:nvSpPr>
          <p:cNvPr id="5" name="Footer Placeholder 4">
            <a:extLst>
              <a:ext uri="{FF2B5EF4-FFF2-40B4-BE49-F238E27FC236}">
                <a16:creationId xmlns:a16="http://schemas.microsoft.com/office/drawing/2014/main" id="{08EA8C61-68ED-5785-FE80-BA460169097D}"/>
              </a:ext>
            </a:extLst>
          </p:cNvPr>
          <p:cNvSpPr>
            <a:spLocks noGrp="1"/>
          </p:cNvSpPr>
          <p:nvPr>
            <p:ph type="ftr" sz="quarter" idx="3"/>
          </p:nvPr>
        </p:nvSpPr>
        <p:spPr>
          <a:xfrm>
            <a:off x="1502570" y="4718278"/>
            <a:ext cx="4958088" cy="162000"/>
          </a:xfrm>
          <a:prstGeom prst="rect">
            <a:avLst/>
          </a:prstGeom>
        </p:spPr>
        <p:txBody>
          <a:bodyPr vert="horz" lIns="0" tIns="0" rIns="0" bIns="0" rtlCol="0" anchor="ctr"/>
          <a:lstStyle>
            <a:lvl1pPr algn="l">
              <a:defRPr sz="750">
                <a:solidFill>
                  <a:schemeClr val="accent6"/>
                </a:solidFill>
              </a:defRPr>
            </a:lvl1pPr>
          </a:lstStyle>
          <a:p>
            <a:r>
              <a:rPr lang="en-GB"/>
              <a:t>Private &amp; Confidential</a:t>
            </a:r>
          </a:p>
        </p:txBody>
      </p:sp>
      <p:sp>
        <p:nvSpPr>
          <p:cNvPr id="6" name="Slide Number Placeholder 5">
            <a:extLst>
              <a:ext uri="{FF2B5EF4-FFF2-40B4-BE49-F238E27FC236}">
                <a16:creationId xmlns:a16="http://schemas.microsoft.com/office/drawing/2014/main" id="{DAA16D22-D33A-E64D-C5D9-5553B14E5D65}"/>
              </a:ext>
            </a:extLst>
          </p:cNvPr>
          <p:cNvSpPr>
            <a:spLocks noGrp="1"/>
          </p:cNvSpPr>
          <p:nvPr>
            <p:ph type="sldNum" sz="quarter" idx="4"/>
          </p:nvPr>
        </p:nvSpPr>
        <p:spPr>
          <a:xfrm>
            <a:off x="8517345" y="4718278"/>
            <a:ext cx="324576" cy="162000"/>
          </a:xfrm>
          <a:prstGeom prst="rect">
            <a:avLst/>
          </a:prstGeom>
        </p:spPr>
        <p:txBody>
          <a:bodyPr vert="horz" lIns="0" tIns="0" rIns="0" bIns="0" rtlCol="0" anchor="ctr"/>
          <a:lstStyle>
            <a:lvl1pPr algn="r">
              <a:defRPr sz="750" b="1">
                <a:solidFill>
                  <a:schemeClr val="accent6"/>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10D8DF38-629A-7182-2171-EE1DF6464E93}"/>
              </a:ext>
            </a:extLst>
          </p:cNvPr>
          <p:cNvSpPr txBox="1"/>
          <p:nvPr userDrawn="1"/>
        </p:nvSpPr>
        <p:spPr>
          <a:xfrm>
            <a:off x="304074" y="4718278"/>
            <a:ext cx="1198495" cy="162000"/>
          </a:xfrm>
          <a:prstGeom prst="rect">
            <a:avLst/>
          </a:prstGeom>
          <a:noFill/>
        </p:spPr>
        <p:txBody>
          <a:bodyPr wrap="square" lIns="0" tIns="0" rIns="0" bIns="0" rtlCol="0" anchor="ctr">
            <a:noAutofit/>
          </a:bodyPr>
          <a:lstStyle/>
          <a:p>
            <a:r>
              <a:rPr lang="en-GB" sz="750" b="1">
                <a:solidFill>
                  <a:schemeClr val="accent6"/>
                </a:solidFill>
              </a:rPr>
              <a:t>National Gas Transmission </a:t>
            </a:r>
            <a:r>
              <a:rPr lang="en-GB" sz="750" b="0">
                <a:solidFill>
                  <a:schemeClr val="accent6"/>
                </a:solidFill>
              </a:rPr>
              <a:t>|</a:t>
            </a:r>
          </a:p>
        </p:txBody>
      </p:sp>
    </p:spTree>
    <p:extLst>
      <p:ext uri="{BB962C8B-B14F-4D97-AF65-F5344CB8AC3E}">
        <p14:creationId xmlns:p14="http://schemas.microsoft.com/office/powerpoint/2010/main" val="16776038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000" b="1" kern="1200">
          <a:solidFill>
            <a:schemeClr val="accent6"/>
          </a:solidFill>
          <a:latin typeface="+mj-lt"/>
          <a:ea typeface="+mj-ea"/>
          <a:cs typeface="+mj-cs"/>
        </a:defRPr>
      </a:lvl1pPr>
    </p:titleStyle>
    <p:bodyStyle>
      <a:lvl1pPr marL="135731" indent="-135731" algn="l" defTabSz="685800" rtl="0" eaLnBrk="1" latinLnBrk="0" hangingPunct="1">
        <a:lnSpc>
          <a:spcPct val="90000"/>
        </a:lnSpc>
        <a:spcBef>
          <a:spcPts val="0"/>
        </a:spcBef>
        <a:buFont typeface="Arial" panose="020B0604020202020204" pitchFamily="34" charset="0"/>
        <a:buChar char="•"/>
        <a:defRPr sz="1500" kern="1200">
          <a:solidFill>
            <a:schemeClr val="tx1"/>
          </a:solidFill>
          <a:latin typeface="+mn-lt"/>
          <a:ea typeface="+mn-ea"/>
          <a:cs typeface="+mn-cs"/>
        </a:defRPr>
      </a:lvl1pPr>
      <a:lvl2pPr marL="402431" indent="-135731" algn="l" defTabSz="685800" rtl="0" eaLnBrk="1" latinLnBrk="0" hangingPunct="1">
        <a:lnSpc>
          <a:spcPct val="90000"/>
        </a:lnSpc>
        <a:spcBef>
          <a:spcPts val="0"/>
        </a:spcBef>
        <a:buFont typeface="Arial" panose="020B0604020202020204" pitchFamily="34" charset="0"/>
        <a:buChar char="•"/>
        <a:defRPr sz="1500" kern="1200">
          <a:solidFill>
            <a:schemeClr val="tx1"/>
          </a:solidFill>
          <a:latin typeface="+mn-lt"/>
          <a:ea typeface="+mn-ea"/>
          <a:cs typeface="+mn-cs"/>
        </a:defRPr>
      </a:lvl2pPr>
      <a:lvl3pPr marL="675085" indent="-135731" algn="l" defTabSz="685800" rtl="0" eaLnBrk="1" latinLnBrk="0" hangingPunct="1">
        <a:lnSpc>
          <a:spcPct val="90000"/>
        </a:lnSpc>
        <a:spcBef>
          <a:spcPts val="0"/>
        </a:spcBef>
        <a:buFont typeface="Arial" panose="020B0604020202020204" pitchFamily="34" charset="0"/>
        <a:buChar char="•"/>
        <a:defRPr sz="1500" kern="1200">
          <a:solidFill>
            <a:schemeClr val="tx1"/>
          </a:solidFill>
          <a:latin typeface="+mn-lt"/>
          <a:ea typeface="+mn-ea"/>
          <a:cs typeface="+mn-cs"/>
        </a:defRPr>
      </a:lvl3pPr>
      <a:lvl4pPr marL="941785" indent="-135731" algn="l" defTabSz="685800" rtl="0" eaLnBrk="1" latinLnBrk="0" hangingPunct="1">
        <a:lnSpc>
          <a:spcPct val="90000"/>
        </a:lnSpc>
        <a:spcBef>
          <a:spcPts val="0"/>
        </a:spcBef>
        <a:buFont typeface="Arial" panose="020B0604020202020204" pitchFamily="34" charset="0"/>
        <a:buChar char="•"/>
        <a:defRPr sz="1500" kern="1200">
          <a:solidFill>
            <a:schemeClr val="tx1"/>
          </a:solidFill>
          <a:latin typeface="+mn-lt"/>
          <a:ea typeface="+mn-ea"/>
          <a:cs typeface="+mn-cs"/>
        </a:defRPr>
      </a:lvl4pPr>
      <a:lvl5pPr marL="1208485" indent="-130969" algn="l" defTabSz="685800" rtl="0" eaLnBrk="1" latinLnBrk="0" hangingPunct="1">
        <a:lnSpc>
          <a:spcPct val="90000"/>
        </a:lnSpc>
        <a:spcBef>
          <a:spcPts val="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40099D2-B496-4865-BD41-470137A28D8B}"/>
              </a:ext>
            </a:extLst>
          </p:cNvPr>
          <p:cNvGraphicFramePr>
            <a:graphicFrameLocks noGrp="1"/>
          </p:cNvGraphicFramePr>
          <p:nvPr>
            <p:extLst>
              <p:ext uri="{D42A27DB-BD31-4B8C-83A1-F6EECF244321}">
                <p14:modId xmlns:p14="http://schemas.microsoft.com/office/powerpoint/2010/main" val="4173853899"/>
              </p:ext>
            </p:extLst>
          </p:nvPr>
        </p:nvGraphicFramePr>
        <p:xfrm>
          <a:off x="78318" y="352125"/>
          <a:ext cx="8928991" cy="4835052"/>
        </p:xfrm>
        <a:graphic>
          <a:graphicData uri="http://schemas.openxmlformats.org/drawingml/2006/table">
            <a:tbl>
              <a:tblPr firstRow="1" bandRow="1">
                <a:tableStyleId>{5C22544A-7EE6-4342-B048-85BDC9FD1C3A}</a:tableStyleId>
              </a:tblPr>
              <a:tblGrid>
                <a:gridCol w="840710">
                  <a:extLst>
                    <a:ext uri="{9D8B030D-6E8A-4147-A177-3AD203B41FA5}">
                      <a16:colId xmlns:a16="http://schemas.microsoft.com/office/drawing/2014/main" val="542809358"/>
                    </a:ext>
                  </a:extLst>
                </a:gridCol>
                <a:gridCol w="903763">
                  <a:extLst>
                    <a:ext uri="{9D8B030D-6E8A-4147-A177-3AD203B41FA5}">
                      <a16:colId xmlns:a16="http://schemas.microsoft.com/office/drawing/2014/main" val="4028384899"/>
                    </a:ext>
                  </a:extLst>
                </a:gridCol>
                <a:gridCol w="364843">
                  <a:extLst>
                    <a:ext uri="{9D8B030D-6E8A-4147-A177-3AD203B41FA5}">
                      <a16:colId xmlns:a16="http://schemas.microsoft.com/office/drawing/2014/main" val="3482574789"/>
                    </a:ext>
                  </a:extLst>
                </a:gridCol>
                <a:gridCol w="1134723">
                  <a:extLst>
                    <a:ext uri="{9D8B030D-6E8A-4147-A177-3AD203B41FA5}">
                      <a16:colId xmlns:a16="http://schemas.microsoft.com/office/drawing/2014/main" val="2539976336"/>
                    </a:ext>
                  </a:extLst>
                </a:gridCol>
                <a:gridCol w="473746">
                  <a:extLst>
                    <a:ext uri="{9D8B030D-6E8A-4147-A177-3AD203B41FA5}">
                      <a16:colId xmlns:a16="http://schemas.microsoft.com/office/drawing/2014/main" val="323130426"/>
                    </a:ext>
                  </a:extLst>
                </a:gridCol>
                <a:gridCol w="473746">
                  <a:extLst>
                    <a:ext uri="{9D8B030D-6E8A-4147-A177-3AD203B41FA5}">
                      <a16:colId xmlns:a16="http://schemas.microsoft.com/office/drawing/2014/main" val="865126467"/>
                    </a:ext>
                  </a:extLst>
                </a:gridCol>
                <a:gridCol w="473746">
                  <a:extLst>
                    <a:ext uri="{9D8B030D-6E8A-4147-A177-3AD203B41FA5}">
                      <a16:colId xmlns:a16="http://schemas.microsoft.com/office/drawing/2014/main" val="3203177469"/>
                    </a:ext>
                  </a:extLst>
                </a:gridCol>
                <a:gridCol w="473746">
                  <a:extLst>
                    <a:ext uri="{9D8B030D-6E8A-4147-A177-3AD203B41FA5}">
                      <a16:colId xmlns:a16="http://schemas.microsoft.com/office/drawing/2014/main" val="4284683395"/>
                    </a:ext>
                  </a:extLst>
                </a:gridCol>
                <a:gridCol w="473746">
                  <a:extLst>
                    <a:ext uri="{9D8B030D-6E8A-4147-A177-3AD203B41FA5}">
                      <a16:colId xmlns:a16="http://schemas.microsoft.com/office/drawing/2014/main" val="1721230333"/>
                    </a:ext>
                  </a:extLst>
                </a:gridCol>
                <a:gridCol w="473746">
                  <a:extLst>
                    <a:ext uri="{9D8B030D-6E8A-4147-A177-3AD203B41FA5}">
                      <a16:colId xmlns:a16="http://schemas.microsoft.com/office/drawing/2014/main" val="1278004344"/>
                    </a:ext>
                  </a:extLst>
                </a:gridCol>
                <a:gridCol w="473746">
                  <a:extLst>
                    <a:ext uri="{9D8B030D-6E8A-4147-A177-3AD203B41FA5}">
                      <a16:colId xmlns:a16="http://schemas.microsoft.com/office/drawing/2014/main" val="151915313"/>
                    </a:ext>
                  </a:extLst>
                </a:gridCol>
                <a:gridCol w="473746">
                  <a:extLst>
                    <a:ext uri="{9D8B030D-6E8A-4147-A177-3AD203B41FA5}">
                      <a16:colId xmlns:a16="http://schemas.microsoft.com/office/drawing/2014/main" val="2682281715"/>
                    </a:ext>
                  </a:extLst>
                </a:gridCol>
                <a:gridCol w="473746">
                  <a:extLst>
                    <a:ext uri="{9D8B030D-6E8A-4147-A177-3AD203B41FA5}">
                      <a16:colId xmlns:a16="http://schemas.microsoft.com/office/drawing/2014/main" val="2048074220"/>
                    </a:ext>
                  </a:extLst>
                </a:gridCol>
                <a:gridCol w="473746">
                  <a:extLst>
                    <a:ext uri="{9D8B030D-6E8A-4147-A177-3AD203B41FA5}">
                      <a16:colId xmlns:a16="http://schemas.microsoft.com/office/drawing/2014/main" val="1043388647"/>
                    </a:ext>
                  </a:extLst>
                </a:gridCol>
                <a:gridCol w="473746">
                  <a:extLst>
                    <a:ext uri="{9D8B030D-6E8A-4147-A177-3AD203B41FA5}">
                      <a16:colId xmlns:a16="http://schemas.microsoft.com/office/drawing/2014/main" val="3920038116"/>
                    </a:ext>
                  </a:extLst>
                </a:gridCol>
                <a:gridCol w="473746">
                  <a:extLst>
                    <a:ext uri="{9D8B030D-6E8A-4147-A177-3AD203B41FA5}">
                      <a16:colId xmlns:a16="http://schemas.microsoft.com/office/drawing/2014/main" val="3526960085"/>
                    </a:ext>
                  </a:extLst>
                </a:gridCol>
              </a:tblGrid>
              <a:tr h="514959">
                <a:tc rowSpan="2" gridSpan="4">
                  <a:txBody>
                    <a:bodyPr/>
                    <a:lstStyle/>
                    <a:p>
                      <a:pPr algn="ctr"/>
                      <a:r>
                        <a:rPr lang="en-GB" sz="1100" dirty="0">
                          <a:latin typeface="Arial" panose="020B0604020202020204" pitchFamily="34" charset="0"/>
                          <a:cs typeface="Arial" panose="020B0604020202020204" pitchFamily="34" charset="0"/>
                        </a:rPr>
                        <a:t>In-flight and Potential Programmes &amp; Projects 2023/24</a:t>
                      </a:r>
                    </a:p>
                  </a:txBody>
                  <a:tcPr anchor="ctr">
                    <a:solidFill>
                      <a:schemeClr val="accent1">
                        <a:lumMod val="75000"/>
                      </a:schemeClr>
                    </a:solidFill>
                  </a:tcPr>
                </a:tc>
                <a:tc rowSpan="2" hMerge="1">
                  <a:txBody>
                    <a:bodyPr/>
                    <a:lstStyle/>
                    <a:p>
                      <a:endParaRPr lang="en-GB" sz="600" dirty="0">
                        <a:latin typeface="+mj-lt"/>
                      </a:endParaRPr>
                    </a:p>
                  </a:txBody>
                  <a:tcPr anchor="ctr">
                    <a:solidFill>
                      <a:srgbClr val="0070C0"/>
                    </a:solidFill>
                  </a:tcPr>
                </a:tc>
                <a:tc rowSpan="2" hMerge="1">
                  <a:txBody>
                    <a:bodyPr/>
                    <a:lstStyle/>
                    <a:p>
                      <a:endParaRPr lang="en-GB" sz="600" dirty="0">
                        <a:latin typeface="+mj-lt"/>
                      </a:endParaRPr>
                    </a:p>
                  </a:txBody>
                  <a:tcPr anchor="ctr">
                    <a:solidFill>
                      <a:srgbClr val="0070C0"/>
                    </a:solidFill>
                  </a:tcPr>
                </a:tc>
                <a:tc rowSpan="2" hMerge="1">
                  <a:txBody>
                    <a:bodyPr/>
                    <a:lstStyle/>
                    <a:p>
                      <a:endParaRPr lang="en-GB" sz="600" dirty="0">
                        <a:latin typeface="+mj-lt"/>
                      </a:endParaRPr>
                    </a:p>
                  </a:txBody>
                  <a:tcPr anchor="ctr">
                    <a:solidFill>
                      <a:srgbClr val="0070C0"/>
                    </a:solidFill>
                  </a:tcPr>
                </a:tc>
                <a:tc gridSpan="12">
                  <a:txBody>
                    <a:bodyPr/>
                    <a:lstStyle/>
                    <a:p>
                      <a:pPr algn="ctr"/>
                      <a:r>
                        <a:rPr lang="en-GB" sz="800" b="1" kern="1200" dirty="0">
                          <a:solidFill>
                            <a:schemeClr val="lt1"/>
                          </a:solidFill>
                          <a:latin typeface="+mj-lt"/>
                          <a:ea typeface="+mn-ea"/>
                          <a:cs typeface="+mn-cs"/>
                        </a:rPr>
                        <a:t>2023/2024</a:t>
                      </a:r>
                    </a:p>
                  </a:txBody>
                  <a:tcPr anchor="ctr">
                    <a:solidFill>
                      <a:schemeClr val="accent1">
                        <a:lumMod val="75000"/>
                      </a:schemeClr>
                    </a:solidFill>
                  </a:tcPr>
                </a:tc>
                <a:tc hMerge="1">
                  <a:txBody>
                    <a:bodyPr/>
                    <a:lstStyle/>
                    <a:p>
                      <a:pPr algn="ctr"/>
                      <a:endParaRPr lang="en-GB" sz="700" dirty="0">
                        <a:latin typeface="+mj-lt"/>
                      </a:endParaRPr>
                    </a:p>
                  </a:txBody>
                  <a:tcPr anchor="ctr">
                    <a:solidFill>
                      <a:schemeClr val="accent1">
                        <a:lumMod val="75000"/>
                      </a:schemeClr>
                    </a:solidFill>
                  </a:tcPr>
                </a:tc>
                <a:tc hMerge="1">
                  <a:txBody>
                    <a:bodyPr/>
                    <a:lstStyle/>
                    <a:p>
                      <a:pPr algn="ctr"/>
                      <a:endParaRPr lang="en-GB" sz="700" dirty="0">
                        <a:latin typeface="+mj-lt"/>
                      </a:endParaRPr>
                    </a:p>
                  </a:txBody>
                  <a:tcPr anchor="ctr">
                    <a:solidFill>
                      <a:schemeClr val="accent1">
                        <a:lumMod val="75000"/>
                      </a:schemeClr>
                    </a:solidFill>
                  </a:tcPr>
                </a:tc>
                <a:tc hMerge="1">
                  <a:txBody>
                    <a:bodyPr/>
                    <a:lstStyle/>
                    <a:p>
                      <a:pPr algn="ctr"/>
                      <a:endParaRPr lang="en-GB" sz="700" dirty="0">
                        <a:latin typeface="+mj-lt"/>
                      </a:endParaRPr>
                    </a:p>
                  </a:txBody>
                  <a:tcPr anchor="ctr">
                    <a:solidFill>
                      <a:schemeClr val="accent1">
                        <a:lumMod val="75000"/>
                      </a:schemeClr>
                    </a:solidFill>
                  </a:tcPr>
                </a:tc>
                <a:tc hMerge="1">
                  <a:txBody>
                    <a:bodyPr/>
                    <a:lstStyle/>
                    <a:p>
                      <a:pPr algn="ctr"/>
                      <a:endParaRPr lang="en-GB" sz="700" dirty="0">
                        <a:latin typeface="+mj-lt"/>
                      </a:endParaRPr>
                    </a:p>
                  </a:txBody>
                  <a:tcPr anchor="ctr">
                    <a:solidFill>
                      <a:schemeClr val="accent1">
                        <a:lumMod val="75000"/>
                      </a:schemeClr>
                    </a:solidFill>
                  </a:tcPr>
                </a:tc>
                <a:tc hMerge="1">
                  <a:txBody>
                    <a:bodyPr/>
                    <a:lstStyle/>
                    <a:p>
                      <a:pPr algn="ctr"/>
                      <a:endParaRPr lang="en-GB" sz="700" dirty="0">
                        <a:latin typeface="+mj-lt"/>
                      </a:endParaRPr>
                    </a:p>
                  </a:txBody>
                  <a:tcPr anchor="ctr">
                    <a:solidFill>
                      <a:schemeClr val="accent1">
                        <a:lumMod val="75000"/>
                      </a:schemeClr>
                    </a:solidFill>
                  </a:tcPr>
                </a:tc>
                <a:tc hMerge="1">
                  <a:txBody>
                    <a:bodyPr/>
                    <a:lstStyle/>
                    <a:p>
                      <a:pPr algn="ctr"/>
                      <a:endParaRPr lang="en-GB" sz="700" dirty="0">
                        <a:latin typeface="+mj-lt"/>
                      </a:endParaRPr>
                    </a:p>
                  </a:txBody>
                  <a:tcPr anchor="ctr">
                    <a:solidFill>
                      <a:schemeClr val="accent1">
                        <a:lumMod val="75000"/>
                      </a:schemeClr>
                    </a:solidFill>
                  </a:tcPr>
                </a:tc>
                <a:tc hMerge="1">
                  <a:txBody>
                    <a:bodyPr/>
                    <a:lstStyle/>
                    <a:p>
                      <a:pPr algn="ctr"/>
                      <a:endParaRPr lang="en-GB" sz="700" b="1" kern="1200" dirty="0">
                        <a:solidFill>
                          <a:schemeClr val="lt1"/>
                        </a:solidFill>
                        <a:latin typeface="+mj-lt"/>
                        <a:ea typeface="+mn-ea"/>
                        <a:cs typeface="+mn-cs"/>
                      </a:endParaRPr>
                    </a:p>
                  </a:txBody>
                  <a:tcPr anchor="ctr">
                    <a:solidFill>
                      <a:schemeClr val="accent1">
                        <a:lumMod val="75000"/>
                      </a:schemeClr>
                    </a:solidFill>
                  </a:tcPr>
                </a:tc>
                <a:tc hMerge="1">
                  <a:txBody>
                    <a:bodyPr/>
                    <a:lstStyle/>
                    <a:p>
                      <a:pPr algn="ctr"/>
                      <a:endParaRPr lang="en-GB" sz="700" b="1" kern="1200" dirty="0">
                        <a:solidFill>
                          <a:schemeClr val="lt1"/>
                        </a:solidFill>
                        <a:latin typeface="+mj-lt"/>
                        <a:ea typeface="+mn-ea"/>
                        <a:cs typeface="+mn-cs"/>
                      </a:endParaRPr>
                    </a:p>
                  </a:txBody>
                  <a:tcPr anchor="ctr">
                    <a:solidFill>
                      <a:schemeClr val="accent1">
                        <a:lumMod val="75000"/>
                      </a:schemeClr>
                    </a:solidFill>
                  </a:tcPr>
                </a:tc>
                <a:tc hMerge="1">
                  <a:txBody>
                    <a:bodyPr/>
                    <a:lstStyle/>
                    <a:p>
                      <a:pPr algn="ctr"/>
                      <a:endParaRPr lang="en-GB" sz="700" b="1" kern="1200" dirty="0">
                        <a:solidFill>
                          <a:schemeClr val="lt1"/>
                        </a:solidFill>
                        <a:latin typeface="+mj-lt"/>
                        <a:ea typeface="+mn-ea"/>
                        <a:cs typeface="+mn-cs"/>
                      </a:endParaRPr>
                    </a:p>
                  </a:txBody>
                  <a:tcPr anchor="ctr">
                    <a:solidFill>
                      <a:schemeClr val="accent1">
                        <a:lumMod val="75000"/>
                      </a:schemeClr>
                    </a:solidFill>
                  </a:tcPr>
                </a:tc>
                <a:tc hMerge="1">
                  <a:txBody>
                    <a:bodyPr/>
                    <a:lstStyle/>
                    <a:p>
                      <a:pPr algn="ctr"/>
                      <a:endParaRPr lang="en-GB" sz="700" b="1" kern="1200" dirty="0">
                        <a:solidFill>
                          <a:schemeClr val="lt1"/>
                        </a:solidFill>
                        <a:latin typeface="+mj-lt"/>
                        <a:ea typeface="+mn-ea"/>
                        <a:cs typeface="+mn-cs"/>
                      </a:endParaRPr>
                    </a:p>
                  </a:txBody>
                  <a:tcPr anchor="ctr">
                    <a:solidFill>
                      <a:schemeClr val="accent1">
                        <a:lumMod val="75000"/>
                      </a:schemeClr>
                    </a:solidFill>
                  </a:tcPr>
                </a:tc>
                <a:tc hMerge="1">
                  <a:txBody>
                    <a:bodyPr/>
                    <a:lstStyle/>
                    <a:p>
                      <a:pPr algn="ctr"/>
                      <a:endParaRPr lang="en-GB" sz="700" b="1" kern="1200" dirty="0">
                        <a:solidFill>
                          <a:schemeClr val="lt1"/>
                        </a:solidFill>
                        <a:latin typeface="+mj-lt"/>
                        <a:ea typeface="+mn-ea"/>
                        <a:cs typeface="+mn-cs"/>
                      </a:endParaRPr>
                    </a:p>
                  </a:txBody>
                  <a:tcPr anchor="ctr">
                    <a:solidFill>
                      <a:schemeClr val="accent1">
                        <a:lumMod val="75000"/>
                      </a:schemeClr>
                    </a:solidFill>
                  </a:tcPr>
                </a:tc>
                <a:extLst>
                  <a:ext uri="{0D108BD9-81ED-4DB2-BD59-A6C34878D82A}">
                    <a16:rowId xmlns:a16="http://schemas.microsoft.com/office/drawing/2014/main" val="2910095581"/>
                  </a:ext>
                </a:extLst>
              </a:tr>
              <a:tr h="658681">
                <a:tc gridSpan="4" vMerge="1">
                  <a:txBody>
                    <a:bodyPr/>
                    <a:lstStyle/>
                    <a:p>
                      <a:endParaRPr lang="en-GB" sz="600" dirty="0">
                        <a:latin typeface="+mj-lt"/>
                      </a:endParaRPr>
                    </a:p>
                  </a:txBody>
                  <a:tcPr anchor="ctr"/>
                </a:tc>
                <a:tc hMerge="1" vMerge="1">
                  <a:txBody>
                    <a:bodyPr/>
                    <a:lstStyle/>
                    <a:p>
                      <a:endParaRPr lang="en-GB" sz="600" dirty="0">
                        <a:latin typeface="+mj-lt"/>
                      </a:endParaRPr>
                    </a:p>
                  </a:txBody>
                  <a:tcPr anchor="ctr"/>
                </a:tc>
                <a:tc hMerge="1" vMerge="1">
                  <a:txBody>
                    <a:bodyPr/>
                    <a:lstStyle/>
                    <a:p>
                      <a:endParaRPr lang="en-GB" sz="600" dirty="0">
                        <a:latin typeface="+mj-lt"/>
                      </a:endParaRPr>
                    </a:p>
                  </a:txBody>
                  <a:tcPr anchor="ctr"/>
                </a:tc>
                <a:tc hMerge="1" vMerge="1">
                  <a:txBody>
                    <a:bodyPr/>
                    <a:lstStyle/>
                    <a:p>
                      <a:endParaRPr lang="en-GB" sz="600" dirty="0">
                        <a:latin typeface="+mj-lt"/>
                      </a:endParaRPr>
                    </a:p>
                  </a:txBody>
                  <a:tcPr anchor="ctr"/>
                </a:tc>
                <a:tc>
                  <a:txBody>
                    <a:bodyPr/>
                    <a:lstStyle/>
                    <a:p>
                      <a:pPr marL="0" algn="ctr" defTabSz="914400" rtl="0" eaLnBrk="1" latinLnBrk="0" hangingPunct="1"/>
                      <a:r>
                        <a:rPr lang="en-GB" sz="700" b="1" kern="1200" dirty="0">
                          <a:solidFill>
                            <a:schemeClr val="bg1"/>
                          </a:solidFill>
                          <a:latin typeface="+mj-lt"/>
                          <a:ea typeface="+mn-ea"/>
                          <a:cs typeface="+mn-cs"/>
                        </a:rPr>
                        <a:t>Feb 2023</a:t>
                      </a:r>
                    </a:p>
                  </a:txBody>
                  <a:tcPr vert="vert270" anchor="ctr">
                    <a:solidFill>
                      <a:schemeClr val="bg1">
                        <a:lumMod val="65000"/>
                      </a:schemeClr>
                    </a:solidFill>
                  </a:tcPr>
                </a:tc>
                <a:tc>
                  <a:txBody>
                    <a:bodyPr/>
                    <a:lstStyle/>
                    <a:p>
                      <a:pPr marL="0" algn="ctr" defTabSz="914400" rtl="0" eaLnBrk="1" latinLnBrk="0" hangingPunct="1"/>
                      <a:r>
                        <a:rPr lang="en-GB" sz="700" b="1" kern="1200" dirty="0">
                          <a:solidFill>
                            <a:schemeClr val="bg1"/>
                          </a:solidFill>
                          <a:latin typeface="+mj-lt"/>
                          <a:ea typeface="+mn-ea"/>
                          <a:cs typeface="+mn-cs"/>
                        </a:rPr>
                        <a:t>Mar </a:t>
                      </a:r>
                      <a:r>
                        <a:rPr lang="en-GB" sz="700" b="1" kern="1200" dirty="0">
                          <a:solidFill>
                            <a:schemeClr val="bg1"/>
                          </a:solidFill>
                          <a:latin typeface="+mn-lt"/>
                          <a:ea typeface="+mn-ea"/>
                          <a:cs typeface="+mn-cs"/>
                        </a:rPr>
                        <a:t>2023</a:t>
                      </a:r>
                      <a:endParaRPr lang="en-GB" sz="700" b="1" kern="1200" dirty="0">
                        <a:solidFill>
                          <a:schemeClr val="bg1"/>
                        </a:solidFill>
                        <a:latin typeface="+mj-lt"/>
                        <a:ea typeface="+mn-ea"/>
                        <a:cs typeface="+mn-cs"/>
                      </a:endParaRPr>
                    </a:p>
                  </a:txBody>
                  <a:tcPr vert="vert270" anchor="ctr">
                    <a:solidFill>
                      <a:schemeClr val="bg1">
                        <a:lumMod val="65000"/>
                      </a:schemeClr>
                    </a:solidFill>
                  </a:tcPr>
                </a:tc>
                <a:tc>
                  <a:txBody>
                    <a:bodyPr/>
                    <a:lstStyle/>
                    <a:p>
                      <a:pPr marL="0" algn="ctr" defTabSz="914400" rtl="0" eaLnBrk="1" latinLnBrk="0" hangingPunct="1"/>
                      <a:r>
                        <a:rPr lang="en-GB" sz="700" b="1" kern="1200" dirty="0">
                          <a:solidFill>
                            <a:schemeClr val="bg1"/>
                          </a:solidFill>
                          <a:latin typeface="+mj-lt"/>
                          <a:ea typeface="+mn-ea"/>
                          <a:cs typeface="+mn-cs"/>
                        </a:rPr>
                        <a:t>Apr </a:t>
                      </a:r>
                      <a:r>
                        <a:rPr lang="en-GB" sz="700" b="1" kern="1200" dirty="0">
                          <a:solidFill>
                            <a:schemeClr val="bg1"/>
                          </a:solidFill>
                          <a:latin typeface="+mn-lt"/>
                          <a:ea typeface="+mn-ea"/>
                          <a:cs typeface="+mn-cs"/>
                        </a:rPr>
                        <a:t>2023</a:t>
                      </a:r>
                      <a:endParaRPr lang="en-GB" sz="700" b="1" kern="1200" dirty="0">
                        <a:solidFill>
                          <a:schemeClr val="bg1"/>
                        </a:solidFill>
                        <a:latin typeface="+mj-lt"/>
                        <a:ea typeface="+mn-ea"/>
                        <a:cs typeface="+mn-cs"/>
                      </a:endParaRPr>
                    </a:p>
                  </a:txBody>
                  <a:tcPr vert="vert270" anchor="ctr">
                    <a:solidFill>
                      <a:schemeClr val="bg1">
                        <a:lumMod val="65000"/>
                      </a:schemeClr>
                    </a:solidFill>
                  </a:tcPr>
                </a:tc>
                <a:tc>
                  <a:txBody>
                    <a:bodyPr/>
                    <a:lstStyle/>
                    <a:p>
                      <a:pPr marL="0" algn="ctr" defTabSz="914400" rtl="0" eaLnBrk="1" latinLnBrk="0" hangingPunct="1"/>
                      <a:r>
                        <a:rPr lang="en-GB" sz="700" b="1" kern="1200" dirty="0">
                          <a:solidFill>
                            <a:schemeClr val="bg1"/>
                          </a:solidFill>
                          <a:latin typeface="+mj-lt"/>
                          <a:ea typeface="+mn-ea"/>
                          <a:cs typeface="+mn-cs"/>
                        </a:rPr>
                        <a:t>May </a:t>
                      </a:r>
                      <a:r>
                        <a:rPr lang="en-GB" sz="700" b="1" kern="1200" dirty="0">
                          <a:solidFill>
                            <a:schemeClr val="bg1"/>
                          </a:solidFill>
                          <a:latin typeface="+mn-lt"/>
                          <a:ea typeface="+mn-ea"/>
                          <a:cs typeface="+mn-cs"/>
                        </a:rPr>
                        <a:t>2023</a:t>
                      </a:r>
                      <a:endParaRPr lang="en-GB" sz="700" b="1" kern="1200" dirty="0">
                        <a:solidFill>
                          <a:schemeClr val="bg1"/>
                        </a:solidFill>
                        <a:latin typeface="+mj-lt"/>
                        <a:ea typeface="+mn-ea"/>
                        <a:cs typeface="+mn-cs"/>
                      </a:endParaRPr>
                    </a:p>
                  </a:txBody>
                  <a:tcPr vert="vert270" anchor="ctr">
                    <a:solidFill>
                      <a:schemeClr val="bg1">
                        <a:lumMod val="65000"/>
                      </a:schemeClr>
                    </a:solidFill>
                  </a:tcPr>
                </a:tc>
                <a:tc>
                  <a:txBody>
                    <a:bodyPr/>
                    <a:lstStyle/>
                    <a:p>
                      <a:pPr marL="0" algn="ctr" defTabSz="914400" rtl="0" eaLnBrk="1" latinLnBrk="0" hangingPunct="1"/>
                      <a:r>
                        <a:rPr lang="en-GB" sz="700" b="1" kern="1200" dirty="0">
                          <a:solidFill>
                            <a:schemeClr val="bg1"/>
                          </a:solidFill>
                          <a:latin typeface="+mj-lt"/>
                          <a:ea typeface="+mn-ea"/>
                          <a:cs typeface="+mn-cs"/>
                        </a:rPr>
                        <a:t>Jun </a:t>
                      </a:r>
                      <a:r>
                        <a:rPr lang="en-GB" sz="700" b="1" kern="1200" dirty="0">
                          <a:solidFill>
                            <a:schemeClr val="bg1"/>
                          </a:solidFill>
                          <a:latin typeface="+mn-lt"/>
                          <a:ea typeface="+mn-ea"/>
                          <a:cs typeface="+mn-cs"/>
                        </a:rPr>
                        <a:t>2023</a:t>
                      </a:r>
                      <a:endParaRPr lang="en-GB" sz="700" b="1" kern="1200" dirty="0">
                        <a:solidFill>
                          <a:schemeClr val="bg1"/>
                        </a:solidFill>
                        <a:latin typeface="+mj-lt"/>
                        <a:ea typeface="+mn-ea"/>
                        <a:cs typeface="+mn-cs"/>
                      </a:endParaRPr>
                    </a:p>
                  </a:txBody>
                  <a:tcPr vert="vert270" anchor="ctr">
                    <a:solidFill>
                      <a:schemeClr val="bg1">
                        <a:lumMod val="65000"/>
                      </a:schemeClr>
                    </a:solidFill>
                  </a:tcPr>
                </a:tc>
                <a:tc>
                  <a:txBody>
                    <a:bodyPr/>
                    <a:lstStyle/>
                    <a:p>
                      <a:pPr marL="0" algn="ctr" defTabSz="914400" rtl="0" eaLnBrk="1" latinLnBrk="0" hangingPunct="1"/>
                      <a:r>
                        <a:rPr lang="en-GB" sz="700" b="1" kern="1200" dirty="0">
                          <a:solidFill>
                            <a:schemeClr val="bg1"/>
                          </a:solidFill>
                          <a:latin typeface="+mj-lt"/>
                          <a:ea typeface="+mn-ea"/>
                          <a:cs typeface="+mn-cs"/>
                        </a:rPr>
                        <a:t>Jul </a:t>
                      </a:r>
                      <a:r>
                        <a:rPr lang="en-GB" sz="700" b="1" kern="1200" dirty="0">
                          <a:solidFill>
                            <a:schemeClr val="bg1"/>
                          </a:solidFill>
                          <a:latin typeface="+mn-lt"/>
                          <a:ea typeface="+mn-ea"/>
                          <a:cs typeface="+mn-cs"/>
                        </a:rPr>
                        <a:t>2023</a:t>
                      </a:r>
                      <a:endParaRPr lang="en-GB" sz="700" b="1" kern="1200" dirty="0">
                        <a:solidFill>
                          <a:schemeClr val="bg1"/>
                        </a:solidFill>
                        <a:latin typeface="+mj-lt"/>
                        <a:ea typeface="+mn-ea"/>
                        <a:cs typeface="+mn-cs"/>
                      </a:endParaRPr>
                    </a:p>
                  </a:txBody>
                  <a:tcPr vert="vert270" anchor="ctr">
                    <a:solidFill>
                      <a:schemeClr val="bg1">
                        <a:lumMod val="65000"/>
                      </a:schemeClr>
                    </a:solidFill>
                  </a:tcPr>
                </a:tc>
                <a:tc>
                  <a:txBody>
                    <a:bodyPr/>
                    <a:lstStyle/>
                    <a:p>
                      <a:pPr marL="0" algn="ctr" defTabSz="914400" rtl="0" eaLnBrk="1" latinLnBrk="0" hangingPunct="1"/>
                      <a:r>
                        <a:rPr lang="en-GB" sz="700" b="1" kern="1200" dirty="0">
                          <a:solidFill>
                            <a:schemeClr val="bg1"/>
                          </a:solidFill>
                          <a:latin typeface="+mj-lt"/>
                          <a:ea typeface="+mn-ea"/>
                          <a:cs typeface="+mn-cs"/>
                        </a:rPr>
                        <a:t>Aug </a:t>
                      </a:r>
                      <a:r>
                        <a:rPr lang="en-GB" sz="700" b="1" kern="1200" dirty="0">
                          <a:solidFill>
                            <a:schemeClr val="bg1"/>
                          </a:solidFill>
                          <a:latin typeface="+mn-lt"/>
                          <a:ea typeface="+mn-ea"/>
                          <a:cs typeface="+mn-cs"/>
                        </a:rPr>
                        <a:t>2023</a:t>
                      </a:r>
                      <a:endParaRPr lang="en-GB" sz="700" b="1" kern="1200" dirty="0">
                        <a:solidFill>
                          <a:schemeClr val="bg1"/>
                        </a:solidFill>
                        <a:latin typeface="+mj-lt"/>
                        <a:ea typeface="+mn-ea"/>
                        <a:cs typeface="+mn-cs"/>
                      </a:endParaRPr>
                    </a:p>
                  </a:txBody>
                  <a:tcPr vert="vert270" anchor="ctr">
                    <a:solidFill>
                      <a:schemeClr val="bg1">
                        <a:lumMod val="65000"/>
                      </a:schemeClr>
                    </a:solidFill>
                  </a:tcPr>
                </a:tc>
                <a:tc>
                  <a:txBody>
                    <a:bodyPr/>
                    <a:lstStyle/>
                    <a:p>
                      <a:pPr marL="0" algn="ctr" defTabSz="914400" rtl="0" eaLnBrk="1" latinLnBrk="0" hangingPunct="1"/>
                      <a:r>
                        <a:rPr lang="en-GB" sz="700" b="1" kern="1200" dirty="0">
                          <a:solidFill>
                            <a:schemeClr val="bg1"/>
                          </a:solidFill>
                          <a:latin typeface="+mj-lt"/>
                          <a:ea typeface="+mn-ea"/>
                          <a:cs typeface="+mn-cs"/>
                        </a:rPr>
                        <a:t>Sept </a:t>
                      </a:r>
                      <a:r>
                        <a:rPr lang="en-GB" sz="700" b="1" kern="1200" dirty="0">
                          <a:solidFill>
                            <a:schemeClr val="bg1"/>
                          </a:solidFill>
                          <a:latin typeface="+mn-lt"/>
                          <a:ea typeface="+mn-ea"/>
                          <a:cs typeface="+mn-cs"/>
                        </a:rPr>
                        <a:t>2023</a:t>
                      </a:r>
                      <a:endParaRPr lang="en-GB" sz="700" b="1" kern="1200" dirty="0">
                        <a:solidFill>
                          <a:schemeClr val="bg1"/>
                        </a:solidFill>
                        <a:latin typeface="+mj-lt"/>
                        <a:ea typeface="+mn-ea"/>
                        <a:cs typeface="+mn-cs"/>
                      </a:endParaRPr>
                    </a:p>
                  </a:txBody>
                  <a:tcPr vert="vert270" anchor="ctr">
                    <a:solidFill>
                      <a:schemeClr val="bg1">
                        <a:lumMod val="65000"/>
                      </a:schemeClr>
                    </a:solidFill>
                  </a:tcPr>
                </a:tc>
                <a:tc>
                  <a:txBody>
                    <a:bodyPr/>
                    <a:lstStyle/>
                    <a:p>
                      <a:pPr marL="0" algn="ctr" defTabSz="914400" rtl="0" eaLnBrk="1" latinLnBrk="0" hangingPunct="1"/>
                      <a:r>
                        <a:rPr lang="en-GB" sz="700" b="1" kern="1200" dirty="0">
                          <a:solidFill>
                            <a:schemeClr val="bg1"/>
                          </a:solidFill>
                          <a:latin typeface="+mj-lt"/>
                          <a:ea typeface="+mn-ea"/>
                          <a:cs typeface="+mn-cs"/>
                        </a:rPr>
                        <a:t>Oct </a:t>
                      </a:r>
                      <a:r>
                        <a:rPr lang="en-GB" sz="700" b="1" kern="1200" dirty="0">
                          <a:solidFill>
                            <a:schemeClr val="bg1"/>
                          </a:solidFill>
                          <a:latin typeface="+mn-lt"/>
                          <a:ea typeface="+mn-ea"/>
                          <a:cs typeface="+mn-cs"/>
                        </a:rPr>
                        <a:t>2023</a:t>
                      </a:r>
                      <a:r>
                        <a:rPr lang="en-GB" sz="700" b="1" kern="1200" dirty="0">
                          <a:solidFill>
                            <a:schemeClr val="bg1"/>
                          </a:solidFill>
                          <a:latin typeface="+mj-lt"/>
                          <a:ea typeface="+mn-ea"/>
                          <a:cs typeface="+mn-cs"/>
                        </a:rPr>
                        <a:t> </a:t>
                      </a:r>
                    </a:p>
                  </a:txBody>
                  <a:tcPr vert="vert270" anchor="ctr">
                    <a:solidFill>
                      <a:schemeClr val="bg1">
                        <a:lumMod val="65000"/>
                      </a:schemeClr>
                    </a:solidFill>
                  </a:tcPr>
                </a:tc>
                <a:tc>
                  <a:txBody>
                    <a:bodyPr/>
                    <a:lstStyle/>
                    <a:p>
                      <a:pPr marL="0" algn="ctr" defTabSz="914400" rtl="0" eaLnBrk="1" latinLnBrk="0" hangingPunct="1"/>
                      <a:r>
                        <a:rPr lang="en-GB" sz="700" b="1" kern="1200" dirty="0">
                          <a:solidFill>
                            <a:schemeClr val="bg1"/>
                          </a:solidFill>
                          <a:latin typeface="+mj-lt"/>
                          <a:ea typeface="+mn-ea"/>
                          <a:cs typeface="+mn-cs"/>
                        </a:rPr>
                        <a:t>Nov </a:t>
                      </a:r>
                      <a:r>
                        <a:rPr lang="en-GB" sz="700" b="1" kern="1200" dirty="0">
                          <a:solidFill>
                            <a:schemeClr val="bg1"/>
                          </a:solidFill>
                          <a:latin typeface="+mn-lt"/>
                          <a:ea typeface="+mn-ea"/>
                          <a:cs typeface="+mn-cs"/>
                        </a:rPr>
                        <a:t>2023</a:t>
                      </a:r>
                      <a:endParaRPr lang="en-GB" sz="700" b="1" kern="1200" dirty="0">
                        <a:solidFill>
                          <a:schemeClr val="bg1"/>
                        </a:solidFill>
                        <a:latin typeface="+mj-lt"/>
                        <a:ea typeface="+mn-ea"/>
                        <a:cs typeface="+mn-cs"/>
                      </a:endParaRPr>
                    </a:p>
                  </a:txBody>
                  <a:tcPr vert="vert270" anchor="ctr">
                    <a:solidFill>
                      <a:schemeClr val="bg1">
                        <a:lumMod val="65000"/>
                      </a:schemeClr>
                    </a:solidFill>
                  </a:tcPr>
                </a:tc>
                <a:tc>
                  <a:txBody>
                    <a:bodyPr/>
                    <a:lstStyle/>
                    <a:p>
                      <a:pPr marL="0" algn="ctr" defTabSz="914400" rtl="0" eaLnBrk="1" latinLnBrk="0" hangingPunct="1"/>
                      <a:r>
                        <a:rPr lang="en-GB" sz="700" b="1" kern="1200">
                          <a:solidFill>
                            <a:schemeClr val="bg1"/>
                          </a:solidFill>
                          <a:latin typeface="+mj-lt"/>
                          <a:ea typeface="+mn-ea"/>
                          <a:cs typeface="+mn-cs"/>
                        </a:rPr>
                        <a:t>Dec </a:t>
                      </a:r>
                      <a:r>
                        <a:rPr lang="en-GB" sz="700" b="1" kern="1200">
                          <a:solidFill>
                            <a:schemeClr val="bg1"/>
                          </a:solidFill>
                          <a:latin typeface="+mn-lt"/>
                          <a:ea typeface="+mn-ea"/>
                          <a:cs typeface="+mn-cs"/>
                        </a:rPr>
                        <a:t>2023</a:t>
                      </a:r>
                      <a:endParaRPr lang="en-GB" sz="700" b="1" kern="1200" dirty="0">
                        <a:solidFill>
                          <a:schemeClr val="bg1"/>
                        </a:solidFill>
                        <a:latin typeface="+mj-lt"/>
                        <a:ea typeface="+mn-ea"/>
                        <a:cs typeface="+mn-cs"/>
                      </a:endParaRPr>
                    </a:p>
                  </a:txBody>
                  <a:tcPr vert="vert270" anchor="ctr">
                    <a:solidFill>
                      <a:schemeClr val="bg1">
                        <a:lumMod val="65000"/>
                      </a:schemeClr>
                    </a:solidFill>
                  </a:tcPr>
                </a:tc>
                <a:tc>
                  <a:txBody>
                    <a:bodyPr/>
                    <a:lstStyle/>
                    <a:p>
                      <a:pPr marL="0" algn="ctr" defTabSz="914400" rtl="0" eaLnBrk="1" latinLnBrk="0" hangingPunct="1"/>
                      <a:r>
                        <a:rPr lang="en-GB" sz="700" b="1" kern="1200" dirty="0">
                          <a:solidFill>
                            <a:schemeClr val="bg1"/>
                          </a:solidFill>
                          <a:latin typeface="+mj-lt"/>
                          <a:ea typeface="+mn-ea"/>
                          <a:cs typeface="+mn-cs"/>
                        </a:rPr>
                        <a:t>Jan 2024</a:t>
                      </a:r>
                    </a:p>
                  </a:txBody>
                  <a:tcPr vert="vert270" anchor="ctr">
                    <a:solidFill>
                      <a:schemeClr val="bg1">
                        <a:lumMod val="65000"/>
                      </a:schemeClr>
                    </a:solidFill>
                  </a:tcPr>
                </a:tc>
                <a:extLst>
                  <a:ext uri="{0D108BD9-81ED-4DB2-BD59-A6C34878D82A}">
                    <a16:rowId xmlns:a16="http://schemas.microsoft.com/office/drawing/2014/main" val="1160549859"/>
                  </a:ext>
                </a:extLst>
              </a:tr>
              <a:tr h="915353">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In Flight Programmes &amp; Projects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2022-2023</a:t>
                      </a:r>
                    </a:p>
                    <a:p>
                      <a:endParaRPr lang="en-GB" sz="600" dirty="0">
                        <a:latin typeface="+mj-lt"/>
                      </a:endParaRPr>
                    </a:p>
                  </a:txBody>
                  <a:tcPr vert="vert27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Gemini Change programme Sustain Plus</a:t>
                      </a:r>
                    </a:p>
                  </a:txBody>
                  <a:tcPr vert="vert270" anchor="ctr">
                    <a:solidFill>
                      <a:schemeClr val="tx2">
                        <a:lumMod val="75000"/>
                      </a:schemeClr>
                    </a:solidFill>
                  </a:tcPr>
                </a:tc>
                <a:tc>
                  <a:txBody>
                    <a:bodyPr/>
                    <a:lstStyle/>
                    <a:p>
                      <a:pPr algn="ctr"/>
                      <a:endParaRPr lang="en-GB" sz="700" b="1" dirty="0">
                        <a:solidFill>
                          <a:schemeClr val="bg1"/>
                        </a:solidFill>
                        <a:latin typeface="Arial" panose="020B0604020202020204" pitchFamily="34" charset="0"/>
                        <a:cs typeface="Arial" panose="020B0604020202020204" pitchFamily="34" charset="0"/>
                      </a:endParaRPr>
                    </a:p>
                  </a:txBody>
                  <a:tcPr vert="vert270" anchor="ctr">
                    <a:solidFill>
                      <a:schemeClr val="bg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solidFill>
                            <a:schemeClr val="bg1"/>
                          </a:solidFill>
                          <a:latin typeface="Arial" panose="020B0604020202020204" pitchFamily="34" charset="0"/>
                          <a:cs typeface="Arial" panose="020B0604020202020204" pitchFamily="34" charset="0"/>
                        </a:rPr>
                        <a:t>Upgrading Gemini User experience and interfaces</a:t>
                      </a:r>
                    </a:p>
                  </a:txBody>
                  <a:tcPr anchor="ctr">
                    <a:solidFill>
                      <a:schemeClr val="tx2">
                        <a:lumMod val="75000"/>
                      </a:schemeClr>
                    </a:solidFill>
                  </a:tcPr>
                </a:tc>
                <a:tc>
                  <a:txBody>
                    <a:bodyPr/>
                    <a:lstStyle/>
                    <a:p>
                      <a:endParaRPr lang="en-GB" sz="700" dirty="0">
                        <a:latin typeface="+mj-lt"/>
                      </a:endParaRPr>
                    </a:p>
                  </a:txBody>
                  <a:tcPr>
                    <a:solidFill>
                      <a:schemeClr val="accent1">
                        <a:lumMod val="20000"/>
                        <a:lumOff val="80000"/>
                      </a:schemeClr>
                    </a:solidFill>
                  </a:tcPr>
                </a:tc>
                <a:tc>
                  <a:txBody>
                    <a:bodyPr/>
                    <a:lstStyle/>
                    <a:p>
                      <a:endParaRPr lang="en-GB" sz="700" dirty="0">
                        <a:latin typeface="+mj-lt"/>
                      </a:endParaRPr>
                    </a:p>
                  </a:txBody>
                  <a:tcPr>
                    <a:solidFill>
                      <a:schemeClr val="accent1">
                        <a:lumMod val="20000"/>
                        <a:lumOff val="80000"/>
                      </a:schemeClr>
                    </a:solidFill>
                  </a:tcPr>
                </a:tc>
                <a:tc>
                  <a:txBody>
                    <a:bodyPr/>
                    <a:lstStyle/>
                    <a:p>
                      <a:endParaRPr lang="en-GB" sz="700" dirty="0">
                        <a:latin typeface="+mj-lt"/>
                      </a:endParaRPr>
                    </a:p>
                  </a:txBody>
                  <a:tcPr>
                    <a:solidFill>
                      <a:schemeClr val="accent1">
                        <a:lumMod val="20000"/>
                        <a:lumOff val="80000"/>
                      </a:schemeClr>
                    </a:solidFill>
                  </a:tcPr>
                </a:tc>
                <a:tc>
                  <a:txBody>
                    <a:bodyPr/>
                    <a:lstStyle/>
                    <a:p>
                      <a:endParaRPr lang="en-GB" sz="700" dirty="0">
                        <a:latin typeface="+mj-lt"/>
                      </a:endParaRPr>
                    </a:p>
                  </a:txBody>
                  <a:tcPr>
                    <a:solidFill>
                      <a:schemeClr val="accent1">
                        <a:lumMod val="20000"/>
                        <a:lumOff val="80000"/>
                      </a:schemeClr>
                    </a:solidFill>
                  </a:tcPr>
                </a:tc>
                <a:tc>
                  <a:txBody>
                    <a:bodyPr/>
                    <a:lstStyle/>
                    <a:p>
                      <a:endParaRPr lang="en-GB" sz="700" dirty="0">
                        <a:latin typeface="+mj-lt"/>
                      </a:endParaRPr>
                    </a:p>
                  </a:txBody>
                  <a:tcPr>
                    <a:solidFill>
                      <a:schemeClr val="accent1">
                        <a:lumMod val="20000"/>
                        <a:lumOff val="80000"/>
                      </a:schemeClr>
                    </a:solidFill>
                  </a:tcPr>
                </a:tc>
                <a:tc>
                  <a:txBody>
                    <a:bodyPr/>
                    <a:lstStyle/>
                    <a:p>
                      <a:endParaRPr lang="en-GB" sz="700" dirty="0">
                        <a:latin typeface="+mj-lt"/>
                      </a:endParaRPr>
                    </a:p>
                  </a:txBody>
                  <a:tcPr>
                    <a:solidFill>
                      <a:schemeClr val="accent1">
                        <a:lumMod val="20000"/>
                        <a:lumOff val="80000"/>
                      </a:schemeClr>
                    </a:solidFill>
                  </a:tcPr>
                </a:tc>
                <a:tc>
                  <a:txBody>
                    <a:bodyPr/>
                    <a:lstStyle/>
                    <a:p>
                      <a:endParaRPr lang="en-GB" sz="700" dirty="0">
                        <a:latin typeface="+mj-lt"/>
                      </a:endParaRPr>
                    </a:p>
                  </a:txBody>
                  <a:tcPr>
                    <a:solidFill>
                      <a:schemeClr val="accent1">
                        <a:lumMod val="20000"/>
                        <a:lumOff val="80000"/>
                      </a:schemeClr>
                    </a:solidFill>
                  </a:tcPr>
                </a:tc>
                <a:tc>
                  <a:txBody>
                    <a:bodyPr/>
                    <a:lstStyle/>
                    <a:p>
                      <a:endParaRPr lang="en-GB" sz="700" dirty="0">
                        <a:latin typeface="+mj-lt"/>
                      </a:endParaRPr>
                    </a:p>
                  </a:txBody>
                  <a:tcPr>
                    <a:solidFill>
                      <a:schemeClr val="accent1">
                        <a:lumMod val="20000"/>
                        <a:lumOff val="80000"/>
                      </a:schemeClr>
                    </a:solidFill>
                  </a:tcPr>
                </a:tc>
                <a:tc>
                  <a:txBody>
                    <a:bodyPr/>
                    <a:lstStyle/>
                    <a:p>
                      <a:endParaRPr lang="en-GB" sz="700" dirty="0">
                        <a:latin typeface="+mj-lt"/>
                      </a:endParaRPr>
                    </a:p>
                  </a:txBody>
                  <a:tcPr>
                    <a:solidFill>
                      <a:schemeClr val="accent1">
                        <a:lumMod val="20000"/>
                        <a:lumOff val="80000"/>
                      </a:schemeClr>
                    </a:solidFill>
                  </a:tcPr>
                </a:tc>
                <a:tc>
                  <a:txBody>
                    <a:bodyPr/>
                    <a:lstStyle/>
                    <a:p>
                      <a:endParaRPr lang="en-GB" sz="700" dirty="0">
                        <a:latin typeface="+mj-lt"/>
                      </a:endParaRPr>
                    </a:p>
                  </a:txBody>
                  <a:tcPr>
                    <a:solidFill>
                      <a:schemeClr val="accent1">
                        <a:lumMod val="20000"/>
                        <a:lumOff val="80000"/>
                      </a:schemeClr>
                    </a:solidFill>
                  </a:tcPr>
                </a:tc>
                <a:tc>
                  <a:txBody>
                    <a:bodyPr/>
                    <a:lstStyle/>
                    <a:p>
                      <a:endParaRPr lang="en-GB" sz="700" dirty="0">
                        <a:latin typeface="+mj-lt"/>
                      </a:endParaRPr>
                    </a:p>
                  </a:txBody>
                  <a:tcPr>
                    <a:solidFill>
                      <a:schemeClr val="accent1">
                        <a:lumMod val="20000"/>
                        <a:lumOff val="80000"/>
                      </a:schemeClr>
                    </a:solidFill>
                  </a:tcPr>
                </a:tc>
                <a:tc>
                  <a:txBody>
                    <a:bodyPr/>
                    <a:lstStyle/>
                    <a:p>
                      <a:endParaRPr lang="en-GB" sz="700" dirty="0">
                        <a:latin typeface="+mj-lt"/>
                      </a:endParaRPr>
                    </a:p>
                  </a:txBody>
                  <a:tcPr>
                    <a:solidFill>
                      <a:schemeClr val="accent1">
                        <a:lumMod val="20000"/>
                        <a:lumOff val="80000"/>
                      </a:schemeClr>
                    </a:solidFill>
                  </a:tcPr>
                </a:tc>
                <a:extLst>
                  <a:ext uri="{0D108BD9-81ED-4DB2-BD59-A6C34878D82A}">
                    <a16:rowId xmlns:a16="http://schemas.microsoft.com/office/drawing/2014/main" val="2684726579"/>
                  </a:ext>
                </a:extLst>
              </a:tr>
              <a:tr h="915353">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vert="vert270" anchor="ctr"/>
                </a:tc>
                <a:tc>
                  <a:txBody>
                    <a:bodyPr/>
                    <a:lstStyle/>
                    <a:p>
                      <a:pPr marL="0" algn="ctr" defTabSz="914400" rtl="0" eaLnBrk="1" latinLnBrk="0" hangingPunct="1"/>
                      <a:r>
                        <a:rPr lang="en-GB" sz="700" kern="1200" dirty="0">
                          <a:solidFill>
                            <a:schemeClr val="bg1"/>
                          </a:solidFill>
                          <a:latin typeface="Arial" panose="020B0604020202020204" pitchFamily="34" charset="0"/>
                          <a:ea typeface="+mn-ea"/>
                          <a:cs typeface="Arial" panose="020B0604020202020204" pitchFamily="34" charset="0"/>
                        </a:rPr>
                        <a:t>XRN5579 – Gemini Change</a:t>
                      </a:r>
                    </a:p>
                  </a:txBody>
                  <a:tcPr vert="vert270" anchor="ctr">
                    <a:solidFill>
                      <a:schemeClr val="tx2">
                        <a:lumMod val="75000"/>
                      </a:schemeClr>
                    </a:solidFill>
                  </a:tcPr>
                </a:tc>
                <a:tc>
                  <a:txBody>
                    <a:bodyPr/>
                    <a:lstStyle/>
                    <a:p>
                      <a:pPr algn="ctr"/>
                      <a:endParaRPr lang="en-GB" sz="700" b="1" dirty="0">
                        <a:solidFill>
                          <a:schemeClr val="bg1"/>
                        </a:solidFill>
                        <a:latin typeface="Arial" panose="020B0604020202020204" pitchFamily="34" charset="0"/>
                        <a:cs typeface="Arial" panose="020B0604020202020204" pitchFamily="34" charset="0"/>
                      </a:endParaRPr>
                    </a:p>
                  </a:txBody>
                  <a:tcPr vert="vert270" anchor="ctr">
                    <a:solidFill>
                      <a:schemeClr val="bg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kern="1200" dirty="0">
                          <a:solidFill>
                            <a:schemeClr val="bg1"/>
                          </a:solidFill>
                          <a:latin typeface="Arial" panose="020B0604020202020204" pitchFamily="34" charset="0"/>
                          <a:ea typeface="+mn-ea"/>
                          <a:cs typeface="Arial" panose="020B0604020202020204" pitchFamily="34" charset="0"/>
                        </a:rPr>
                        <a:t>Long Term Flow Swap Improvements </a:t>
                      </a:r>
                    </a:p>
                  </a:txBody>
                  <a:tcPr anchor="ctr">
                    <a:solidFill>
                      <a:schemeClr val="tx2">
                        <a:lumMod val="75000"/>
                      </a:schemeClr>
                    </a:solidFill>
                  </a:tcPr>
                </a:tc>
                <a:tc>
                  <a:txBody>
                    <a:bodyPr/>
                    <a:lstStyle/>
                    <a:p>
                      <a:endParaRPr lang="en-GB" sz="700" dirty="0">
                        <a:latin typeface="+mj-lt"/>
                      </a:endParaRPr>
                    </a:p>
                  </a:txBody>
                  <a:tcPr>
                    <a:solidFill>
                      <a:schemeClr val="accent1">
                        <a:lumMod val="20000"/>
                        <a:lumOff val="80000"/>
                      </a:schemeClr>
                    </a:solidFill>
                  </a:tcPr>
                </a:tc>
                <a:tc>
                  <a:txBody>
                    <a:bodyPr/>
                    <a:lstStyle/>
                    <a:p>
                      <a:endParaRPr lang="en-GB" sz="700" dirty="0">
                        <a:latin typeface="+mj-lt"/>
                      </a:endParaRPr>
                    </a:p>
                  </a:txBody>
                  <a:tcPr>
                    <a:solidFill>
                      <a:schemeClr val="accent1">
                        <a:lumMod val="20000"/>
                        <a:lumOff val="80000"/>
                      </a:schemeClr>
                    </a:solidFill>
                  </a:tcPr>
                </a:tc>
                <a:tc>
                  <a:txBody>
                    <a:bodyPr/>
                    <a:lstStyle/>
                    <a:p>
                      <a:endParaRPr lang="en-GB" sz="700" dirty="0">
                        <a:latin typeface="+mj-lt"/>
                      </a:endParaRPr>
                    </a:p>
                  </a:txBody>
                  <a:tcPr>
                    <a:solidFill>
                      <a:schemeClr val="accent1">
                        <a:lumMod val="20000"/>
                        <a:lumOff val="80000"/>
                      </a:schemeClr>
                    </a:solidFill>
                  </a:tcPr>
                </a:tc>
                <a:tc>
                  <a:txBody>
                    <a:bodyPr/>
                    <a:lstStyle/>
                    <a:p>
                      <a:endParaRPr lang="en-GB" sz="700" dirty="0">
                        <a:latin typeface="+mj-lt"/>
                      </a:endParaRPr>
                    </a:p>
                  </a:txBody>
                  <a:tcPr>
                    <a:solidFill>
                      <a:schemeClr val="accent1">
                        <a:lumMod val="20000"/>
                        <a:lumOff val="80000"/>
                      </a:schemeClr>
                    </a:solidFill>
                  </a:tcPr>
                </a:tc>
                <a:tc>
                  <a:txBody>
                    <a:bodyPr/>
                    <a:lstStyle/>
                    <a:p>
                      <a:endParaRPr lang="en-GB" sz="700" dirty="0">
                        <a:latin typeface="+mj-lt"/>
                      </a:endParaRPr>
                    </a:p>
                  </a:txBody>
                  <a:tcPr>
                    <a:solidFill>
                      <a:schemeClr val="accent1">
                        <a:lumMod val="20000"/>
                        <a:lumOff val="80000"/>
                      </a:schemeClr>
                    </a:solidFill>
                  </a:tcPr>
                </a:tc>
                <a:tc>
                  <a:txBody>
                    <a:bodyPr/>
                    <a:lstStyle/>
                    <a:p>
                      <a:endParaRPr lang="en-GB" sz="700" dirty="0">
                        <a:latin typeface="+mj-lt"/>
                      </a:endParaRPr>
                    </a:p>
                  </a:txBody>
                  <a:tcPr>
                    <a:solidFill>
                      <a:schemeClr val="accent1">
                        <a:lumMod val="20000"/>
                        <a:lumOff val="80000"/>
                      </a:schemeClr>
                    </a:solidFill>
                  </a:tcPr>
                </a:tc>
                <a:tc>
                  <a:txBody>
                    <a:bodyPr/>
                    <a:lstStyle/>
                    <a:p>
                      <a:endParaRPr lang="en-GB" sz="700" dirty="0">
                        <a:latin typeface="+mj-lt"/>
                      </a:endParaRPr>
                    </a:p>
                  </a:txBody>
                  <a:tcPr>
                    <a:solidFill>
                      <a:schemeClr val="accent1">
                        <a:lumMod val="20000"/>
                        <a:lumOff val="80000"/>
                      </a:schemeClr>
                    </a:solidFill>
                  </a:tcPr>
                </a:tc>
                <a:tc>
                  <a:txBody>
                    <a:bodyPr/>
                    <a:lstStyle/>
                    <a:p>
                      <a:endParaRPr lang="en-GB" sz="700" dirty="0">
                        <a:latin typeface="+mj-lt"/>
                      </a:endParaRPr>
                    </a:p>
                  </a:txBody>
                  <a:tcPr>
                    <a:solidFill>
                      <a:schemeClr val="accent1">
                        <a:lumMod val="20000"/>
                        <a:lumOff val="80000"/>
                      </a:schemeClr>
                    </a:solidFill>
                  </a:tcPr>
                </a:tc>
                <a:tc>
                  <a:txBody>
                    <a:bodyPr/>
                    <a:lstStyle/>
                    <a:p>
                      <a:endParaRPr lang="en-GB" sz="700" dirty="0">
                        <a:latin typeface="+mj-lt"/>
                      </a:endParaRPr>
                    </a:p>
                  </a:txBody>
                  <a:tcPr>
                    <a:solidFill>
                      <a:schemeClr val="accent1">
                        <a:lumMod val="20000"/>
                        <a:lumOff val="80000"/>
                      </a:schemeClr>
                    </a:solidFill>
                  </a:tcPr>
                </a:tc>
                <a:tc>
                  <a:txBody>
                    <a:bodyPr/>
                    <a:lstStyle/>
                    <a:p>
                      <a:endParaRPr lang="en-GB" sz="700" dirty="0">
                        <a:latin typeface="+mj-lt"/>
                      </a:endParaRPr>
                    </a:p>
                  </a:txBody>
                  <a:tcPr>
                    <a:solidFill>
                      <a:schemeClr val="accent1">
                        <a:lumMod val="20000"/>
                        <a:lumOff val="80000"/>
                      </a:schemeClr>
                    </a:solidFill>
                  </a:tcPr>
                </a:tc>
                <a:tc>
                  <a:txBody>
                    <a:bodyPr/>
                    <a:lstStyle/>
                    <a:p>
                      <a:endParaRPr lang="en-GB" sz="700" dirty="0">
                        <a:latin typeface="+mj-lt"/>
                      </a:endParaRPr>
                    </a:p>
                  </a:txBody>
                  <a:tcPr>
                    <a:solidFill>
                      <a:schemeClr val="accent1">
                        <a:lumMod val="20000"/>
                        <a:lumOff val="80000"/>
                      </a:schemeClr>
                    </a:solidFill>
                  </a:tcPr>
                </a:tc>
                <a:tc>
                  <a:txBody>
                    <a:bodyPr/>
                    <a:lstStyle/>
                    <a:p>
                      <a:endParaRPr lang="en-GB" sz="700" dirty="0">
                        <a:latin typeface="+mj-lt"/>
                      </a:endParaRPr>
                    </a:p>
                  </a:txBody>
                  <a:tcPr>
                    <a:solidFill>
                      <a:schemeClr val="accent1">
                        <a:lumMod val="20000"/>
                        <a:lumOff val="80000"/>
                      </a:schemeClr>
                    </a:solidFill>
                  </a:tcPr>
                </a:tc>
                <a:extLst>
                  <a:ext uri="{0D108BD9-81ED-4DB2-BD59-A6C34878D82A}">
                    <a16:rowId xmlns:a16="http://schemas.microsoft.com/office/drawing/2014/main" val="372993889"/>
                  </a:ext>
                </a:extLst>
              </a:tr>
              <a:tr h="915353">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Potential Programmes &amp; Projects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2023</a:t>
                      </a:r>
                    </a:p>
                  </a:txBody>
                  <a:tcPr vert="vert270" anchor="ctr">
                    <a:solidFill>
                      <a:schemeClr val="tx2">
                        <a:lumMod val="40000"/>
                        <a:lumOff val="60000"/>
                      </a:schemeClr>
                    </a:solidFill>
                  </a:tcPr>
                </a:tc>
                <a:tc>
                  <a:txBody>
                    <a:bodyPr/>
                    <a:lstStyle/>
                    <a:p>
                      <a:pPr marL="0" algn="ctr" defTabSz="914400" rtl="0" eaLnBrk="1" latinLnBrk="0" hangingPunct="1"/>
                      <a:r>
                        <a:rPr lang="en-GB" sz="700" kern="1200" dirty="0">
                          <a:solidFill>
                            <a:schemeClr val="bg1"/>
                          </a:solidFill>
                          <a:latin typeface="Arial" panose="020B0604020202020204" pitchFamily="34" charset="0"/>
                          <a:ea typeface="+mn-ea"/>
                          <a:cs typeface="Arial" panose="020B0604020202020204" pitchFamily="34" charset="0"/>
                        </a:rPr>
                        <a:t>Potential Regulatory Change </a:t>
                      </a:r>
                    </a:p>
                  </a:txBody>
                  <a:tcPr vert="vert270" anchor="ctr">
                    <a:solidFill>
                      <a:schemeClr val="tx2">
                        <a:lumMod val="75000"/>
                      </a:schemeClr>
                    </a:solidFill>
                  </a:tcPr>
                </a:tc>
                <a:tc>
                  <a:txBody>
                    <a:bodyPr/>
                    <a:lstStyle/>
                    <a:p>
                      <a:pPr algn="ctr"/>
                      <a:endParaRPr lang="en-GB" sz="700" b="1" dirty="0">
                        <a:solidFill>
                          <a:schemeClr val="bg1"/>
                        </a:solidFill>
                        <a:latin typeface="Arial" panose="020B0604020202020204" pitchFamily="34" charset="0"/>
                        <a:cs typeface="Arial" panose="020B0604020202020204" pitchFamily="34" charset="0"/>
                      </a:endParaRPr>
                    </a:p>
                  </a:txBody>
                  <a:tcPr vert="vert270" anchor="ctr">
                    <a:solidFill>
                      <a:schemeClr val="bg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kern="1200" dirty="0">
                          <a:solidFill>
                            <a:schemeClr val="bg1"/>
                          </a:solidFill>
                          <a:latin typeface="Arial" panose="020B0604020202020204" pitchFamily="34" charset="0"/>
                          <a:ea typeface="+mn-ea"/>
                          <a:cs typeface="Arial" panose="020B0604020202020204" pitchFamily="34" charset="0"/>
                        </a:rPr>
                        <a:t>Arrangements for Interconnectors with additional Storage capability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00" b="0" kern="1200" dirty="0">
                        <a:solidFill>
                          <a:schemeClr val="bg1"/>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kern="1200" dirty="0">
                          <a:solidFill>
                            <a:schemeClr val="bg1"/>
                          </a:solidFill>
                          <a:latin typeface="Arial" panose="020B0604020202020204" pitchFamily="34" charset="0"/>
                          <a:ea typeface="+mn-ea"/>
                          <a:cs typeface="Arial" panose="020B0604020202020204" pitchFamily="34" charset="0"/>
                        </a:rPr>
                        <a:t>Mod 0761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00" b="0" kern="1200" dirty="0">
                        <a:solidFill>
                          <a:schemeClr val="bg1"/>
                        </a:solidFill>
                        <a:latin typeface="Arial" panose="020B0604020202020204" pitchFamily="34" charset="0"/>
                        <a:ea typeface="+mn-ea"/>
                        <a:cs typeface="Arial" panose="020B0604020202020204" pitchFamily="34" charset="0"/>
                      </a:endParaRPr>
                    </a:p>
                  </a:txBody>
                  <a:tcPr anchor="ctr">
                    <a:solidFill>
                      <a:schemeClr val="tx2">
                        <a:lumMod val="75000"/>
                      </a:schemeClr>
                    </a:solidFill>
                  </a:tcPr>
                </a:tc>
                <a:tc>
                  <a:txBody>
                    <a:bodyPr/>
                    <a:lstStyle/>
                    <a:p>
                      <a:endParaRPr lang="en-GB" sz="700" dirty="0">
                        <a:latin typeface="+mj-lt"/>
                      </a:endParaRPr>
                    </a:p>
                  </a:txBody>
                  <a:tcPr>
                    <a:solidFill>
                      <a:schemeClr val="accent1">
                        <a:lumMod val="20000"/>
                        <a:lumOff val="80000"/>
                      </a:schemeClr>
                    </a:solidFill>
                  </a:tcPr>
                </a:tc>
                <a:tc>
                  <a:txBody>
                    <a:bodyPr/>
                    <a:lstStyle/>
                    <a:p>
                      <a:endParaRPr lang="en-GB" sz="700" dirty="0">
                        <a:latin typeface="+mj-lt"/>
                      </a:endParaRPr>
                    </a:p>
                  </a:txBody>
                  <a:tcPr>
                    <a:solidFill>
                      <a:schemeClr val="accent1">
                        <a:lumMod val="20000"/>
                        <a:lumOff val="80000"/>
                      </a:schemeClr>
                    </a:solidFill>
                  </a:tcPr>
                </a:tc>
                <a:tc>
                  <a:txBody>
                    <a:bodyPr/>
                    <a:lstStyle/>
                    <a:p>
                      <a:endParaRPr lang="en-GB" sz="700" dirty="0">
                        <a:latin typeface="+mj-lt"/>
                      </a:endParaRPr>
                    </a:p>
                  </a:txBody>
                  <a:tcPr>
                    <a:solidFill>
                      <a:schemeClr val="accent1">
                        <a:lumMod val="20000"/>
                        <a:lumOff val="80000"/>
                      </a:schemeClr>
                    </a:solidFill>
                  </a:tcPr>
                </a:tc>
                <a:tc>
                  <a:txBody>
                    <a:bodyPr/>
                    <a:lstStyle/>
                    <a:p>
                      <a:endParaRPr lang="en-GB" sz="700" dirty="0">
                        <a:latin typeface="+mj-lt"/>
                      </a:endParaRPr>
                    </a:p>
                  </a:txBody>
                  <a:tcPr>
                    <a:solidFill>
                      <a:schemeClr val="accent1">
                        <a:lumMod val="20000"/>
                        <a:lumOff val="80000"/>
                      </a:schemeClr>
                    </a:solidFill>
                  </a:tcPr>
                </a:tc>
                <a:tc>
                  <a:txBody>
                    <a:bodyPr/>
                    <a:lstStyle/>
                    <a:p>
                      <a:endParaRPr lang="en-GB" sz="700" dirty="0">
                        <a:latin typeface="+mj-lt"/>
                      </a:endParaRPr>
                    </a:p>
                  </a:txBody>
                  <a:tcPr>
                    <a:solidFill>
                      <a:schemeClr val="accent1">
                        <a:lumMod val="20000"/>
                        <a:lumOff val="80000"/>
                      </a:schemeClr>
                    </a:solidFill>
                  </a:tcPr>
                </a:tc>
                <a:tc>
                  <a:txBody>
                    <a:bodyPr/>
                    <a:lstStyle/>
                    <a:p>
                      <a:endParaRPr lang="en-GB" sz="700" dirty="0">
                        <a:latin typeface="+mj-lt"/>
                      </a:endParaRPr>
                    </a:p>
                  </a:txBody>
                  <a:tcPr>
                    <a:solidFill>
                      <a:schemeClr val="accent1">
                        <a:lumMod val="20000"/>
                        <a:lumOff val="80000"/>
                      </a:schemeClr>
                    </a:solidFill>
                  </a:tcPr>
                </a:tc>
                <a:tc>
                  <a:txBody>
                    <a:bodyPr/>
                    <a:lstStyle/>
                    <a:p>
                      <a:endParaRPr lang="en-GB" sz="700" dirty="0">
                        <a:latin typeface="+mj-lt"/>
                      </a:endParaRPr>
                    </a:p>
                  </a:txBody>
                  <a:tcPr>
                    <a:solidFill>
                      <a:schemeClr val="accent1">
                        <a:lumMod val="20000"/>
                        <a:lumOff val="80000"/>
                      </a:schemeClr>
                    </a:solidFill>
                  </a:tcPr>
                </a:tc>
                <a:tc>
                  <a:txBody>
                    <a:bodyPr/>
                    <a:lstStyle/>
                    <a:p>
                      <a:endParaRPr lang="en-GB" sz="700" dirty="0">
                        <a:latin typeface="+mj-lt"/>
                      </a:endParaRPr>
                    </a:p>
                  </a:txBody>
                  <a:tcPr>
                    <a:solidFill>
                      <a:schemeClr val="accent1">
                        <a:lumMod val="20000"/>
                        <a:lumOff val="80000"/>
                      </a:schemeClr>
                    </a:solidFill>
                  </a:tcPr>
                </a:tc>
                <a:tc>
                  <a:txBody>
                    <a:bodyPr/>
                    <a:lstStyle/>
                    <a:p>
                      <a:endParaRPr lang="en-GB" sz="700" dirty="0">
                        <a:latin typeface="+mj-lt"/>
                      </a:endParaRPr>
                    </a:p>
                  </a:txBody>
                  <a:tcPr>
                    <a:solidFill>
                      <a:schemeClr val="accent1">
                        <a:lumMod val="20000"/>
                        <a:lumOff val="80000"/>
                      </a:schemeClr>
                    </a:solidFill>
                  </a:tcPr>
                </a:tc>
                <a:tc>
                  <a:txBody>
                    <a:bodyPr/>
                    <a:lstStyle/>
                    <a:p>
                      <a:endParaRPr lang="en-GB" sz="700" dirty="0">
                        <a:latin typeface="+mj-lt"/>
                      </a:endParaRPr>
                    </a:p>
                  </a:txBody>
                  <a:tcPr>
                    <a:solidFill>
                      <a:schemeClr val="accent1">
                        <a:lumMod val="20000"/>
                        <a:lumOff val="80000"/>
                      </a:schemeClr>
                    </a:solidFill>
                  </a:tcPr>
                </a:tc>
                <a:tc>
                  <a:txBody>
                    <a:bodyPr/>
                    <a:lstStyle/>
                    <a:p>
                      <a:endParaRPr lang="en-GB" sz="700" dirty="0">
                        <a:latin typeface="+mj-lt"/>
                      </a:endParaRPr>
                    </a:p>
                  </a:txBody>
                  <a:tcPr>
                    <a:solidFill>
                      <a:schemeClr val="accent1">
                        <a:lumMod val="20000"/>
                        <a:lumOff val="80000"/>
                      </a:schemeClr>
                    </a:solidFill>
                  </a:tcPr>
                </a:tc>
                <a:tc>
                  <a:txBody>
                    <a:bodyPr/>
                    <a:lstStyle/>
                    <a:p>
                      <a:endParaRPr lang="en-GB" sz="700" dirty="0">
                        <a:latin typeface="+mj-lt"/>
                      </a:endParaRPr>
                    </a:p>
                  </a:txBody>
                  <a:tcPr>
                    <a:solidFill>
                      <a:schemeClr val="accent1">
                        <a:lumMod val="20000"/>
                        <a:lumOff val="80000"/>
                      </a:schemeClr>
                    </a:solidFill>
                  </a:tcPr>
                </a:tc>
                <a:extLst>
                  <a:ext uri="{0D108BD9-81ED-4DB2-BD59-A6C34878D82A}">
                    <a16:rowId xmlns:a16="http://schemas.microsoft.com/office/drawing/2014/main" val="2919218581"/>
                  </a:ext>
                </a:extLst>
              </a:tr>
              <a:tr h="915353">
                <a:tc vMerge="1">
                  <a:txBody>
                    <a:bodyPr/>
                    <a:lstStyle/>
                    <a:p>
                      <a:pPr algn="ctr"/>
                      <a:endParaRPr lang="en-GB" sz="1100" b="1" dirty="0">
                        <a:solidFill>
                          <a:schemeClr val="bg1"/>
                        </a:solidFill>
                        <a:latin typeface="+mj-lt"/>
                      </a:endParaRPr>
                    </a:p>
                  </a:txBody>
                  <a:tcPr vert="vert270">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kern="1200" dirty="0">
                          <a:solidFill>
                            <a:schemeClr val="bg1"/>
                          </a:solidFill>
                          <a:latin typeface="Arial" panose="020B0604020202020204" pitchFamily="34" charset="0"/>
                          <a:ea typeface="+mn-ea"/>
                          <a:cs typeface="Arial" panose="020B0604020202020204" pitchFamily="34" charset="0"/>
                        </a:rPr>
                        <a:t>Potential Regulatory Change </a:t>
                      </a:r>
                    </a:p>
                    <a:p>
                      <a:pPr algn="ctr"/>
                      <a:endParaRPr lang="en-GB" sz="70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pPr algn="ctr"/>
                      <a:endParaRPr lang="en-GB" sz="700" b="1" dirty="0">
                        <a:solidFill>
                          <a:schemeClr val="bg1"/>
                        </a:solidFill>
                        <a:latin typeface="Arial" panose="020B0604020202020204" pitchFamily="34" charset="0"/>
                        <a:cs typeface="Arial" panose="020B0604020202020204" pitchFamily="34" charset="0"/>
                      </a:endParaRPr>
                    </a:p>
                  </a:txBody>
                  <a:tcPr vert="vert270" anchor="ctr">
                    <a:solidFill>
                      <a:schemeClr val="bg1">
                        <a:lumMod val="50000"/>
                      </a:schemeClr>
                    </a:solidFill>
                  </a:tcPr>
                </a:tc>
                <a:tc>
                  <a:txBody>
                    <a:bodyPr/>
                    <a:lstStyle/>
                    <a:p>
                      <a:pPr algn="ctr"/>
                      <a:r>
                        <a:rPr lang="en-GB" sz="700" b="0" dirty="0">
                          <a:solidFill>
                            <a:schemeClr val="bg1"/>
                          </a:solidFill>
                          <a:latin typeface="Arial" panose="020B0604020202020204" pitchFamily="34" charset="0"/>
                          <a:cs typeface="Arial" panose="020B0604020202020204" pitchFamily="34" charset="0"/>
                        </a:rPr>
                        <a:t>Amendment to the Allocation of Entry Capacity and Flow Quantities to Qualifying CNCCD Routes</a:t>
                      </a:r>
                    </a:p>
                    <a:p>
                      <a:pPr algn="ctr"/>
                      <a:endParaRPr lang="en-GB" sz="700" b="0" dirty="0">
                        <a:solidFill>
                          <a:schemeClr val="bg1"/>
                        </a:solidFill>
                        <a:latin typeface="Arial" panose="020B0604020202020204" pitchFamily="34" charset="0"/>
                        <a:cs typeface="Arial" panose="020B0604020202020204" pitchFamily="34" charset="0"/>
                      </a:endParaRPr>
                    </a:p>
                    <a:p>
                      <a:pPr algn="ctr"/>
                      <a:r>
                        <a:rPr lang="en-GB" sz="700" b="0" dirty="0">
                          <a:solidFill>
                            <a:schemeClr val="bg1"/>
                          </a:solidFill>
                          <a:latin typeface="Arial" panose="020B0604020202020204" pitchFamily="34" charset="0"/>
                          <a:cs typeface="Arial" panose="020B0604020202020204" pitchFamily="34" charset="0"/>
                        </a:rPr>
                        <a:t>Mod 823</a:t>
                      </a:r>
                    </a:p>
                  </a:txBody>
                  <a:tcPr anchor="ctr">
                    <a:solidFill>
                      <a:schemeClr val="tx2">
                        <a:lumMod val="75000"/>
                      </a:schemeClr>
                    </a:solidFill>
                  </a:tcPr>
                </a:tc>
                <a:tc>
                  <a:txBody>
                    <a:bodyPr/>
                    <a:lstStyle/>
                    <a:p>
                      <a:endParaRPr lang="en-GB" sz="700" dirty="0">
                        <a:latin typeface="+mj-lt"/>
                      </a:endParaRPr>
                    </a:p>
                  </a:txBody>
                  <a:tcPr>
                    <a:solidFill>
                      <a:schemeClr val="bg1">
                        <a:lumMod val="85000"/>
                      </a:schemeClr>
                    </a:solidFill>
                  </a:tcPr>
                </a:tc>
                <a:tc>
                  <a:txBody>
                    <a:bodyPr/>
                    <a:lstStyle/>
                    <a:p>
                      <a:endParaRPr lang="en-GB" sz="700" dirty="0">
                        <a:latin typeface="+mj-lt"/>
                      </a:endParaRPr>
                    </a:p>
                  </a:txBody>
                  <a:tcPr>
                    <a:solidFill>
                      <a:schemeClr val="bg1">
                        <a:lumMod val="85000"/>
                      </a:schemeClr>
                    </a:solidFill>
                  </a:tcPr>
                </a:tc>
                <a:tc>
                  <a:txBody>
                    <a:bodyPr/>
                    <a:lstStyle/>
                    <a:p>
                      <a:endParaRPr lang="en-GB" sz="700" dirty="0">
                        <a:latin typeface="+mj-lt"/>
                      </a:endParaRPr>
                    </a:p>
                  </a:txBody>
                  <a:tcPr>
                    <a:solidFill>
                      <a:schemeClr val="bg1">
                        <a:lumMod val="85000"/>
                      </a:schemeClr>
                    </a:solidFill>
                  </a:tcPr>
                </a:tc>
                <a:tc>
                  <a:txBody>
                    <a:bodyPr/>
                    <a:lstStyle/>
                    <a:p>
                      <a:endParaRPr lang="en-GB" sz="700" dirty="0">
                        <a:latin typeface="+mj-lt"/>
                      </a:endParaRPr>
                    </a:p>
                  </a:txBody>
                  <a:tcPr>
                    <a:solidFill>
                      <a:schemeClr val="bg1">
                        <a:lumMod val="85000"/>
                      </a:schemeClr>
                    </a:solidFill>
                  </a:tcPr>
                </a:tc>
                <a:tc>
                  <a:txBody>
                    <a:bodyPr/>
                    <a:lstStyle/>
                    <a:p>
                      <a:endParaRPr lang="en-GB" sz="700" dirty="0">
                        <a:latin typeface="+mj-lt"/>
                      </a:endParaRPr>
                    </a:p>
                  </a:txBody>
                  <a:tcPr>
                    <a:solidFill>
                      <a:schemeClr val="bg1">
                        <a:lumMod val="85000"/>
                      </a:schemeClr>
                    </a:solidFill>
                  </a:tcPr>
                </a:tc>
                <a:tc>
                  <a:txBody>
                    <a:bodyPr/>
                    <a:lstStyle/>
                    <a:p>
                      <a:endParaRPr lang="en-GB" sz="700" dirty="0">
                        <a:latin typeface="+mj-lt"/>
                      </a:endParaRPr>
                    </a:p>
                  </a:txBody>
                  <a:tcPr>
                    <a:solidFill>
                      <a:schemeClr val="bg1">
                        <a:lumMod val="85000"/>
                      </a:schemeClr>
                    </a:solidFill>
                  </a:tcPr>
                </a:tc>
                <a:tc>
                  <a:txBody>
                    <a:bodyPr/>
                    <a:lstStyle/>
                    <a:p>
                      <a:endParaRPr lang="en-GB" sz="700" dirty="0">
                        <a:latin typeface="+mj-lt"/>
                      </a:endParaRPr>
                    </a:p>
                  </a:txBody>
                  <a:tcPr>
                    <a:solidFill>
                      <a:schemeClr val="bg1">
                        <a:lumMod val="85000"/>
                      </a:schemeClr>
                    </a:solidFill>
                  </a:tcPr>
                </a:tc>
                <a:tc>
                  <a:txBody>
                    <a:bodyPr/>
                    <a:lstStyle/>
                    <a:p>
                      <a:endParaRPr lang="en-GB" sz="700" dirty="0">
                        <a:latin typeface="+mj-lt"/>
                      </a:endParaRPr>
                    </a:p>
                  </a:txBody>
                  <a:tcPr>
                    <a:solidFill>
                      <a:schemeClr val="bg1">
                        <a:lumMod val="85000"/>
                      </a:schemeClr>
                    </a:solidFill>
                  </a:tcPr>
                </a:tc>
                <a:tc>
                  <a:txBody>
                    <a:bodyPr/>
                    <a:lstStyle/>
                    <a:p>
                      <a:endParaRPr lang="en-GB" sz="700" dirty="0">
                        <a:latin typeface="+mj-lt"/>
                      </a:endParaRPr>
                    </a:p>
                  </a:txBody>
                  <a:tcPr>
                    <a:solidFill>
                      <a:schemeClr val="bg1">
                        <a:lumMod val="85000"/>
                      </a:schemeClr>
                    </a:solidFill>
                  </a:tcPr>
                </a:tc>
                <a:tc>
                  <a:txBody>
                    <a:bodyPr/>
                    <a:lstStyle/>
                    <a:p>
                      <a:endParaRPr lang="en-GB" sz="700" dirty="0">
                        <a:latin typeface="+mj-lt"/>
                      </a:endParaRPr>
                    </a:p>
                  </a:txBody>
                  <a:tcPr>
                    <a:solidFill>
                      <a:schemeClr val="bg1">
                        <a:lumMod val="85000"/>
                      </a:schemeClr>
                    </a:solidFill>
                  </a:tcPr>
                </a:tc>
                <a:tc>
                  <a:txBody>
                    <a:bodyPr/>
                    <a:lstStyle/>
                    <a:p>
                      <a:endParaRPr lang="en-GB" sz="700" dirty="0">
                        <a:latin typeface="+mj-lt"/>
                      </a:endParaRPr>
                    </a:p>
                  </a:txBody>
                  <a:tcPr>
                    <a:solidFill>
                      <a:schemeClr val="bg1">
                        <a:lumMod val="85000"/>
                      </a:schemeClr>
                    </a:solidFill>
                  </a:tcPr>
                </a:tc>
                <a:tc>
                  <a:txBody>
                    <a:bodyPr/>
                    <a:lstStyle/>
                    <a:p>
                      <a:endParaRPr lang="en-GB" sz="700" dirty="0">
                        <a:latin typeface="+mj-lt"/>
                      </a:endParaRPr>
                    </a:p>
                  </a:txBody>
                  <a:tcPr>
                    <a:solidFill>
                      <a:schemeClr val="bg1">
                        <a:lumMod val="85000"/>
                      </a:schemeClr>
                    </a:solidFill>
                  </a:tcPr>
                </a:tc>
                <a:extLst>
                  <a:ext uri="{0D108BD9-81ED-4DB2-BD59-A6C34878D82A}">
                    <a16:rowId xmlns:a16="http://schemas.microsoft.com/office/drawing/2014/main" val="3745980267"/>
                  </a:ext>
                </a:extLst>
              </a:tr>
            </a:tbl>
          </a:graphicData>
        </a:graphic>
      </p:graphicFrame>
      <p:sp>
        <p:nvSpPr>
          <p:cNvPr id="5" name="Rectangle 4">
            <a:extLst>
              <a:ext uri="{FF2B5EF4-FFF2-40B4-BE49-F238E27FC236}">
                <a16:creationId xmlns:a16="http://schemas.microsoft.com/office/drawing/2014/main" id="{A474353F-EDC7-4969-87B1-C6D685F1162F}"/>
              </a:ext>
            </a:extLst>
          </p:cNvPr>
          <p:cNvSpPr/>
          <p:nvPr/>
        </p:nvSpPr>
        <p:spPr>
          <a:xfrm>
            <a:off x="78319" y="39726"/>
            <a:ext cx="8928995" cy="288032"/>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mj-lt"/>
              </a:rPr>
              <a:t>NG TRANSMISSION CHANGE HORIZON</a:t>
            </a:r>
          </a:p>
        </p:txBody>
      </p:sp>
      <p:sp>
        <p:nvSpPr>
          <p:cNvPr id="94" name="Rectangle 93">
            <a:extLst>
              <a:ext uri="{FF2B5EF4-FFF2-40B4-BE49-F238E27FC236}">
                <a16:creationId xmlns:a16="http://schemas.microsoft.com/office/drawing/2014/main" id="{3E01CDE1-0F68-4812-BAEE-2F8A9592263F}"/>
              </a:ext>
            </a:extLst>
          </p:cNvPr>
          <p:cNvSpPr/>
          <p:nvPr/>
        </p:nvSpPr>
        <p:spPr>
          <a:xfrm>
            <a:off x="3336652" y="3593395"/>
            <a:ext cx="1307356" cy="365638"/>
          </a:xfrm>
          <a:prstGeom prst="rect">
            <a:avLst/>
          </a:prstGeom>
          <a:solidFill>
            <a:srgbClr val="FFFF0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GB" sz="700" b="1" dirty="0">
                <a:solidFill>
                  <a:schemeClr val="tx1"/>
                </a:solidFill>
                <a:latin typeface="Arial" panose="020B0604020202020204" pitchFamily="34" charset="0"/>
                <a:ea typeface="Verdana" panose="020B0604030504040204" pitchFamily="34" charset="0"/>
                <a:cs typeface="Arial" panose="020B0604020202020204" pitchFamily="34" charset="0"/>
              </a:rPr>
              <a:t>Ofgem Decision</a:t>
            </a:r>
          </a:p>
        </p:txBody>
      </p:sp>
      <p:sp>
        <p:nvSpPr>
          <p:cNvPr id="95" name="Rectangle 94">
            <a:extLst>
              <a:ext uri="{FF2B5EF4-FFF2-40B4-BE49-F238E27FC236}">
                <a16:creationId xmlns:a16="http://schemas.microsoft.com/office/drawing/2014/main" id="{51F9B9C9-6952-4ECF-A298-AD3B2E7D00D2}"/>
              </a:ext>
            </a:extLst>
          </p:cNvPr>
          <p:cNvSpPr/>
          <p:nvPr/>
        </p:nvSpPr>
        <p:spPr>
          <a:xfrm>
            <a:off x="4792669" y="3581130"/>
            <a:ext cx="509236" cy="371164"/>
          </a:xfrm>
          <a:prstGeom prst="rect">
            <a:avLst/>
          </a:prstGeom>
          <a:solidFill>
            <a:srgbClr val="FFC00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GB" sz="600" b="1" dirty="0">
                <a:solidFill>
                  <a:schemeClr val="tx1"/>
                </a:solidFill>
                <a:latin typeface="Arial" panose="020B0604020202020204" pitchFamily="34" charset="0"/>
                <a:ea typeface="Verdana" panose="020B0604030504040204" pitchFamily="34" charset="0"/>
                <a:cs typeface="Arial" panose="020B0604020202020204" pitchFamily="34" charset="0"/>
              </a:rPr>
              <a:t>NG / Xo Governance</a:t>
            </a:r>
          </a:p>
        </p:txBody>
      </p:sp>
      <p:sp>
        <p:nvSpPr>
          <p:cNvPr id="96" name="Rectangle 95">
            <a:extLst>
              <a:ext uri="{FF2B5EF4-FFF2-40B4-BE49-F238E27FC236}">
                <a16:creationId xmlns:a16="http://schemas.microsoft.com/office/drawing/2014/main" id="{B7EF66DD-6052-4F8F-A2F5-E22F2F29A6E4}"/>
              </a:ext>
            </a:extLst>
          </p:cNvPr>
          <p:cNvSpPr/>
          <p:nvPr/>
        </p:nvSpPr>
        <p:spPr>
          <a:xfrm>
            <a:off x="5385047" y="3588681"/>
            <a:ext cx="2067273" cy="365638"/>
          </a:xfrm>
          <a:prstGeom prst="rect">
            <a:avLst/>
          </a:prstGeom>
          <a:solidFill>
            <a:schemeClr val="accent5"/>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GB" sz="700" b="1" dirty="0">
                <a:solidFill>
                  <a:schemeClr val="tx1"/>
                </a:solidFill>
                <a:latin typeface="Arial" panose="020B0604020202020204" pitchFamily="34" charset="0"/>
                <a:ea typeface="Verdana" panose="020B0604030504040204" pitchFamily="34" charset="0"/>
                <a:cs typeface="Arial" panose="020B0604020202020204" pitchFamily="34" charset="0"/>
              </a:rPr>
              <a:t>Analysis to Implementation</a:t>
            </a:r>
          </a:p>
        </p:txBody>
      </p:sp>
      <p:sp>
        <p:nvSpPr>
          <p:cNvPr id="2" name="Star: 5 Points 1">
            <a:extLst>
              <a:ext uri="{FF2B5EF4-FFF2-40B4-BE49-F238E27FC236}">
                <a16:creationId xmlns:a16="http://schemas.microsoft.com/office/drawing/2014/main" id="{659D4DCD-00A4-445B-94E5-6546831AC660}"/>
              </a:ext>
            </a:extLst>
          </p:cNvPr>
          <p:cNvSpPr/>
          <p:nvPr/>
        </p:nvSpPr>
        <p:spPr>
          <a:xfrm>
            <a:off x="4634184" y="3658171"/>
            <a:ext cx="153840" cy="1440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CAA0A4A8-3FFB-44D2-956B-C828F59A8ED1}"/>
              </a:ext>
            </a:extLst>
          </p:cNvPr>
          <p:cNvSpPr/>
          <p:nvPr/>
        </p:nvSpPr>
        <p:spPr>
          <a:xfrm>
            <a:off x="3347864" y="4557459"/>
            <a:ext cx="720080" cy="380740"/>
          </a:xfrm>
          <a:prstGeom prst="rect">
            <a:avLst/>
          </a:prstGeom>
          <a:solidFill>
            <a:schemeClr val="accent1"/>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GB" sz="700" b="1" dirty="0">
                <a:solidFill>
                  <a:schemeClr val="bg1"/>
                </a:solidFill>
                <a:latin typeface="Arial" panose="020B0604020202020204" pitchFamily="34" charset="0"/>
                <a:ea typeface="Verdana" panose="020B0604030504040204" pitchFamily="34" charset="0"/>
                <a:cs typeface="Arial" panose="020B0604020202020204" pitchFamily="34" charset="0"/>
              </a:rPr>
              <a:t>Mod Development</a:t>
            </a:r>
          </a:p>
        </p:txBody>
      </p:sp>
      <p:sp>
        <p:nvSpPr>
          <p:cNvPr id="11" name="Rectangle 10">
            <a:extLst>
              <a:ext uri="{FF2B5EF4-FFF2-40B4-BE49-F238E27FC236}">
                <a16:creationId xmlns:a16="http://schemas.microsoft.com/office/drawing/2014/main" id="{67A04BF9-F68F-478B-B7E4-9D9919AB494B}"/>
              </a:ext>
            </a:extLst>
          </p:cNvPr>
          <p:cNvSpPr/>
          <p:nvPr/>
        </p:nvSpPr>
        <p:spPr>
          <a:xfrm>
            <a:off x="4132391" y="4557753"/>
            <a:ext cx="4195313" cy="365638"/>
          </a:xfrm>
          <a:prstGeom prst="rect">
            <a:avLst/>
          </a:prstGeom>
          <a:solidFill>
            <a:srgbClr val="FFFF0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GB" sz="700" b="1" dirty="0">
                <a:solidFill>
                  <a:schemeClr val="tx1"/>
                </a:solidFill>
                <a:latin typeface="Arial" panose="020B0604020202020204" pitchFamily="34" charset="0"/>
                <a:ea typeface="Verdana" panose="020B0604030504040204" pitchFamily="34" charset="0"/>
                <a:cs typeface="Arial" panose="020B0604020202020204" pitchFamily="34" charset="0"/>
              </a:rPr>
              <a:t>Ofgem Decision</a:t>
            </a:r>
          </a:p>
        </p:txBody>
      </p:sp>
      <p:sp>
        <p:nvSpPr>
          <p:cNvPr id="13" name="Rectangle 12">
            <a:extLst>
              <a:ext uri="{FF2B5EF4-FFF2-40B4-BE49-F238E27FC236}">
                <a16:creationId xmlns:a16="http://schemas.microsoft.com/office/drawing/2014/main" id="{4B9B1808-064C-4757-AD70-1A9F589FCBA9}"/>
              </a:ext>
            </a:extLst>
          </p:cNvPr>
          <p:cNvSpPr/>
          <p:nvPr/>
        </p:nvSpPr>
        <p:spPr>
          <a:xfrm>
            <a:off x="8388423" y="4542652"/>
            <a:ext cx="618885" cy="380739"/>
          </a:xfrm>
          <a:prstGeom prst="rect">
            <a:avLst/>
          </a:prstGeom>
          <a:solidFill>
            <a:srgbClr val="FFC00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GB" sz="600" b="1" dirty="0">
                <a:solidFill>
                  <a:schemeClr val="tx1"/>
                </a:solidFill>
                <a:latin typeface="Arial" panose="020B0604020202020204" pitchFamily="34" charset="0"/>
                <a:ea typeface="Verdana" panose="020B0604030504040204" pitchFamily="34" charset="0"/>
                <a:cs typeface="Arial" panose="020B0604020202020204" pitchFamily="34" charset="0"/>
              </a:rPr>
              <a:t>NG / Xo Governance</a:t>
            </a:r>
          </a:p>
        </p:txBody>
      </p:sp>
      <p:sp>
        <p:nvSpPr>
          <p:cNvPr id="15" name="Rectangle 14">
            <a:extLst>
              <a:ext uri="{FF2B5EF4-FFF2-40B4-BE49-F238E27FC236}">
                <a16:creationId xmlns:a16="http://schemas.microsoft.com/office/drawing/2014/main" id="{D201E24E-981F-42EB-98F5-FC56D9C0E1B0}"/>
              </a:ext>
            </a:extLst>
          </p:cNvPr>
          <p:cNvSpPr/>
          <p:nvPr/>
        </p:nvSpPr>
        <p:spPr>
          <a:xfrm>
            <a:off x="3347864" y="1761791"/>
            <a:ext cx="5659450" cy="371164"/>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GB" sz="700" b="1" dirty="0">
                <a:solidFill>
                  <a:schemeClr val="tx1"/>
                </a:solidFill>
                <a:latin typeface="Arial" panose="020B0604020202020204" pitchFamily="34" charset="0"/>
                <a:ea typeface="Verdana" panose="020B0604030504040204" pitchFamily="34" charset="0"/>
                <a:cs typeface="Arial" panose="020B0604020202020204" pitchFamily="34" charset="0"/>
              </a:rPr>
              <a:t>2 Year Programme of work to October 2024</a:t>
            </a:r>
          </a:p>
        </p:txBody>
      </p:sp>
      <p:sp>
        <p:nvSpPr>
          <p:cNvPr id="12" name="Star: 5 Points 11">
            <a:extLst>
              <a:ext uri="{FF2B5EF4-FFF2-40B4-BE49-F238E27FC236}">
                <a16:creationId xmlns:a16="http://schemas.microsoft.com/office/drawing/2014/main" id="{FCD66612-06FA-45A9-ADE8-9951C29F9E4E}"/>
              </a:ext>
            </a:extLst>
          </p:cNvPr>
          <p:cNvSpPr/>
          <p:nvPr/>
        </p:nvSpPr>
        <p:spPr>
          <a:xfrm>
            <a:off x="8306592" y="4656226"/>
            <a:ext cx="153840" cy="1477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23D37A73-A06F-40A4-89AF-9A20C23C41D3}"/>
              </a:ext>
            </a:extLst>
          </p:cNvPr>
          <p:cNvSpPr/>
          <p:nvPr/>
        </p:nvSpPr>
        <p:spPr>
          <a:xfrm>
            <a:off x="3323265" y="2730889"/>
            <a:ext cx="888696" cy="365638"/>
          </a:xfrm>
          <a:prstGeom prst="rect">
            <a:avLst/>
          </a:prstGeom>
          <a:solidFill>
            <a:schemeClr val="tx2"/>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GB" sz="700" b="1" dirty="0">
                <a:solidFill>
                  <a:schemeClr val="bg1"/>
                </a:solidFill>
                <a:latin typeface="Arial" panose="020B0604020202020204" pitchFamily="34" charset="0"/>
                <a:ea typeface="Verdana" panose="020B0604030504040204" pitchFamily="34" charset="0"/>
                <a:cs typeface="Arial" panose="020B0604020202020204" pitchFamily="34" charset="0"/>
              </a:rPr>
              <a:t>Implemented</a:t>
            </a:r>
          </a:p>
        </p:txBody>
      </p:sp>
    </p:spTree>
    <p:extLst>
      <p:ext uri="{BB962C8B-B14F-4D97-AF65-F5344CB8AC3E}">
        <p14:creationId xmlns:p14="http://schemas.microsoft.com/office/powerpoint/2010/main" val="673572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8C1824-D11C-DD57-91E1-F570095073A1}"/>
              </a:ext>
            </a:extLst>
          </p:cNvPr>
          <p:cNvSpPr>
            <a:spLocks noGrp="1"/>
          </p:cNvSpPr>
          <p:nvPr>
            <p:ph type="body" sz="quarter" idx="11"/>
          </p:nvPr>
        </p:nvSpPr>
        <p:spPr>
          <a:xfrm>
            <a:off x="322782" y="1068390"/>
            <a:ext cx="8426162" cy="3559096"/>
          </a:xfrm>
        </p:spPr>
        <p:txBody>
          <a:bodyPr>
            <a:normAutofit/>
          </a:bodyPr>
          <a:lstStyle/>
          <a:p>
            <a:pPr marL="0" indent="0" fontAlgn="base">
              <a:buNone/>
            </a:pPr>
            <a:endParaRPr lang="en-US" sz="600" dirty="0">
              <a:solidFill>
                <a:srgbClr val="000000"/>
              </a:solidFill>
            </a:endParaRPr>
          </a:p>
          <a:p>
            <a:pPr algn="l" rtl="0" fontAlgn="base"/>
            <a:r>
              <a:rPr lang="en-GB" sz="1350" dirty="0">
                <a:solidFill>
                  <a:srgbClr val="000000"/>
                </a:solidFill>
              </a:rPr>
              <a:t>National Gas Transmission in partnership with Xoserve and Correla are undertaking a programme of work to significantly modernise and enhance the Gemini Platform, this programme of work is called </a:t>
            </a:r>
            <a:r>
              <a:rPr lang="en-GB" sz="1350" b="1" dirty="0">
                <a:solidFill>
                  <a:srgbClr val="000000"/>
                </a:solidFill>
              </a:rPr>
              <a:t>Gemini Sustain Plus</a:t>
            </a:r>
            <a:r>
              <a:rPr lang="en-GB" sz="1350" dirty="0">
                <a:solidFill>
                  <a:srgbClr val="000000"/>
                </a:solidFill>
              </a:rPr>
              <a:t>. </a:t>
            </a:r>
          </a:p>
          <a:p>
            <a:pPr algn="l" rtl="0" fontAlgn="base"/>
            <a:endParaRPr lang="en-GB" sz="1350" dirty="0">
              <a:solidFill>
                <a:srgbClr val="000000"/>
              </a:solidFill>
            </a:endParaRPr>
          </a:p>
          <a:p>
            <a:pPr algn="l" rtl="0" fontAlgn="base"/>
            <a:r>
              <a:rPr lang="en-GB" sz="1350" dirty="0">
                <a:solidFill>
                  <a:srgbClr val="000000"/>
                </a:solidFill>
              </a:rPr>
              <a:t>Industry feedback has highlighted that there is a need to improve functional and non-functional aspects of the platform, alongside the requirement to improve the overall customer experience. Therefore, the scope of programme includes</a:t>
            </a:r>
          </a:p>
          <a:p>
            <a:pPr algn="l" rtl="0" fontAlgn="base"/>
            <a:endParaRPr lang="en-GB" sz="1350" dirty="0">
              <a:solidFill>
                <a:srgbClr val="000000"/>
              </a:solidFill>
            </a:endParaRPr>
          </a:p>
          <a:p>
            <a:pPr lvl="1" fontAlgn="base"/>
            <a:r>
              <a:rPr lang="en-GB" sz="1200" dirty="0">
                <a:solidFill>
                  <a:srgbClr val="000000"/>
                </a:solidFill>
              </a:rPr>
              <a:t>Conversion of all the current Gemini functionality and code into modern (Java Microservices) code</a:t>
            </a:r>
          </a:p>
          <a:p>
            <a:pPr lvl="1" fontAlgn="base"/>
            <a:r>
              <a:rPr lang="en-GB" sz="1200" dirty="0">
                <a:solidFill>
                  <a:srgbClr val="000000"/>
                </a:solidFill>
              </a:rPr>
              <a:t>Delivery of additional functional requirements</a:t>
            </a:r>
          </a:p>
          <a:p>
            <a:pPr lvl="1" fontAlgn="base"/>
            <a:r>
              <a:rPr lang="en-GB" sz="1200" dirty="0">
                <a:solidFill>
                  <a:srgbClr val="000000"/>
                </a:solidFill>
              </a:rPr>
              <a:t>Delivery in line with non-functional requirements (e.g. 24/7 Availability)</a:t>
            </a:r>
          </a:p>
          <a:p>
            <a:pPr lvl="1" fontAlgn="base"/>
            <a:r>
              <a:rPr lang="en-GB" sz="1200" dirty="0">
                <a:solidFill>
                  <a:srgbClr val="000000"/>
                </a:solidFill>
              </a:rPr>
              <a:t>Consolidation and re-design of Gemini screens</a:t>
            </a:r>
          </a:p>
          <a:p>
            <a:pPr lvl="1" fontAlgn="base"/>
            <a:r>
              <a:rPr lang="en-GB" sz="1200" dirty="0">
                <a:solidFill>
                  <a:srgbClr val="000000"/>
                </a:solidFill>
              </a:rPr>
              <a:t>Implementation of Azure cloud infrastructure components (including replacing the current Oracle database)</a:t>
            </a:r>
          </a:p>
          <a:p>
            <a:pPr lvl="1" fontAlgn="base"/>
            <a:r>
              <a:rPr lang="en-GB" sz="1200" dirty="0">
                <a:solidFill>
                  <a:srgbClr val="000000"/>
                </a:solidFill>
              </a:rPr>
              <a:t>Improvements to the support service arrangement to respond better to incidents and change</a:t>
            </a:r>
          </a:p>
          <a:p>
            <a:pPr marL="342900" lvl="1" indent="0" fontAlgn="base">
              <a:buNone/>
            </a:pPr>
            <a:endParaRPr lang="en-GB" sz="1200" dirty="0">
              <a:solidFill>
                <a:srgbClr val="000000"/>
              </a:solidFill>
            </a:endParaRPr>
          </a:p>
          <a:p>
            <a:pPr algn="l" rtl="0" fontAlgn="base"/>
            <a:r>
              <a:rPr lang="en-GB" sz="1350" dirty="0">
                <a:solidFill>
                  <a:srgbClr val="000000"/>
                </a:solidFill>
              </a:rPr>
              <a:t>The programme is aiming to deliver in Q3 2024.</a:t>
            </a:r>
          </a:p>
          <a:p>
            <a:pPr algn="l" rtl="0" fontAlgn="base"/>
            <a:endParaRPr lang="en-GB" sz="675" dirty="0">
              <a:solidFill>
                <a:srgbClr val="000000"/>
              </a:solidFill>
              <a:latin typeface="Segoe UI" panose="020B0502040204020203" pitchFamily="34" charset="0"/>
            </a:endParaRPr>
          </a:p>
          <a:p>
            <a:pPr fontAlgn="base"/>
            <a:r>
              <a:rPr lang="en-GB" sz="1350" b="1" dirty="0">
                <a:solidFill>
                  <a:srgbClr val="000000"/>
                </a:solidFill>
              </a:rPr>
              <a:t>Engagement</a:t>
            </a:r>
            <a:r>
              <a:rPr lang="en-GB" sz="1350" dirty="0">
                <a:solidFill>
                  <a:srgbClr val="000000"/>
                </a:solidFill>
              </a:rPr>
              <a:t>: </a:t>
            </a:r>
            <a:r>
              <a:rPr lang="en-US" sz="1350" dirty="0">
                <a:solidFill>
                  <a:srgbClr val="000000"/>
                </a:solidFill>
              </a:rPr>
              <a:t>Planning for future targeted comms and industry engagement is underway, the ambition is to host an open industry focus group in the coming months, providing visibility of progress and sharing initial impacts. </a:t>
            </a:r>
            <a:endParaRPr lang="en-US" sz="825" dirty="0">
              <a:solidFill>
                <a:srgbClr val="000000"/>
              </a:solidFill>
              <a:latin typeface="Segoe UI" panose="020B0502040204020203" pitchFamily="34" charset="0"/>
            </a:endParaRPr>
          </a:p>
          <a:p>
            <a:endParaRPr lang="en-GB" dirty="0"/>
          </a:p>
        </p:txBody>
      </p:sp>
      <p:sp>
        <p:nvSpPr>
          <p:cNvPr id="4" name="Title 3">
            <a:extLst>
              <a:ext uri="{FF2B5EF4-FFF2-40B4-BE49-F238E27FC236}">
                <a16:creationId xmlns:a16="http://schemas.microsoft.com/office/drawing/2014/main" id="{10CACD9C-4944-F92E-1932-7FC39497AE5F}"/>
              </a:ext>
            </a:extLst>
          </p:cNvPr>
          <p:cNvSpPr>
            <a:spLocks noGrp="1"/>
          </p:cNvSpPr>
          <p:nvPr>
            <p:ph type="title"/>
          </p:nvPr>
        </p:nvSpPr>
        <p:spPr/>
        <p:txBody>
          <a:bodyPr/>
          <a:lstStyle/>
          <a:p>
            <a:r>
              <a:rPr lang="en-GB" dirty="0"/>
              <a:t>Gemini Sustain Plus - Update</a:t>
            </a:r>
          </a:p>
        </p:txBody>
      </p:sp>
    </p:spTree>
    <p:extLst>
      <p:ext uri="{BB962C8B-B14F-4D97-AF65-F5344CB8AC3E}">
        <p14:creationId xmlns:p14="http://schemas.microsoft.com/office/powerpoint/2010/main" val="1642502980"/>
      </p:ext>
    </p:extLst>
  </p:cSld>
  <p:clrMapOvr>
    <a:masterClrMapping/>
  </p:clrMapOvr>
  <p:transition>
    <p:fade/>
  </p:transition>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47">
      <a:dk1>
        <a:srgbClr val="575756"/>
      </a:dk1>
      <a:lt1>
        <a:sysClr val="window" lastClr="FFFFFF"/>
      </a:lt1>
      <a:dk2>
        <a:srgbClr val="878787"/>
      </a:dk2>
      <a:lt2>
        <a:srgbClr val="DADADA"/>
      </a:lt2>
      <a:accent1>
        <a:srgbClr val="7CC400"/>
      </a:accent1>
      <a:accent2>
        <a:srgbClr val="007B34"/>
      </a:accent2>
      <a:accent3>
        <a:srgbClr val="00857A"/>
      </a:accent3>
      <a:accent4>
        <a:srgbClr val="004C9D"/>
      </a:accent4>
      <a:accent5>
        <a:srgbClr val="32C8FA"/>
      </a:accent5>
      <a:accent6>
        <a:srgbClr val="00B2A1"/>
      </a:accent6>
      <a:hlink>
        <a:srgbClr val="007B34"/>
      </a:hlink>
      <a:folHlink>
        <a:srgbClr val="007B34"/>
      </a:folHlink>
    </a:clrScheme>
    <a:fontScheme name="Custom 60">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mini Portfolio Board February 2023.pptx.potx" id="{58327CDD-35DB-432D-95EB-4E5D55A7A237}" vid="{724ECDBD-E53A-49E5-BA78-447C2095B81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5F1071FEC59E41A820E9294AE07AB1" ma:contentTypeVersion="13" ma:contentTypeDescription="Create a new document." ma:contentTypeScope="" ma:versionID="afa430f74a32e3efa4060f383787e031">
  <xsd:schema xmlns:xsd="http://www.w3.org/2001/XMLSchema" xmlns:xs="http://www.w3.org/2001/XMLSchema" xmlns:p="http://schemas.microsoft.com/office/2006/metadata/properties" xmlns:ns2="028dae23-1077-43f0-af6a-f64793792108" xmlns:ns3="3ee84ff3-1fa2-4b0e-bbc1-9d3729ac2ba9" targetNamespace="http://schemas.microsoft.com/office/2006/metadata/properties" ma:root="true" ma:fieldsID="8dabbb055c5f64ea5c64131a36c7f1a8" ns2:_="" ns3:_="">
    <xsd:import namespace="028dae23-1077-43f0-af6a-f64793792108"/>
    <xsd:import namespace="3ee84ff3-1fa2-4b0e-bbc1-9d3729ac2ba9"/>
    <xsd:element name="properties">
      <xsd:complexType>
        <xsd:sequence>
          <xsd:element name="documentManagement">
            <xsd:complexType>
              <xsd:all>
                <xsd:element ref="ns2:Sign_x002d_off_x0020_status"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_Flow_SignoffStatu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8dae23-1077-43f0-af6a-f64793792108" elementFormDefault="qualified">
    <xsd:import namespace="http://schemas.microsoft.com/office/2006/documentManagement/types"/>
    <xsd:import namespace="http://schemas.microsoft.com/office/infopath/2007/PartnerControls"/>
    <xsd:element name="Sign_x002d_off_x0020_status" ma:index="8" nillable="true" ma:displayName="Sign-off status" ma:list="UserInfo" ma:SharePointGroup="0" ma:internalName="Sign_x002d_off_x0020_status"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Flow_SignoffStatus" ma:index="18" nillable="true" ma:displayName="Sign-off status" ma:format="Dropdown" ma:internalName="Sign_x002d_off_x0020_status0">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e84ff3-1fa2-4b0e-bbc1-9d3729ac2ba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028dae23-1077-43f0-af6a-f64793792108" xsi:nil="true"/>
    <Sign_x002d_off_x0020_status xmlns="028dae23-1077-43f0-af6a-f64793792108">
      <UserInfo>
        <DisplayName/>
        <AccountId xsi:nil="true"/>
        <AccountType/>
      </UserInfo>
    </Sign_x002d_off_x0020_status>
  </documentManagement>
</p:properties>
</file>

<file path=customXml/itemProps1.xml><?xml version="1.0" encoding="utf-8"?>
<ds:datastoreItem xmlns:ds="http://schemas.openxmlformats.org/officeDocument/2006/customXml" ds:itemID="{EA728B58-601E-4027-AF0C-C2329912A912}">
  <ds:schemaRefs>
    <ds:schemaRef ds:uri="http://schemas.microsoft.com/sharepoint/v3/contenttype/forms"/>
  </ds:schemaRefs>
</ds:datastoreItem>
</file>

<file path=customXml/itemProps2.xml><?xml version="1.0" encoding="utf-8"?>
<ds:datastoreItem xmlns:ds="http://schemas.openxmlformats.org/officeDocument/2006/customXml" ds:itemID="{1896F849-6796-431B-A4E7-61E860BE8F9C}"/>
</file>

<file path=customXml/itemProps3.xml><?xml version="1.0" encoding="utf-8"?>
<ds:datastoreItem xmlns:ds="http://schemas.openxmlformats.org/officeDocument/2006/customXml" ds:itemID="{026CA555-216C-4261-AF87-A8E955167736}">
  <ds:schemaRefs>
    <ds:schemaRef ds:uri="http://purl.org/dc/elements/1.1/"/>
    <ds:schemaRef ds:uri="http://schemas.microsoft.com/office/2006/metadata/properties"/>
    <ds:schemaRef ds:uri="http://schemas.microsoft.com/office/2006/documentManagement/types"/>
    <ds:schemaRef ds:uri="63f065d3-f48e-4d2d-a5d5-b4becdeb24fc"/>
    <ds:schemaRef ds:uri="http://purl.org/dc/terms/"/>
    <ds:schemaRef ds:uri="http://schemas.openxmlformats.org/package/2006/metadata/core-properties"/>
    <ds:schemaRef ds:uri="http://purl.org/dc/dcmitype/"/>
    <ds:schemaRef ds:uri="http://schemas.microsoft.com/office/infopath/2007/PartnerControls"/>
    <ds:schemaRef ds:uri="058e8728-260f-4dfb-8787-4ebe1720318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315</Words>
  <Application>Microsoft Office PowerPoint</Application>
  <PresentationFormat>On-screen Show (16:9)</PresentationFormat>
  <Paragraphs>56</Paragraphs>
  <Slides>2</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vt:i4>
      </vt:variant>
    </vt:vector>
  </HeadingPairs>
  <TitlesOfParts>
    <vt:vector size="8" baseType="lpstr">
      <vt:lpstr>Arial</vt:lpstr>
      <vt:lpstr>Calibri</vt:lpstr>
      <vt:lpstr>Segoe UI</vt:lpstr>
      <vt:lpstr>Tenorite</vt:lpstr>
      <vt:lpstr>Office Theme</vt:lpstr>
      <vt:lpstr>1_Office Theme</vt:lpstr>
      <vt:lpstr>PowerPoint Presentation</vt:lpstr>
      <vt:lpstr>Gemini Sustain Plus - Update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this template</dc:title>
  <dc:creator/>
  <cp:lastModifiedBy/>
  <cp:revision>24</cp:revision>
  <dcterms:created xsi:type="dcterms:W3CDTF">2020-08-12T15:25:03Z</dcterms:created>
  <dcterms:modified xsi:type="dcterms:W3CDTF">2023-04-27T08:46:11Z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0x010100719FE3A0DFBDDF4B86E3D79E9FDBE029</vt:lpwstr>
  </property>
  <property fmtid="{D5CDD505-2E9C-101B-9397-08002B2CF9AE}" pid="3" name="ppcDepartment">
    <vt:lpwstr>53;#Communications|4eb75792-310c-4340-9b16-fa97df071d2d</vt:lpwstr>
  </property>
  <property fmtid="{D5CDD505-2E9C-101B-9397-08002B2CF9AE}" pid="4" name="DocumentType">
    <vt:lpwstr>70;#Template|aa851b79-e671-40ab-aebb-d6113815f54a</vt:lpwstr>
  </property>
</Properties>
</file>