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07" r:id="rId5"/>
    <p:sldId id="305" r:id="rId6"/>
  </p:sldIdLst>
  <p:sldSz cx="9144000" cy="5143500" type="screen16x9"/>
  <p:notesSz cx="6858000" cy="9144000"/>
  <p:embeddedFontLst>
    <p:embeddedFont>
      <p:font typeface="Avenir Next LT Pro" panose="020B050402020202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 Sans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35D"/>
    <a:srgbClr val="000000"/>
    <a:srgbClr val="FFFFFF"/>
    <a:srgbClr val="245D7A"/>
    <a:srgbClr val="B1D6E8"/>
    <a:srgbClr val="40D1F5"/>
    <a:srgbClr val="3E5AA8"/>
    <a:srgbClr val="D75733"/>
    <a:srgbClr val="84B8DA"/>
    <a:srgbClr val="9C4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A4715-0CF1-4890-92ED-2683513453EA}" v="200" dt="2023-05-09T10:04:24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980" autoAdjust="0"/>
  </p:normalViewPr>
  <p:slideViewPr>
    <p:cSldViewPr>
      <p:cViewPr varScale="1">
        <p:scale>
          <a:sx n="79" d="100"/>
          <a:sy n="79" d="100"/>
        </p:scale>
        <p:origin x="84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88ED4-ECD2-4946-92AD-735FB0F64DC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94618C3-D823-434E-8F39-A3499E91D889}">
      <dgm:prSet phldrT="[Text]"/>
      <dgm:spPr/>
      <dgm:t>
        <a:bodyPr/>
        <a:lstStyle/>
        <a:p>
          <a:r>
            <a:rPr lang="en-GB" dirty="0"/>
            <a:t>3 SEP meetings</a:t>
          </a:r>
        </a:p>
      </dgm:t>
    </dgm:pt>
    <dgm:pt modelId="{04519F3F-EE6C-4862-974B-98BED16DE470}" type="parTrans" cxnId="{443E73D8-2C7D-4186-BACF-FCA0D39D9424}">
      <dgm:prSet/>
      <dgm:spPr/>
      <dgm:t>
        <a:bodyPr/>
        <a:lstStyle/>
        <a:p>
          <a:endParaRPr lang="en-GB"/>
        </a:p>
      </dgm:t>
    </dgm:pt>
    <dgm:pt modelId="{1AD8BF82-501C-43A0-A19B-99527F8B736A}" type="sibTrans" cxnId="{443E73D8-2C7D-4186-BACF-FCA0D39D9424}">
      <dgm:prSet/>
      <dgm:spPr/>
      <dgm:t>
        <a:bodyPr/>
        <a:lstStyle/>
        <a:p>
          <a:endParaRPr lang="en-GB"/>
        </a:p>
      </dgm:t>
    </dgm:pt>
    <dgm:pt modelId="{222A0768-9621-4816-9FCB-A034B7CF84F6}">
      <dgm:prSet phldrT="[Text]"/>
      <dgm:spPr/>
      <dgm:t>
        <a:bodyPr/>
        <a:lstStyle/>
        <a:p>
          <a:r>
            <a:rPr lang="en-GB" dirty="0"/>
            <a:t>RFP to be issued 15</a:t>
          </a:r>
          <a:r>
            <a:rPr lang="en-GB" baseline="30000" dirty="0"/>
            <a:t>th</a:t>
          </a:r>
          <a:r>
            <a:rPr lang="en-GB" dirty="0"/>
            <a:t> May with Vendor presentations in June </a:t>
          </a:r>
        </a:p>
      </dgm:t>
    </dgm:pt>
    <dgm:pt modelId="{184C4449-E370-4FC0-85B7-518439E65A3D}" type="parTrans" cxnId="{4153FBF1-104E-459D-B63E-29E1641B7F8C}">
      <dgm:prSet/>
      <dgm:spPr/>
      <dgm:t>
        <a:bodyPr/>
        <a:lstStyle/>
        <a:p>
          <a:endParaRPr lang="en-GB"/>
        </a:p>
      </dgm:t>
    </dgm:pt>
    <dgm:pt modelId="{A55695AB-0C46-40A1-8DFA-84C0560E8DAE}" type="sibTrans" cxnId="{4153FBF1-104E-459D-B63E-29E1641B7F8C}">
      <dgm:prSet/>
      <dgm:spPr/>
      <dgm:t>
        <a:bodyPr/>
        <a:lstStyle/>
        <a:p>
          <a:endParaRPr lang="en-GB"/>
        </a:p>
      </dgm:t>
    </dgm:pt>
    <dgm:pt modelId="{58DE289F-1084-4CA3-AF3B-D7451C3D338C}">
      <dgm:prSet phldrT="[Text]"/>
      <dgm:spPr/>
      <dgm:t>
        <a:bodyPr/>
        <a:lstStyle/>
        <a:p>
          <a:r>
            <a:rPr lang="en-GB" dirty="0"/>
            <a:t>Scope &amp; timetable agreed</a:t>
          </a:r>
        </a:p>
      </dgm:t>
    </dgm:pt>
    <dgm:pt modelId="{FB8FC8BF-67EF-40E5-8951-D842EECFBC6D}" type="parTrans" cxnId="{7408941E-225D-4314-8CB8-E23ECB954ACC}">
      <dgm:prSet/>
      <dgm:spPr/>
      <dgm:t>
        <a:bodyPr/>
        <a:lstStyle/>
        <a:p>
          <a:endParaRPr lang="en-GB"/>
        </a:p>
      </dgm:t>
    </dgm:pt>
    <dgm:pt modelId="{E5C37F6A-E452-49A9-A34A-3C8719D90276}" type="sibTrans" cxnId="{7408941E-225D-4314-8CB8-E23ECB954ACC}">
      <dgm:prSet/>
      <dgm:spPr/>
      <dgm:t>
        <a:bodyPr/>
        <a:lstStyle/>
        <a:p>
          <a:endParaRPr lang="en-GB"/>
        </a:p>
      </dgm:t>
    </dgm:pt>
    <dgm:pt modelId="{B261D86A-8266-41D9-956F-5A26A4A01A18}" type="pres">
      <dgm:prSet presAssocID="{F3D88ED4-ECD2-4946-92AD-735FB0F64DCD}" presName="arrowDiagram" presStyleCnt="0">
        <dgm:presLayoutVars>
          <dgm:chMax val="5"/>
          <dgm:dir/>
          <dgm:resizeHandles val="exact"/>
        </dgm:presLayoutVars>
      </dgm:prSet>
      <dgm:spPr/>
    </dgm:pt>
    <dgm:pt modelId="{0C92FD5F-FA13-41C3-AEC7-A6BC5B2C3D22}" type="pres">
      <dgm:prSet presAssocID="{F3D88ED4-ECD2-4946-92AD-735FB0F64DCD}" presName="arrow" presStyleLbl="bgShp" presStyleIdx="0" presStyleCnt="1" custLinFactNeighborX="-2713" custLinFactNeighborY="-1327"/>
      <dgm:spPr/>
    </dgm:pt>
    <dgm:pt modelId="{62788412-DDBA-4CAB-BEA9-0803CD066141}" type="pres">
      <dgm:prSet presAssocID="{F3D88ED4-ECD2-4946-92AD-735FB0F64DCD}" presName="arrowDiagram3" presStyleCnt="0"/>
      <dgm:spPr/>
    </dgm:pt>
    <dgm:pt modelId="{212F76EA-51EC-4C76-948A-155F126319E1}" type="pres">
      <dgm:prSet presAssocID="{594618C3-D823-434E-8F39-A3499E91D889}" presName="bullet3a" presStyleLbl="node1" presStyleIdx="0" presStyleCnt="3"/>
      <dgm:spPr/>
    </dgm:pt>
    <dgm:pt modelId="{4B06A336-5D77-47CB-9EB8-379DEC017A59}" type="pres">
      <dgm:prSet presAssocID="{594618C3-D823-434E-8F39-A3499E91D889}" presName="textBox3a" presStyleLbl="revTx" presStyleIdx="0" presStyleCnt="3">
        <dgm:presLayoutVars>
          <dgm:bulletEnabled val="1"/>
        </dgm:presLayoutVars>
      </dgm:prSet>
      <dgm:spPr/>
    </dgm:pt>
    <dgm:pt modelId="{0070402A-97DA-4F60-AFD8-BB6A80A67330}" type="pres">
      <dgm:prSet presAssocID="{58DE289F-1084-4CA3-AF3B-D7451C3D338C}" presName="bullet3b" presStyleLbl="node1" presStyleIdx="1" presStyleCnt="3"/>
      <dgm:spPr/>
    </dgm:pt>
    <dgm:pt modelId="{F1A22DA7-20B3-41DC-ABEC-7DFD1C66AFAB}" type="pres">
      <dgm:prSet presAssocID="{58DE289F-1084-4CA3-AF3B-D7451C3D338C}" presName="textBox3b" presStyleLbl="revTx" presStyleIdx="1" presStyleCnt="3">
        <dgm:presLayoutVars>
          <dgm:bulletEnabled val="1"/>
        </dgm:presLayoutVars>
      </dgm:prSet>
      <dgm:spPr/>
    </dgm:pt>
    <dgm:pt modelId="{3909C150-DA87-475B-9B84-CDE9895F7956}" type="pres">
      <dgm:prSet presAssocID="{222A0768-9621-4816-9FCB-A034B7CF84F6}" presName="bullet3c" presStyleLbl="node1" presStyleIdx="2" presStyleCnt="3"/>
      <dgm:spPr/>
    </dgm:pt>
    <dgm:pt modelId="{5D339BEC-D9BD-472D-B873-7FE628D08A5A}" type="pres">
      <dgm:prSet presAssocID="{222A0768-9621-4816-9FCB-A034B7CF84F6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7408941E-225D-4314-8CB8-E23ECB954ACC}" srcId="{F3D88ED4-ECD2-4946-92AD-735FB0F64DCD}" destId="{58DE289F-1084-4CA3-AF3B-D7451C3D338C}" srcOrd="1" destOrd="0" parTransId="{FB8FC8BF-67EF-40E5-8951-D842EECFBC6D}" sibTransId="{E5C37F6A-E452-49A9-A34A-3C8719D90276}"/>
    <dgm:cxn modelId="{B69DD254-E0B1-42BD-8D36-8B14ED0D3281}" type="presOf" srcId="{222A0768-9621-4816-9FCB-A034B7CF84F6}" destId="{5D339BEC-D9BD-472D-B873-7FE628D08A5A}" srcOrd="0" destOrd="0" presId="urn:microsoft.com/office/officeart/2005/8/layout/arrow2"/>
    <dgm:cxn modelId="{0B592BAD-CC10-42DB-9012-38DEE6A9B6BD}" type="presOf" srcId="{F3D88ED4-ECD2-4946-92AD-735FB0F64DCD}" destId="{B261D86A-8266-41D9-956F-5A26A4A01A18}" srcOrd="0" destOrd="0" presId="urn:microsoft.com/office/officeart/2005/8/layout/arrow2"/>
    <dgm:cxn modelId="{9A22BCB4-7907-4D76-B07E-E92BC4E14430}" type="presOf" srcId="{594618C3-D823-434E-8F39-A3499E91D889}" destId="{4B06A336-5D77-47CB-9EB8-379DEC017A59}" srcOrd="0" destOrd="0" presId="urn:microsoft.com/office/officeart/2005/8/layout/arrow2"/>
    <dgm:cxn modelId="{443E73D8-2C7D-4186-BACF-FCA0D39D9424}" srcId="{F3D88ED4-ECD2-4946-92AD-735FB0F64DCD}" destId="{594618C3-D823-434E-8F39-A3499E91D889}" srcOrd="0" destOrd="0" parTransId="{04519F3F-EE6C-4862-974B-98BED16DE470}" sibTransId="{1AD8BF82-501C-43A0-A19B-99527F8B736A}"/>
    <dgm:cxn modelId="{3483DAEF-762B-4D08-A584-20A3688668B0}" type="presOf" srcId="{58DE289F-1084-4CA3-AF3B-D7451C3D338C}" destId="{F1A22DA7-20B3-41DC-ABEC-7DFD1C66AFAB}" srcOrd="0" destOrd="0" presId="urn:microsoft.com/office/officeart/2005/8/layout/arrow2"/>
    <dgm:cxn modelId="{4153FBF1-104E-459D-B63E-29E1641B7F8C}" srcId="{F3D88ED4-ECD2-4946-92AD-735FB0F64DCD}" destId="{222A0768-9621-4816-9FCB-A034B7CF84F6}" srcOrd="2" destOrd="0" parTransId="{184C4449-E370-4FC0-85B7-518439E65A3D}" sibTransId="{A55695AB-0C46-40A1-8DFA-84C0560E8DAE}"/>
    <dgm:cxn modelId="{E40B2433-0D4C-4F5A-AEA3-0499A6A79D1B}" type="presParOf" srcId="{B261D86A-8266-41D9-956F-5A26A4A01A18}" destId="{0C92FD5F-FA13-41C3-AEC7-A6BC5B2C3D22}" srcOrd="0" destOrd="0" presId="urn:microsoft.com/office/officeart/2005/8/layout/arrow2"/>
    <dgm:cxn modelId="{87262455-A4A9-41C1-AE6B-E5D0607E167D}" type="presParOf" srcId="{B261D86A-8266-41D9-956F-5A26A4A01A18}" destId="{62788412-DDBA-4CAB-BEA9-0803CD066141}" srcOrd="1" destOrd="0" presId="urn:microsoft.com/office/officeart/2005/8/layout/arrow2"/>
    <dgm:cxn modelId="{F4EDBF24-653C-4127-B79A-24D25F600D66}" type="presParOf" srcId="{62788412-DDBA-4CAB-BEA9-0803CD066141}" destId="{212F76EA-51EC-4C76-948A-155F126319E1}" srcOrd="0" destOrd="0" presId="urn:microsoft.com/office/officeart/2005/8/layout/arrow2"/>
    <dgm:cxn modelId="{19281A54-2C53-4CEE-89A1-09FE96E61AAF}" type="presParOf" srcId="{62788412-DDBA-4CAB-BEA9-0803CD066141}" destId="{4B06A336-5D77-47CB-9EB8-379DEC017A59}" srcOrd="1" destOrd="0" presId="urn:microsoft.com/office/officeart/2005/8/layout/arrow2"/>
    <dgm:cxn modelId="{EF8F233E-5311-400A-9B9C-5A010ACAD420}" type="presParOf" srcId="{62788412-DDBA-4CAB-BEA9-0803CD066141}" destId="{0070402A-97DA-4F60-AFD8-BB6A80A67330}" srcOrd="2" destOrd="0" presId="urn:microsoft.com/office/officeart/2005/8/layout/arrow2"/>
    <dgm:cxn modelId="{5C6B138B-A251-4247-8B7E-5C2D5E8B8422}" type="presParOf" srcId="{62788412-DDBA-4CAB-BEA9-0803CD066141}" destId="{F1A22DA7-20B3-41DC-ABEC-7DFD1C66AFAB}" srcOrd="3" destOrd="0" presId="urn:microsoft.com/office/officeart/2005/8/layout/arrow2"/>
    <dgm:cxn modelId="{92C0E89A-5BE5-4F78-B249-04DDE19F6BA2}" type="presParOf" srcId="{62788412-DDBA-4CAB-BEA9-0803CD066141}" destId="{3909C150-DA87-475B-9B84-CDE9895F7956}" srcOrd="4" destOrd="0" presId="urn:microsoft.com/office/officeart/2005/8/layout/arrow2"/>
    <dgm:cxn modelId="{DB221400-E9B0-47BC-83F3-4F87CFCF2A4D}" type="presParOf" srcId="{62788412-DDBA-4CAB-BEA9-0803CD066141}" destId="{5D339BEC-D9BD-472D-B873-7FE628D08A5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2FD5F-FA13-41C3-AEC7-A6BC5B2C3D22}">
      <dsp:nvSpPr>
        <dsp:cNvPr id="0" name=""/>
        <dsp:cNvSpPr/>
      </dsp:nvSpPr>
      <dsp:spPr>
        <a:xfrm>
          <a:off x="0" y="0"/>
          <a:ext cx="5688632" cy="355539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F76EA-51EC-4C76-948A-155F126319E1}">
      <dsp:nvSpPr>
        <dsp:cNvPr id="0" name=""/>
        <dsp:cNvSpPr/>
      </dsp:nvSpPr>
      <dsp:spPr>
        <a:xfrm>
          <a:off x="722456" y="2466322"/>
          <a:ext cx="147904" cy="147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6A336-5D77-47CB-9EB8-379DEC017A59}">
      <dsp:nvSpPr>
        <dsp:cNvPr id="0" name=""/>
        <dsp:cNvSpPr/>
      </dsp:nvSpPr>
      <dsp:spPr>
        <a:xfrm>
          <a:off x="796408" y="2540274"/>
          <a:ext cx="1325451" cy="1027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71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3 SEP meetings</a:t>
          </a:r>
        </a:p>
      </dsp:txBody>
      <dsp:txXfrm>
        <a:off x="796408" y="2540274"/>
        <a:ext cx="1325451" cy="1027509"/>
      </dsp:txXfrm>
    </dsp:sp>
    <dsp:sp modelId="{0070402A-97DA-4F60-AFD8-BB6A80A67330}">
      <dsp:nvSpPr>
        <dsp:cNvPr id="0" name=""/>
        <dsp:cNvSpPr/>
      </dsp:nvSpPr>
      <dsp:spPr>
        <a:xfrm>
          <a:off x="2027997" y="1499965"/>
          <a:ext cx="267365" cy="267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22DA7-20B3-41DC-ABEC-7DFD1C66AFAB}">
      <dsp:nvSpPr>
        <dsp:cNvPr id="0" name=""/>
        <dsp:cNvSpPr/>
      </dsp:nvSpPr>
      <dsp:spPr>
        <a:xfrm>
          <a:off x="2161680" y="1633648"/>
          <a:ext cx="1365271" cy="193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72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Scope &amp; timetable agreed</a:t>
          </a:r>
        </a:p>
      </dsp:txBody>
      <dsp:txXfrm>
        <a:off x="2161680" y="1633648"/>
        <a:ext cx="1365271" cy="1934134"/>
      </dsp:txXfrm>
    </dsp:sp>
    <dsp:sp modelId="{3909C150-DA87-475B-9B84-CDE9895F7956}">
      <dsp:nvSpPr>
        <dsp:cNvPr id="0" name=""/>
        <dsp:cNvSpPr/>
      </dsp:nvSpPr>
      <dsp:spPr>
        <a:xfrm>
          <a:off x="3598059" y="911903"/>
          <a:ext cx="369761" cy="369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39BEC-D9BD-472D-B873-7FE628D08A5A}">
      <dsp:nvSpPr>
        <dsp:cNvPr id="0" name=""/>
        <dsp:cNvSpPr/>
      </dsp:nvSpPr>
      <dsp:spPr>
        <a:xfrm>
          <a:off x="3782940" y="1096783"/>
          <a:ext cx="1365271" cy="2470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29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RFP to be issued 15</a:t>
          </a:r>
          <a:r>
            <a:rPr lang="en-GB" sz="1500" kern="1200" baseline="30000" dirty="0"/>
            <a:t>th</a:t>
          </a:r>
          <a:r>
            <a:rPr lang="en-GB" sz="1500" kern="1200" dirty="0"/>
            <a:t> May with Vendor presentations in June </a:t>
          </a:r>
        </a:p>
      </dsp:txBody>
      <dsp:txXfrm>
        <a:off x="3782940" y="1096783"/>
        <a:ext cx="1365271" cy="2470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58AE68-B2C4-407B-A853-67ABA7BBDB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F355C-8E16-4484-8D33-9BD23C2FD2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0485-080A-4727-9301-4C8F7C1A81A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2E68C-3A87-4053-9F42-3E9448407B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81A81-4B97-4D4A-9BBA-92EDE09D3E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9CC6B-C00A-48E6-B507-224DD12FC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38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7C86-2D66-4C55-8F99-E153512351BA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357B9-A31F-4FC7-A38A-70DF36F64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6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B1D6E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740E7-5DD5-F9E8-309A-E335A2456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17" y="495035"/>
            <a:ext cx="3130547" cy="4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9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  <a:lvl2pPr>
              <a:defRPr>
                <a:solidFill>
                  <a:srgbClr val="000000"/>
                </a:solidFill>
                <a:latin typeface="+mj-lt"/>
              </a:defRPr>
            </a:lvl2pPr>
            <a:lvl3pPr>
              <a:defRPr>
                <a:solidFill>
                  <a:srgbClr val="000000"/>
                </a:solidFill>
                <a:latin typeface="+mj-lt"/>
              </a:defRPr>
            </a:lvl3pPr>
            <a:lvl4pPr>
              <a:defRPr>
                <a:solidFill>
                  <a:srgbClr val="000000"/>
                </a:solidFill>
                <a:latin typeface="+mj-lt"/>
              </a:defRPr>
            </a:lvl4pPr>
            <a:lvl5pPr>
              <a:defRPr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19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30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+mj-lt"/>
              </a:defRPr>
            </a:lvl1pPr>
            <a:lvl2pPr>
              <a:defRPr sz="2400">
                <a:solidFill>
                  <a:srgbClr val="000000"/>
                </a:solidFill>
                <a:latin typeface="+mj-lt"/>
              </a:defRPr>
            </a:lvl2pPr>
            <a:lvl3pPr>
              <a:defRPr sz="20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+mj-lt"/>
              </a:defRPr>
            </a:lvl1pPr>
            <a:lvl2pPr>
              <a:defRPr sz="2400">
                <a:solidFill>
                  <a:srgbClr val="000000"/>
                </a:solidFill>
                <a:latin typeface="+mj-lt"/>
              </a:defRPr>
            </a:lvl2pPr>
            <a:lvl3pPr>
              <a:defRPr sz="20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50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+mj-lt"/>
              </a:defRPr>
            </a:lvl1pPr>
            <a:lvl2pPr>
              <a:defRPr sz="20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+mj-lt"/>
              </a:defRPr>
            </a:lvl1pPr>
            <a:lvl2pPr>
              <a:defRPr sz="20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09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21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23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+mj-lt"/>
              </a:defRPr>
            </a:lvl1pPr>
            <a:lvl2pPr>
              <a:defRPr sz="2800">
                <a:solidFill>
                  <a:srgbClr val="000000"/>
                </a:solidFill>
                <a:latin typeface="+mj-lt"/>
              </a:defRPr>
            </a:lvl2pPr>
            <a:lvl3pPr>
              <a:defRPr sz="2400">
                <a:solidFill>
                  <a:srgbClr val="000000"/>
                </a:solidFill>
                <a:latin typeface="+mj-lt"/>
              </a:defRPr>
            </a:lvl3pPr>
            <a:lvl4pPr>
              <a:defRPr sz="2000">
                <a:solidFill>
                  <a:srgbClr val="000000"/>
                </a:solidFill>
                <a:latin typeface="+mj-lt"/>
              </a:defRPr>
            </a:lvl4pPr>
            <a:lvl5pPr>
              <a:defRPr sz="2000">
                <a:solidFill>
                  <a:srgbClr val="000000"/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75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3E5AA8"/>
          </a:solidFill>
          <a:latin typeface="Avenir Next LT Pro" panose="020B05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56D5-B70A-4AED-B307-F751BD00A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63638"/>
            <a:ext cx="7772400" cy="110251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j-lt"/>
                <a:cs typeface="Arial"/>
              </a:rPr>
              <a:t>Efficiency Review  – CoMC Update</a:t>
            </a:r>
            <a:endParaRPr lang="en-GB" sz="3600" dirty="0">
              <a:latin typeface="+mj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6E170B4-7018-5901-2EA2-D8D51F09BC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May</a:t>
            </a:r>
            <a:r>
              <a:rPr lang="en-GB" b="1" dirty="0">
                <a:solidFill>
                  <a:schemeClr val="bg2"/>
                </a:solidFill>
                <a:latin typeface="+mj-lt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85074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5AC14-A788-4BAF-A545-1E87CADA7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63" y="302752"/>
            <a:ext cx="2879881" cy="637580"/>
          </a:xfrm>
        </p:spPr>
        <p:txBody>
          <a:bodyPr>
            <a:normAutofit fontScale="90000"/>
          </a:bodyPr>
          <a:lstStyle/>
          <a:p>
            <a:pPr marL="0" indent="0" algn="l">
              <a:spcBef>
                <a:spcPts val="200"/>
              </a:spcBef>
              <a:spcAft>
                <a:spcPts val="600"/>
              </a:spcAft>
              <a:buNone/>
            </a:pPr>
            <a:r>
              <a:rPr lang="en-GB" sz="2800" i="1" dirty="0">
                <a:solidFill>
                  <a:srgbClr val="000000"/>
                </a:solidFill>
                <a:latin typeface="+mn-lt"/>
              </a:rPr>
              <a:t>SEP activity since April CoMC  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E3BAB52-8A8A-9041-2F69-FBDD2F3976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89710"/>
            <a:ext cx="1789648" cy="2232248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D343C29-06A0-7DB8-F4D6-6FD66CF7C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7101093"/>
              </p:ext>
            </p:extLst>
          </p:nvPr>
        </p:nvGraphicFramePr>
        <p:xfrm>
          <a:off x="1804864" y="34798"/>
          <a:ext cx="5688632" cy="358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606A08-F597-091D-859C-D32117A78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443338"/>
              </p:ext>
            </p:extLst>
          </p:nvPr>
        </p:nvGraphicFramePr>
        <p:xfrm>
          <a:off x="3741922" y="2787774"/>
          <a:ext cx="5311140" cy="2037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8816">
                  <a:extLst>
                    <a:ext uri="{9D8B030D-6E8A-4147-A177-3AD203B41FA5}">
                      <a16:colId xmlns:a16="http://schemas.microsoft.com/office/drawing/2014/main" val="340269468"/>
                    </a:ext>
                  </a:extLst>
                </a:gridCol>
                <a:gridCol w="1882324">
                  <a:extLst>
                    <a:ext uri="{9D8B030D-6E8A-4147-A177-3AD203B41FA5}">
                      <a16:colId xmlns:a16="http://schemas.microsoft.com/office/drawing/2014/main" val="2957342017"/>
                    </a:ext>
                  </a:extLst>
                </a:gridCol>
              </a:tblGrid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Activity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Date 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441337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Request for Proposal – date issued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Monday 15 May 2023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1617834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Notification of Intention to participate – via Email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Wednesday 17 May 2023 (3pm)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401948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Request for Proposal - response deadline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Wednesday 14 June 2023 (3pm)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597149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Vendor Presentations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>
                          <a:effectLst/>
                        </a:rPr>
                        <a:t>21 - 27 June 2023 (indicative)</a:t>
                      </a:r>
                      <a:endParaRPr lang="en-GB" sz="105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360117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Xoserve Evaluation Period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28-30 June 2023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586969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Negotiations (Preferred Bidder)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3-12 July 2023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60826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Contract Award Decision (internal)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Friday 14 July 2023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89173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Notification of Outcome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Monday 17 July 2023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154801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Contract Award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Tuesday 18 July 2023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357133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Report Delivery Date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>
                          <a:effectLst/>
                        </a:rPr>
                        <a:t>Thursday 31 August 2023</a:t>
                      </a:r>
                      <a:endParaRPr lang="en-GB" sz="105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8844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78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D3E61"/>
      </a:dk1>
      <a:lt1>
        <a:sysClr val="window" lastClr="FFFFFF"/>
      </a:lt1>
      <a:dk2>
        <a:srgbClr val="3E5AA8"/>
      </a:dk2>
      <a:lt2>
        <a:srgbClr val="84B8DA"/>
      </a:lt2>
      <a:accent1>
        <a:srgbClr val="B1D6E8"/>
      </a:accent1>
      <a:accent2>
        <a:srgbClr val="6440A3"/>
      </a:accent2>
      <a:accent3>
        <a:srgbClr val="56CF9E"/>
      </a:accent3>
      <a:accent4>
        <a:srgbClr val="E65761"/>
      </a:accent4>
      <a:accent5>
        <a:srgbClr val="FCBC55"/>
      </a:accent5>
      <a:accent6>
        <a:srgbClr val="379196"/>
      </a:accent6>
      <a:hlink>
        <a:srgbClr val="40D1F5"/>
      </a:hlink>
      <a:folHlink>
        <a:srgbClr val="D2232A"/>
      </a:folHlink>
    </a:clrScheme>
    <a:fontScheme name="Xoserve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3F9433304C242B5ED1804B3658D0D" ma:contentTypeVersion="8" ma:contentTypeDescription="Create a new document." ma:contentTypeScope="" ma:versionID="ebe20724d788fae359140bf2b580660c">
  <xsd:schema xmlns:xsd="http://www.w3.org/2001/XMLSchema" xmlns:xs="http://www.w3.org/2001/XMLSchema" xmlns:p="http://schemas.microsoft.com/office/2006/metadata/properties" xmlns:ns2="334d22e6-bd48-42c0-8478-53ab374ca1ce" xmlns:ns3="1ac242c6-bb80-4e2c-8d94-752da52e3643" targetNamespace="http://schemas.microsoft.com/office/2006/metadata/properties" ma:root="true" ma:fieldsID="ca9b978adcecbf1e20fd8c46969d8cb1" ns2:_="" ns3:_="">
    <xsd:import namespace="334d22e6-bd48-42c0-8478-53ab374ca1ce"/>
    <xsd:import namespace="1ac242c6-bb80-4e2c-8d94-752da52e36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4d22e6-bd48-42c0-8478-53ab374ca1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c6a340b-be33-4024-b1a4-a1d895e160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242c6-bb80-4e2c-8d94-752da52e364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1bb2d24-0da6-4fad-ab41-c40b62646e44}" ma:internalName="TaxCatchAll" ma:showField="CatchAllData" ma:web="1ac242c6-bb80-4e2c-8d94-752da52e36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c242c6-bb80-4e2c-8d94-752da52e3643" xsi:nil="true"/>
    <lcf76f155ced4ddcb4097134ff3c332f xmlns="334d22e6-bd48-42c0-8478-53ab374ca1c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3586CF-F9AE-47B3-8E3A-16365D0D1C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4d22e6-bd48-42c0-8478-53ab374ca1ce"/>
    <ds:schemaRef ds:uri="1ac242c6-bb80-4e2c-8d94-752da52e36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6CA555-216C-4261-AF87-A8E955167736}">
  <ds:schemaRefs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1ac242c6-bb80-4e2c-8d94-752da52e3643"/>
    <ds:schemaRef ds:uri="334d22e6-bd48-42c0-8478-53ab374ca1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728B58-601E-4027-AF0C-C2329912A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</Words>
  <Application>Microsoft Office PowerPoint</Application>
  <PresentationFormat>On-screen Show (16:9)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Nunito Sans</vt:lpstr>
      <vt:lpstr>Avenir Next LT Pro</vt:lpstr>
      <vt:lpstr>Office Theme</vt:lpstr>
      <vt:lpstr>Efficiency Review  – CoMC Update</vt:lpstr>
      <vt:lpstr>SEP activity since April CoMC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this template</dc:title>
  <dc:creator/>
  <cp:lastModifiedBy/>
  <cp:revision>30</cp:revision>
  <dcterms:created xsi:type="dcterms:W3CDTF">2020-08-12T15:25:03Z</dcterms:created>
  <dcterms:modified xsi:type="dcterms:W3CDTF">2023-05-10T06:02:53Z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0x010100A963F9433304C242B5ED1804B3658D0D</vt:lpwstr>
  </property>
  <property fmtid="{D5CDD505-2E9C-101B-9397-08002B2CF9AE}" pid="3" name="ppcDepartment">
    <vt:lpwstr>53;#Communications|4eb75792-310c-4340-9b16-fa97df071d2d</vt:lpwstr>
  </property>
  <property fmtid="{D5CDD505-2E9C-101B-9397-08002B2CF9AE}" pid="4" name="DocumentType">
    <vt:lpwstr>70;#Template|aa851b79-e671-40ab-aebb-d6113815f54a</vt:lpwstr>
  </property>
</Properties>
</file>