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1" r:id="rId5"/>
    <p:sldId id="306" r:id="rId6"/>
    <p:sldId id="307" r:id="rId7"/>
    <p:sldId id="309" r:id="rId8"/>
    <p:sldId id="308" r:id="rId9"/>
    <p:sldId id="311" r:id="rId10"/>
    <p:sldId id="312" r:id="rId11"/>
    <p:sldId id="2076137892" r:id="rId12"/>
    <p:sldId id="302" r:id="rId13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 Sans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D6E8"/>
    <a:srgbClr val="40D1F5"/>
    <a:srgbClr val="3E5AA8"/>
    <a:srgbClr val="D75733"/>
    <a:srgbClr val="F5835D"/>
    <a:srgbClr val="84B8DA"/>
    <a:srgbClr val="FFFFFF"/>
    <a:srgbClr val="9C4877"/>
    <a:srgbClr val="2B8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BCCE0-7A97-4FB2-9530-EDE05831A9E6}" v="1" dt="2023-12-04T12:14:22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B1D6E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740E7-5DD5-F9E8-309A-E335A2456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17" y="495035"/>
            <a:ext cx="3130547" cy="4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 sz="2800">
                <a:solidFill>
                  <a:srgbClr val="000000"/>
                </a:solidFill>
                <a:latin typeface="+mj-lt"/>
              </a:defRPr>
            </a:lvl2pPr>
            <a:lvl3pPr>
              <a:defRPr sz="2400">
                <a:solidFill>
                  <a:srgbClr val="000000"/>
                </a:solidFill>
                <a:latin typeface="+mj-lt"/>
              </a:defRPr>
            </a:lvl3pPr>
            <a:lvl4pPr>
              <a:defRPr sz="2000">
                <a:solidFill>
                  <a:srgbClr val="000000"/>
                </a:solidFill>
                <a:latin typeface="+mj-lt"/>
              </a:defRPr>
            </a:lvl4pPr>
            <a:lvl5pPr>
              <a:defRPr sz="2000">
                <a:solidFill>
                  <a:srgbClr val="000000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mbraco.xoserve.com/media/zhod3xhc/xrn5604-bcl-file-format-for-chmc-dec-23-attachmen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31ECB-3D00-AFAB-C7CC-A56BF66AF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XRN5682 February 24 Release 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7E385E4-0EFF-44F4-37CB-65B885433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2"/>
                </a:solidFill>
                <a:latin typeface="+mn-lt"/>
              </a:rPr>
              <a:t>Implementation Approach</a:t>
            </a:r>
          </a:p>
          <a:p>
            <a:r>
              <a:rPr lang="en-GB" dirty="0">
                <a:solidFill>
                  <a:schemeClr val="bg2"/>
                </a:solidFill>
                <a:latin typeface="+mn-lt"/>
              </a:rPr>
              <a:t>February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79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DE668-F8EC-3E60-880C-5386FDD0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Principles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FDD97-BD1A-DA3A-15AB-A0D31BE229B8}"/>
              </a:ext>
            </a:extLst>
          </p:cNvPr>
          <p:cNvSpPr txBox="1"/>
          <p:nvPr/>
        </p:nvSpPr>
        <p:spPr>
          <a:xfrm>
            <a:off x="408821" y="826884"/>
            <a:ext cx="8341231" cy="395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4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Project plan for each activity for both Implementation Dress Rehearsal (IDR) and Implementation will be defined and agreed by all parties involved 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All external customers and internal business training and awareness sessions will have been completed prior to implementation (see Further Communications slide)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All critical activities will be completed prior to implementation date (24th Feb 2024 ), communication will be provided (as per Further Communications slide)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External customers will not need to make any changes to their systems as a result of XRN5682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Standard maintenance window will be utilised for code deployments (from 5am -7am)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All CMS changes related to XRN5604/5605 will be deployed in line with the UK Link changes on the 24</a:t>
            </a:r>
            <a:r>
              <a:rPr lang="en-GB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 Feb (from 6am – 8am)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0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5CF86F-8D33-ADF8-D6BA-5755D7D2148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03598"/>
          <a:ext cx="8147248" cy="180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827464435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3454042445"/>
                    </a:ext>
                  </a:extLst>
                </a:gridCol>
              </a:tblGrid>
              <a:tr h="30087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Change Reference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Change Title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039314"/>
                  </a:ext>
                </a:extLst>
              </a:tr>
              <a:tr h="50145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XRN5604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Shipper Agreed Read (SAR) Exceptions Process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229338"/>
                  </a:ext>
                </a:extLst>
              </a:tr>
              <a:tr h="50145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XRN5605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Amendments to the must-read process iGT159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671197"/>
                  </a:ext>
                </a:extLst>
              </a:tr>
              <a:tr h="50145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XRN5607 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Update to the AQ correction processes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892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75DE668-F8EC-3E60-880C-5386FDD0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XRNs in Scope of Feb24 </a:t>
            </a:r>
          </a:p>
        </p:txBody>
      </p:sp>
    </p:spTree>
    <p:extLst>
      <p:ext uri="{BB962C8B-B14F-4D97-AF65-F5344CB8AC3E}">
        <p14:creationId xmlns:p14="http://schemas.microsoft.com/office/powerpoint/2010/main" val="80056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DE668-F8EC-3E60-880C-5386FDD0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Feb24  Release High Level Implementation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FDD97-BD1A-DA3A-15AB-A0D31BE229B8}"/>
              </a:ext>
            </a:extLst>
          </p:cNvPr>
          <p:cNvSpPr txBox="1"/>
          <p:nvPr/>
        </p:nvSpPr>
        <p:spPr>
          <a:xfrm>
            <a:off x="251520" y="761058"/>
            <a:ext cx="8341231" cy="226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implementation for the 3 changes consists of code transports for multiple systems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Go-live date is 24</a:t>
            </a:r>
            <a:r>
              <a:rPr lang="en-GB" sz="14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Feb (09:00)</a:t>
            </a:r>
            <a:endParaRPr lang="en-GB" sz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9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885611-B821-9B93-F611-947DBB0841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1" y="1635646"/>
          <a:ext cx="6408712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98065" imgH="3257758" progId="Excel.Sheet.12">
                  <p:embed/>
                </p:oleObj>
              </mc:Choice>
              <mc:Fallback>
                <p:oleObj name="Worksheet" r:id="rId2" imgW="8598065" imgH="3257758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885611-B821-9B93-F611-947DBB084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601" y="1635646"/>
                        <a:ext cx="6408712" cy="251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id="{E8576573-0216-087E-D761-8F341045A46F}"/>
              </a:ext>
            </a:extLst>
          </p:cNvPr>
          <p:cNvSpPr/>
          <p:nvPr/>
        </p:nvSpPr>
        <p:spPr>
          <a:xfrm>
            <a:off x="6804248" y="2026862"/>
            <a:ext cx="288032" cy="28796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9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DE668-F8EC-3E60-880C-5386FDD0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File Transition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069F1-77A2-998F-8781-7647AFFAB158}"/>
              </a:ext>
            </a:extLst>
          </p:cNvPr>
          <p:cNvSpPr txBox="1"/>
          <p:nvPr/>
        </p:nvSpPr>
        <p:spPr>
          <a:xfrm>
            <a:off x="408821" y="826884"/>
            <a:ext cx="8341231" cy="269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To incorporate the changes to files and associated processing the EFT/AMT channels will need to be closed </a:t>
            </a:r>
            <a:endParaRPr lang="en-GB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We will follow the standard processing times and ensure that none of the file types identified in the following slide are awaiting processing and/or have processed successfully before we close the channels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Monitoring of all inbound files and confirmation of all response outbound files will be completed by Friday 23</a:t>
            </a:r>
            <a:r>
              <a:rPr lang="en-US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rd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Feb 2024 , 23:59:59 prior to any transports taking place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Channels will be re-opened by Saturday 24</a:t>
            </a:r>
            <a:r>
              <a:rPr lang="en-US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th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Feb  2024, 09:00:00 for the next standard job processing time</a:t>
            </a:r>
          </a:p>
        </p:txBody>
      </p:sp>
    </p:spTree>
    <p:extLst>
      <p:ext uri="{BB962C8B-B14F-4D97-AF65-F5344CB8AC3E}">
        <p14:creationId xmlns:p14="http://schemas.microsoft.com/office/powerpoint/2010/main" val="298309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DE668-F8EC-3E60-880C-5386FDD0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File Format Transition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069F1-77A2-998F-8781-7647AFFAB158}"/>
              </a:ext>
            </a:extLst>
          </p:cNvPr>
          <p:cNvSpPr txBox="1"/>
          <p:nvPr/>
        </p:nvSpPr>
        <p:spPr>
          <a:xfrm>
            <a:off x="408821" y="826884"/>
            <a:ext cx="8341231" cy="320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u="sng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Inbound files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All AQI Files received until 4 am on the 24</a:t>
            </a:r>
            <a:r>
              <a:rPr lang="en-US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th  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Feb2024 will be processed. Any files received post    4 am will be processed as per new functionality of XRN5607 post Go-Live at 9 am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Outbound files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AQR Files in the old file format not containing the two new allowable values will be processed by 5am on the 24</a:t>
            </a:r>
            <a:r>
              <a:rPr lang="en-US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th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Feb. Any new files containing the two new allowable values will be processed post the implementation at 9am.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BCL File Format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BCL File Format has been updated to incorporate the changes required for XRN5604/5605 this was shared in the design change pack in October. (Please see Appendix for the proposed changes)</a:t>
            </a:r>
          </a:p>
        </p:txBody>
      </p:sp>
    </p:spTree>
    <p:extLst>
      <p:ext uri="{BB962C8B-B14F-4D97-AF65-F5344CB8AC3E}">
        <p14:creationId xmlns:p14="http://schemas.microsoft.com/office/powerpoint/2010/main" val="324564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DE668-F8EC-3E60-880C-5386FDD0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Further Communications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069F1-77A2-998F-8781-7647AFFAB158}"/>
              </a:ext>
            </a:extLst>
          </p:cNvPr>
          <p:cNvSpPr txBox="1"/>
          <p:nvPr/>
        </p:nvSpPr>
        <p:spPr>
          <a:xfrm>
            <a:off x="408821" y="826884"/>
            <a:ext cx="8341231" cy="408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Implementation go-live is planned for 24</a:t>
            </a:r>
            <a:r>
              <a:rPr lang="en-GB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 Feb 2024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Should we need to use a contingency date the following weekend of 2</a:t>
            </a:r>
            <a:r>
              <a:rPr lang="en-GB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nd</a:t>
            </a: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 March 2024 will be utilised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Key implementation communications:</a:t>
            </a:r>
          </a:p>
          <a:p>
            <a:pPr marL="742950" lvl="2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Confirmation of planned implementation – 23</a:t>
            </a:r>
            <a:r>
              <a:rPr lang="en-GB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rd</a:t>
            </a: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 Feb 2024</a:t>
            </a:r>
          </a:p>
          <a:p>
            <a:pPr marL="742950" lvl="2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Successful / Unsuccessful Implementation – 24</a:t>
            </a:r>
            <a:r>
              <a:rPr lang="en-GB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 Feb-2024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If any Shippers would like support to verify the functionality of the XRN5682 change after the implementation, please contact the UKLinkDelivery@xoserve.com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Further information relating to this release, including training awareness material will be made available on the 15</a:t>
            </a:r>
            <a:r>
              <a:rPr lang="en-GB" sz="1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 January 2024</a:t>
            </a:r>
            <a:endParaRPr lang="en-US" sz="1400" dirty="0">
              <a:solidFill>
                <a:srgbClr val="3E5AA8"/>
              </a:solidFill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6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8BDF-FDBD-7176-7D2D-92FE7D3E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76064"/>
          </a:xfrm>
        </p:spPr>
        <p:txBody>
          <a:bodyPr/>
          <a:lstStyle/>
          <a:p>
            <a:r>
              <a:rPr lang="en-GB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DE5D-216B-81B4-80E8-E3F0BE5E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672408"/>
          </a:xfrm>
        </p:spPr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latin typeface="+mn-lt"/>
              </a:rPr>
              <a:t>BCL File Record Type (covers many CMS contact types). Yellow highlighted fields pertain to changes made for XRN5604: Green highlighted field relate to XRN5605</a:t>
            </a:r>
          </a:p>
          <a:p>
            <a:r>
              <a:rPr lang="en-GB" sz="1400" dirty="0">
                <a:latin typeface="+mn-lt"/>
              </a:rPr>
              <a:t>Please see </a:t>
            </a:r>
            <a:r>
              <a:rPr lang="en-GB" sz="1400" dirty="0">
                <a:latin typeface="+mn-lt"/>
                <a:hlinkClick r:id="rId2"/>
              </a:rPr>
              <a:t>here</a:t>
            </a:r>
            <a:endParaRPr lang="en-GB" sz="1400" dirty="0">
              <a:latin typeface="+mn-lt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33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31ECB-3D00-AFAB-C7CC-A56BF66AF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If you have any queries on the changes being delivered as part of Feb24 Release,  please contact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7E385E4-0EFF-44F4-37CB-65B885433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2"/>
                </a:solidFill>
                <a:latin typeface="+mn-lt"/>
              </a:rPr>
              <a:t>UKLinkDelivery@xoserve.com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92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7" ma:contentTypeDescription="Create a new document." ma:contentTypeScope="" ma:versionID="91a85da827efe13e31b11ef14893b477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39ee7aa57ec650cb7642c8db7bb1e2fb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6CA555-216C-4261-AF87-A8E955167736}">
  <ds:schemaRefs>
    <ds:schemaRef ds:uri="http://schemas.microsoft.com/office/infopath/2007/PartnerControls"/>
    <ds:schemaRef ds:uri="http://purl.org/dc/elements/1.1/"/>
    <ds:schemaRef ds:uri="http://purl.org/dc/terms/"/>
    <ds:schemaRef ds:uri="a57a13c3-4983-4ab9-aa28-c2eefa5aba70"/>
    <ds:schemaRef ds:uri="e91cb6ac-cf95-42c9-9a5e-1c078d27f271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2EDC9C6-F575-42F1-8DEA-B5DC927822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570</Words>
  <Application>Microsoft Office PowerPoint</Application>
  <PresentationFormat>On-screen Show (16:9)</PresentationFormat>
  <Paragraphs>53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Next LT Pro</vt:lpstr>
      <vt:lpstr>Nunito Sans</vt:lpstr>
      <vt:lpstr>Arial</vt:lpstr>
      <vt:lpstr>Calibri</vt:lpstr>
      <vt:lpstr>Office Theme</vt:lpstr>
      <vt:lpstr>Worksheet</vt:lpstr>
      <vt:lpstr>XRN5682 February 24 Release </vt:lpstr>
      <vt:lpstr>Principles</vt:lpstr>
      <vt:lpstr>XRNs in Scope of Feb24 </vt:lpstr>
      <vt:lpstr>Feb24  Release High Level Implementation Plan</vt:lpstr>
      <vt:lpstr>File Transition</vt:lpstr>
      <vt:lpstr>File Format Transition plan</vt:lpstr>
      <vt:lpstr>Further Communications</vt:lpstr>
      <vt:lpstr>Appendix</vt:lpstr>
      <vt:lpstr>If you have any queries on the changes being delivered as part of Feb24 Release,  please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</dc:title>
  <dc:creator/>
  <cp:lastModifiedBy/>
  <cp:revision>26</cp:revision>
  <dcterms:created xsi:type="dcterms:W3CDTF">2020-08-12T15:25:03Z</dcterms:created>
  <dcterms:modified xsi:type="dcterms:W3CDTF">2023-12-04T12:14:25Z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0x010100BE4A46900855F54F8B1B4A69CC14CF6B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  <property fmtid="{D5CDD505-2E9C-101B-9397-08002B2CF9AE}" pid="5" name="MediaServiceImageTags">
    <vt:lpwstr/>
  </property>
</Properties>
</file>