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Lst>
  <p:notesMasterIdLst>
    <p:notesMasterId r:id="rId17"/>
  </p:notesMasterIdLst>
  <p:handoutMasterIdLst>
    <p:handoutMasterId r:id="rId18"/>
  </p:handoutMasterIdLst>
  <p:sldIdLst>
    <p:sldId id="277" r:id="rId5"/>
    <p:sldId id="316" r:id="rId6"/>
    <p:sldId id="324" r:id="rId7"/>
    <p:sldId id="321" r:id="rId8"/>
    <p:sldId id="328" r:id="rId9"/>
    <p:sldId id="314" r:id="rId10"/>
    <p:sldId id="300" r:id="rId11"/>
    <p:sldId id="322" r:id="rId12"/>
    <p:sldId id="329" r:id="rId13"/>
    <p:sldId id="331" r:id="rId14"/>
    <p:sldId id="330" r:id="rId15"/>
    <p:sldId id="320" r:id="rId16"/>
  </p:sldIdLst>
  <p:sldSz cx="9144000" cy="6858000" type="screen4x3"/>
  <p:notesSz cx="6797675" cy="9928225"/>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19" userDrawn="1">
          <p15:clr>
            <a:srgbClr val="A4A3A4"/>
          </p15:clr>
        </p15:guide>
        <p15:guide id="2" pos="5647" userDrawn="1">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e Chambers" initials="LC" lastIdx="4" clrIdx="0"/>
  <p:cmAuthor id="1" name="National Grid" initials="NG" lastIdx="8"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5AA8"/>
    <a:srgbClr val="FFFFFF"/>
    <a:srgbClr val="24AC04"/>
    <a:srgbClr val="1D3E61"/>
    <a:srgbClr val="D2232A"/>
    <a:srgbClr val="68AEE0"/>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72" autoAdjust="0"/>
    <p:restoredTop sz="95560" autoAdjust="0"/>
  </p:normalViewPr>
  <p:slideViewPr>
    <p:cSldViewPr snapToObjects="1">
      <p:cViewPr>
        <p:scale>
          <a:sx n="80" d="100"/>
          <a:sy n="80" d="100"/>
        </p:scale>
        <p:origin x="1856" y="800"/>
      </p:cViewPr>
      <p:guideLst>
        <p:guide orient="horz" pos="119"/>
        <p:guide pos="564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Objects="1">
      <p:cViewPr varScale="1">
        <p:scale>
          <a:sx n="59" d="100"/>
          <a:sy n="59" d="100"/>
        </p:scale>
        <p:origin x="-165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commentAuthors" Target="commentAuthor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39"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06/04/2017</a:t>
            </a:fld>
            <a:endParaRPr lang="en-GB" dirty="0"/>
          </a:p>
        </p:txBody>
      </p:sp>
      <p:sp>
        <p:nvSpPr>
          <p:cNvPr id="65540" name="Rectangle 4"/>
          <p:cNvSpPr>
            <a:spLocks noGrp="1" noChangeArrowheads="1"/>
          </p:cNvSpPr>
          <p:nvPr>
            <p:ph type="ftr" sz="quarter" idx="2"/>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41" name="Rectangle 5"/>
          <p:cNvSpPr>
            <a:spLocks noGrp="1" noChangeArrowheads="1"/>
          </p:cNvSpPr>
          <p:nvPr>
            <p:ph type="sldNum" sz="quarter" idx="3"/>
          </p:nvPr>
        </p:nvSpPr>
        <p:spPr bwMode="auto">
          <a:xfrm>
            <a:off x="3849688"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dirty="0"/>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5AA87D62-8AA2-4761-9877-A6335247F485}" type="datetimeFigureOut">
              <a:rPr lang="en-GB" smtClean="0"/>
              <a:t>06/04/2017</a:t>
            </a:fld>
            <a:endParaRPr lang="en-GB" dirty="0"/>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7F081521-4A89-4018-85AA-1738FA47217A}" type="slidenum">
              <a:rPr lang="en-GB" smtClean="0"/>
              <a:t>‹#›</a:t>
            </a:fld>
            <a:endParaRPr lang="en-GB" dirty="0"/>
          </a:p>
        </p:txBody>
      </p:sp>
    </p:spTree>
    <p:extLst>
      <p:ext uri="{BB962C8B-B14F-4D97-AF65-F5344CB8AC3E}">
        <p14:creationId xmlns:p14="http://schemas.microsoft.com/office/powerpoint/2010/main" val="676149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4221832"/>
            <a:ext cx="9144000" cy="129540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smtClean="0"/>
              <a:t>Click to edit Master title style</a:t>
            </a:r>
          </a:p>
        </p:txBody>
      </p:sp>
      <p:sp>
        <p:nvSpPr>
          <p:cNvPr id="16390" name="Rectangle 6"/>
          <p:cNvSpPr>
            <a:spLocks noGrp="1" noChangeArrowheads="1"/>
          </p:cNvSpPr>
          <p:nvPr>
            <p:ph type="subTitle" sz="quarter" idx="1"/>
          </p:nvPr>
        </p:nvSpPr>
        <p:spPr>
          <a:xfrm>
            <a:off x="0" y="5013176"/>
            <a:ext cx="9144000" cy="1275432"/>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p>
        </p:txBody>
      </p:sp>
    </p:spTree>
    <p:extLst>
      <p:ext uri="{BB962C8B-B14F-4D97-AF65-F5344CB8AC3E}">
        <p14:creationId xmlns:p14="http://schemas.microsoft.com/office/powerpoint/2010/main" val="1391867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2493392"/>
            <a:ext cx="7772400" cy="893762"/>
          </a:xfrm>
        </p:spPr>
        <p:txBody>
          <a:bodyPr/>
          <a:lstStyle>
            <a:lvl1pPr algn="ctr">
              <a:defRPr sz="3600">
                <a:solidFill>
                  <a:srgbClr val="68AEE0"/>
                </a:solidFill>
              </a:defRPr>
            </a:lvl1pPr>
          </a:lstStyle>
          <a:p>
            <a:pPr lvl="0"/>
            <a:r>
              <a:rPr lang="en-GB" noProof="0" dirty="0" smtClean="0"/>
              <a:t>Click to edit Master title style</a:t>
            </a:r>
          </a:p>
        </p:txBody>
      </p:sp>
      <p:sp>
        <p:nvSpPr>
          <p:cNvPr id="102407" name="Rectangle 7"/>
          <p:cNvSpPr>
            <a:spLocks noGrp="1" noChangeArrowheads="1"/>
          </p:cNvSpPr>
          <p:nvPr>
            <p:ph type="subTitle" sz="quarter" idx="1"/>
          </p:nvPr>
        </p:nvSpPr>
        <p:spPr>
          <a:xfrm>
            <a:off x="1411560" y="3356992"/>
            <a:ext cx="6400800" cy="792162"/>
          </a:xfrm>
        </p:spPr>
        <p:txBody>
          <a:bodyPr/>
          <a:lstStyle>
            <a:lvl1pPr marL="0" indent="0" algn="ctr">
              <a:buFontTx/>
              <a:buNone/>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185510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56480"/>
            <a:ext cx="8688388" cy="965200"/>
          </a:xfrm>
        </p:spPr>
        <p:txBody>
          <a:bodyPr/>
          <a:lstStyle>
            <a:lvl1pPr algn="l">
              <a:defRPr sz="3000">
                <a:solidFill>
                  <a:srgbClr val="1D3E6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 y="908720"/>
            <a:ext cx="8686800" cy="46085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87789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Standard Single Column Slide (No Header)">
    <p:spTree>
      <p:nvGrpSpPr>
        <p:cNvPr id="1" name=""/>
        <p:cNvGrpSpPr/>
        <p:nvPr/>
      </p:nvGrpSpPr>
      <p:grpSpPr>
        <a:xfrm>
          <a:off x="0" y="0"/>
          <a:ext cx="0" cy="0"/>
          <a:chOff x="0" y="0"/>
          <a:chExt cx="0" cy="0"/>
        </a:xfrm>
      </p:grpSpPr>
      <p:sp>
        <p:nvSpPr>
          <p:cNvPr id="7" name="Content Placeholder 6"/>
          <p:cNvSpPr>
            <a:spLocks noGrp="1"/>
          </p:cNvSpPr>
          <p:nvPr>
            <p:ph sz="quarter" idx="16" hasCustomPrompt="1"/>
          </p:nvPr>
        </p:nvSpPr>
        <p:spPr>
          <a:xfrm>
            <a:off x="382467" y="1412875"/>
            <a:ext cx="8371740" cy="4886932"/>
          </a:xfrm>
        </p:spPr>
        <p:txBody>
          <a:bodyPr wrap="square" lIns="0" rIns="0">
            <a:noAutofit/>
          </a:bodyPr>
          <a:lstStyle>
            <a:lvl1pPr marL="246191" indent="-246191">
              <a:buClr>
                <a:schemeClr val="tx2"/>
              </a:buClr>
              <a:buFont typeface="Wingdings 3" panose="05040102010807070707" pitchFamily="18" charset="2"/>
              <a:buChar char=""/>
              <a:defRPr sz="1108"/>
            </a:lvl1pPr>
            <a:lvl2pPr marL="499709" indent="-168524">
              <a:buFont typeface="Calibri" panose="020F0502020204030204" pitchFamily="34" charset="0"/>
              <a:buChar char="‒"/>
              <a:defRPr sz="1108"/>
            </a:lvl2pPr>
            <a:lvl3pPr marL="745900" indent="-168524">
              <a:buFont typeface="Calibri" panose="020F0502020204030204" pitchFamily="34" charset="0"/>
              <a:buChar char="‐"/>
              <a:defRPr sz="1108"/>
            </a:lvl3pPr>
            <a:lvl4pPr marL="1075619" indent="-168524">
              <a:tabLst/>
              <a:defRPr sz="1108"/>
            </a:lvl4pPr>
            <a:lvl5pPr marL="1075619" indent="-168524">
              <a:defRPr sz="1015"/>
            </a:lvl5pPr>
            <a:lvl6pPr>
              <a:defRPr sz="1015"/>
            </a:lvl6pPr>
            <a:lvl7pPr marL="2532185" indent="0">
              <a:buNone/>
              <a:defRPr sz="1015"/>
            </a:lvl7pPr>
            <a:lvl9pPr marL="3376247" indent="0">
              <a:buNone/>
              <a:defRPr/>
            </a:lvl9pPr>
          </a:lstStyle>
          <a:p>
            <a:pPr lvl="0"/>
            <a:r>
              <a:rPr lang="en-US" dirty="0" smtClean="0"/>
              <a:t>Click to edit Master text styles (Calibri size 12)</a:t>
            </a:r>
          </a:p>
          <a:p>
            <a:pPr lvl="1"/>
            <a:r>
              <a:rPr lang="en-US" dirty="0" smtClean="0"/>
              <a:t>Second level (Calibri size 12)</a:t>
            </a:r>
          </a:p>
          <a:p>
            <a:pPr lvl="2"/>
            <a:r>
              <a:rPr lang="en-US" dirty="0" smtClean="0"/>
              <a:t>Third level (Calibri size 12)</a:t>
            </a:r>
          </a:p>
          <a:p>
            <a:pPr lvl="3"/>
            <a:r>
              <a:rPr lang="en-US" dirty="0" smtClean="0"/>
              <a:t>Fourth level (Calibri size 12)</a:t>
            </a:r>
          </a:p>
        </p:txBody>
      </p:sp>
      <p:sp>
        <p:nvSpPr>
          <p:cNvPr id="4" name="Title 1"/>
          <p:cNvSpPr>
            <a:spLocks noGrp="1"/>
          </p:cNvSpPr>
          <p:nvPr>
            <p:ph type="title" hasCustomPrompt="1"/>
          </p:nvPr>
        </p:nvSpPr>
        <p:spPr>
          <a:xfrm>
            <a:off x="382467" y="285062"/>
            <a:ext cx="6839834" cy="432000"/>
          </a:xfrm>
        </p:spPr>
        <p:txBody>
          <a:bodyPr/>
          <a:lstStyle>
            <a:lvl1pPr>
              <a:defRPr/>
            </a:lvl1pPr>
          </a:lstStyle>
          <a:p>
            <a:r>
              <a:rPr lang="en-US" dirty="0" smtClean="0"/>
              <a:t>&lt;&lt; Insert Slide Title (Calibri size 26) &gt;&gt;</a:t>
            </a:r>
            <a:endParaRPr lang="en-GB" dirty="0"/>
          </a:p>
        </p:txBody>
      </p:sp>
    </p:spTree>
    <p:extLst>
      <p:ext uri="{BB962C8B-B14F-4D97-AF65-F5344CB8AC3E}">
        <p14:creationId xmlns:p14="http://schemas.microsoft.com/office/powerpoint/2010/main" val="263097061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7150"/>
            <a:ext cx="8688388" cy="9652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9"/>
          <p:cNvSpPr>
            <a:spLocks noGrp="1" noChangeArrowheads="1"/>
          </p:cNvSpPr>
          <p:nvPr>
            <p:ph type="body" idx="1"/>
          </p:nvPr>
        </p:nvSpPr>
        <p:spPr bwMode="auto">
          <a:xfrm>
            <a:off x="228600" y="908050"/>
            <a:ext cx="8686800"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75" name="Rectangle 15"/>
          <p:cNvSpPr>
            <a:spLocks noGrp="1" noChangeArrowheads="1"/>
          </p:cNvSpPr>
          <p:nvPr>
            <p:ph type="ftr" sz="quarter" idx="3"/>
          </p:nvPr>
        </p:nvSpPr>
        <p:spPr bwMode="auto">
          <a:xfrm>
            <a:off x="2565400" y="6308725"/>
            <a:ext cx="4200525" cy="17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endParaRPr lang="en-GB" dirty="0"/>
          </a:p>
        </p:txBody>
      </p:sp>
      <p:sp>
        <p:nvSpPr>
          <p:cNvPr id="15381" name="Rectangle 21"/>
          <p:cNvSpPr>
            <a:spLocks noGrp="1" noChangeArrowheads="1"/>
          </p:cNvSpPr>
          <p:nvPr>
            <p:ph type="dt" sz="quarter" idx="2"/>
          </p:nvPr>
        </p:nvSpPr>
        <p:spPr bwMode="auto">
          <a:xfrm>
            <a:off x="1331913" y="6234113"/>
            <a:ext cx="76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 id="2147484063"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sz="quarter"/>
          </p:nvPr>
        </p:nvSpPr>
        <p:spPr>
          <a:xfrm>
            <a:off x="0" y="4293096"/>
            <a:ext cx="9144000" cy="2016224"/>
          </a:xfrm>
        </p:spPr>
        <p:txBody>
          <a:bodyPr/>
          <a:lstStyle/>
          <a:p>
            <a:r>
              <a:rPr lang="en-GB" dirty="0" smtClean="0">
                <a:solidFill>
                  <a:srgbClr val="3E5AA8"/>
                </a:solidFill>
              </a:rPr>
              <a:t>DSC Change Committee </a:t>
            </a:r>
            <a:br>
              <a:rPr lang="en-GB" dirty="0" smtClean="0">
                <a:solidFill>
                  <a:srgbClr val="3E5AA8"/>
                </a:solidFill>
              </a:rPr>
            </a:br>
            <a:r>
              <a:rPr lang="en-GB" dirty="0">
                <a:solidFill>
                  <a:srgbClr val="3E5AA8"/>
                </a:solidFill>
              </a:rPr>
              <a:t> </a:t>
            </a:r>
            <a:r>
              <a:rPr lang="en-GB" dirty="0" smtClean="0">
                <a:solidFill>
                  <a:srgbClr val="3E5AA8"/>
                </a:solidFill>
              </a:rPr>
              <a:t>UK Link Future Releases</a:t>
            </a:r>
            <a:br>
              <a:rPr lang="en-GB" dirty="0" smtClean="0">
                <a:solidFill>
                  <a:srgbClr val="3E5AA8"/>
                </a:solidFill>
              </a:rPr>
            </a:br>
            <a:r>
              <a:rPr lang="en-GB" dirty="0" smtClean="0">
                <a:solidFill>
                  <a:srgbClr val="3E5AA8"/>
                </a:solidFill>
              </a:rPr>
              <a:t>Proposed Approach</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5425" y="0"/>
            <a:ext cx="8688388" cy="692696"/>
          </a:xfrm>
        </p:spPr>
        <p:txBody>
          <a:bodyPr/>
          <a:lstStyle/>
          <a:p>
            <a:r>
              <a:rPr lang="en-GB" sz="2800" dirty="0" smtClean="0"/>
              <a:t>Next Steps</a:t>
            </a:r>
            <a:endParaRPr lang="en-GB" sz="2800" dirty="0">
              <a:solidFill>
                <a:srgbClr val="FF0000"/>
              </a:solidFill>
            </a:endParaRPr>
          </a:p>
        </p:txBody>
      </p:sp>
      <p:sp>
        <p:nvSpPr>
          <p:cNvPr id="5" name="Content Placeholder 2"/>
          <p:cNvSpPr txBox="1">
            <a:spLocks/>
          </p:cNvSpPr>
          <p:nvPr/>
        </p:nvSpPr>
        <p:spPr bwMode="auto">
          <a:xfrm>
            <a:off x="251520" y="950409"/>
            <a:ext cx="8686800" cy="4176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0" indent="0" algn="ctr" rtl="0" eaLnBrk="0" fontAlgn="base" hangingPunct="0">
              <a:spcBef>
                <a:spcPct val="20000"/>
              </a:spcBef>
              <a:spcAft>
                <a:spcPct val="0"/>
              </a:spcAft>
              <a:buClr>
                <a:srgbClr val="0062C8"/>
              </a:buClr>
              <a:buFontTx/>
              <a:buNone/>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a:lstStyle>
          <a:p>
            <a:pPr marL="342900" indent="-342900" algn="l">
              <a:spcAft>
                <a:spcPts val="600"/>
              </a:spcAft>
              <a:buFont typeface="+mj-lt"/>
              <a:buAutoNum type="arabicPeriod"/>
            </a:pPr>
            <a:r>
              <a:rPr lang="en-GB" sz="1700" dirty="0" smtClean="0"/>
              <a:t>Engage with the ChC with the proposed Future UK Link release and prioritisation approaches</a:t>
            </a:r>
            <a:endParaRPr lang="en-GB" sz="1700" dirty="0"/>
          </a:p>
          <a:p>
            <a:pPr marL="342900" indent="-342900" algn="l">
              <a:spcAft>
                <a:spcPts val="600"/>
              </a:spcAft>
              <a:buFont typeface="+mj-lt"/>
              <a:buAutoNum type="arabicPeriod"/>
            </a:pPr>
            <a:r>
              <a:rPr lang="en-GB" sz="1700" dirty="0" smtClean="0"/>
              <a:t>Share change demand backlog with ChC</a:t>
            </a:r>
          </a:p>
          <a:p>
            <a:pPr marL="342900" indent="-342900" algn="l">
              <a:spcAft>
                <a:spcPts val="600"/>
              </a:spcAft>
              <a:buFont typeface="+mj-lt"/>
              <a:buAutoNum type="arabicPeriod"/>
            </a:pPr>
            <a:r>
              <a:rPr lang="en-GB" sz="1700" dirty="0" smtClean="0"/>
              <a:t>Agree Future UK Link release and prioritisation approaches</a:t>
            </a:r>
            <a:endParaRPr lang="en-GB" sz="1700" dirty="0"/>
          </a:p>
          <a:p>
            <a:pPr marL="342900" indent="-342900" algn="l">
              <a:spcAft>
                <a:spcPts val="600"/>
              </a:spcAft>
              <a:buFont typeface="+mj-lt"/>
              <a:buAutoNum type="arabicPeriod"/>
            </a:pPr>
            <a:r>
              <a:rPr lang="en-GB" sz="1700" dirty="0" smtClean="0"/>
              <a:t>Agree change demand backlog prioritisation</a:t>
            </a:r>
            <a:endParaRPr lang="en-GB" sz="1700" dirty="0"/>
          </a:p>
          <a:p>
            <a:pPr marL="342900" indent="-342900" algn="l">
              <a:spcAft>
                <a:spcPts val="600"/>
              </a:spcAft>
              <a:buFont typeface="+mj-lt"/>
              <a:buAutoNum type="arabicPeriod"/>
            </a:pPr>
            <a:r>
              <a:rPr lang="en-GB" sz="1700" dirty="0" smtClean="0"/>
              <a:t>Share and agree release options for R2 and proposal for R3</a:t>
            </a:r>
            <a:endParaRPr lang="en-GB" sz="1700" dirty="0"/>
          </a:p>
          <a:p>
            <a:pPr marL="342900" indent="-342900" algn="l">
              <a:spcAft>
                <a:spcPts val="600"/>
              </a:spcAft>
              <a:buFont typeface="+mj-lt"/>
              <a:buAutoNum type="arabicPeriod"/>
            </a:pPr>
            <a:r>
              <a:rPr lang="en-GB" sz="1700" dirty="0" smtClean="0"/>
              <a:t>Raise Change Proposal for R2 Delivery</a:t>
            </a:r>
          </a:p>
          <a:p>
            <a:pPr marL="342900" indent="-342900" algn="l">
              <a:spcAft>
                <a:spcPts val="600"/>
              </a:spcAft>
              <a:buFont typeface="+mj-lt"/>
              <a:buAutoNum type="arabicPeriod"/>
            </a:pPr>
            <a:r>
              <a:rPr lang="en-GB" sz="1700" dirty="0" smtClean="0"/>
              <a:t>Document and approve Business Evaluation Report (BER) for R2 delivery</a:t>
            </a:r>
            <a:endParaRPr lang="en-GB" sz="1700" dirty="0"/>
          </a:p>
        </p:txBody>
      </p:sp>
    </p:spTree>
    <p:extLst>
      <p:ext uri="{BB962C8B-B14F-4D97-AF65-F5344CB8AC3E}">
        <p14:creationId xmlns:p14="http://schemas.microsoft.com/office/powerpoint/2010/main" val="3966647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15616" y="2297432"/>
            <a:ext cx="6480720" cy="1107996"/>
          </a:xfrm>
          <a:prstGeom prst="rect">
            <a:avLst/>
          </a:prstGeom>
          <a:noFill/>
        </p:spPr>
        <p:txBody>
          <a:bodyPr wrap="square" rtlCol="0">
            <a:spAutoFit/>
          </a:bodyPr>
          <a:lstStyle/>
          <a:p>
            <a:pPr algn="ctr"/>
            <a:r>
              <a:rPr lang="en-GB" sz="6600" dirty="0" smtClean="0">
                <a:solidFill>
                  <a:srgbClr val="0070C0"/>
                </a:solidFill>
              </a:rPr>
              <a:t>Appendix</a:t>
            </a:r>
            <a:endParaRPr lang="en-GB" sz="6600" dirty="0">
              <a:solidFill>
                <a:srgbClr val="0070C0"/>
              </a:solidFill>
            </a:endParaRPr>
          </a:p>
        </p:txBody>
      </p:sp>
    </p:spTree>
    <p:extLst>
      <p:ext uri="{BB962C8B-B14F-4D97-AF65-F5344CB8AC3E}">
        <p14:creationId xmlns:p14="http://schemas.microsoft.com/office/powerpoint/2010/main" val="26973560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5425" y="44624"/>
            <a:ext cx="8688388" cy="648072"/>
          </a:xfrm>
        </p:spPr>
        <p:txBody>
          <a:bodyPr/>
          <a:lstStyle/>
          <a:p>
            <a:r>
              <a:rPr lang="en-GB" dirty="0" smtClean="0"/>
              <a:t>1. Proposed Industry Governance Groups</a:t>
            </a:r>
            <a:endParaRPr lang="en-GB" dirty="0"/>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1605073078"/>
              </p:ext>
            </p:extLst>
          </p:nvPr>
        </p:nvGraphicFramePr>
        <p:xfrm>
          <a:off x="228600" y="908050"/>
          <a:ext cx="8686800" cy="3745086"/>
        </p:xfrm>
        <a:graphic>
          <a:graphicData uri="http://schemas.openxmlformats.org/drawingml/2006/table">
            <a:tbl>
              <a:tblPr firstRow="1" bandRow="1">
                <a:tableStyleId>{93296810-A885-4BE3-A3E7-6D5BEEA58F35}</a:tableStyleId>
              </a:tblPr>
              <a:tblGrid>
                <a:gridCol w="1447800"/>
                <a:gridCol w="1447800"/>
                <a:gridCol w="1447800"/>
                <a:gridCol w="1447800"/>
                <a:gridCol w="1447800"/>
                <a:gridCol w="1447800"/>
              </a:tblGrid>
              <a:tr h="370840">
                <a:tc>
                  <a:txBody>
                    <a:bodyPr/>
                    <a:lstStyle/>
                    <a:p>
                      <a:pPr algn="ctr"/>
                      <a:r>
                        <a:rPr lang="en-GB" sz="1200" dirty="0" smtClean="0"/>
                        <a:t>Sponsorship &amp;</a:t>
                      </a:r>
                      <a:r>
                        <a:rPr lang="en-GB" sz="1200" baseline="0" dirty="0" smtClean="0"/>
                        <a:t> Strategy</a:t>
                      </a:r>
                      <a:endParaRPr lang="en-GB" sz="1200" dirty="0"/>
                    </a:p>
                  </a:txBody>
                  <a:tcPr/>
                </a:tc>
                <a:tc>
                  <a:txBody>
                    <a:bodyPr/>
                    <a:lstStyle/>
                    <a:p>
                      <a:pPr algn="ctr"/>
                      <a:r>
                        <a:rPr lang="en-GB" sz="1200" dirty="0" smtClean="0"/>
                        <a:t>Industry Codes</a:t>
                      </a:r>
                      <a:endParaRPr lang="en-GB" sz="1200" dirty="0"/>
                    </a:p>
                  </a:txBody>
                  <a:tcPr/>
                </a:tc>
                <a:tc>
                  <a:txBody>
                    <a:bodyPr/>
                    <a:lstStyle/>
                    <a:p>
                      <a:pPr algn="ctr"/>
                      <a:r>
                        <a:rPr lang="en-GB" sz="1200" dirty="0" smtClean="0"/>
                        <a:t>Architecture </a:t>
                      </a:r>
                      <a:endParaRPr lang="en-GB" sz="1200" dirty="0"/>
                    </a:p>
                  </a:txBody>
                  <a:tcPr/>
                </a:tc>
                <a:tc>
                  <a:txBody>
                    <a:bodyPr/>
                    <a:lstStyle/>
                    <a:p>
                      <a:pPr marL="0" marR="0" lvl="0" indent="0" algn="ctr" defTabSz="914395" rtl="0" eaLnBrk="1" fontAlgn="auto" latinLnBrk="0" hangingPunct="1">
                        <a:lnSpc>
                          <a:spcPct val="100000"/>
                        </a:lnSpc>
                        <a:spcBef>
                          <a:spcPts val="0"/>
                        </a:spcBef>
                        <a:spcAft>
                          <a:spcPts val="0"/>
                        </a:spcAft>
                        <a:buClrTx/>
                        <a:buSzTx/>
                        <a:buFontTx/>
                        <a:buNone/>
                        <a:tabLst/>
                        <a:defRPr/>
                      </a:pPr>
                      <a:r>
                        <a:rPr lang="en-GB" sz="1200" dirty="0" smtClean="0"/>
                        <a:t>Planning</a:t>
                      </a:r>
                      <a:endParaRPr lang="en-GB" sz="1200" dirty="0"/>
                    </a:p>
                  </a:txBody>
                  <a:tcPr/>
                </a:tc>
                <a:tc>
                  <a:txBody>
                    <a:bodyPr/>
                    <a:lstStyle/>
                    <a:p>
                      <a:pPr algn="ctr"/>
                      <a:r>
                        <a:rPr lang="en-GB" sz="1200" dirty="0" smtClean="0"/>
                        <a:t>Delivery</a:t>
                      </a:r>
                      <a:endParaRPr lang="en-GB" sz="1200" dirty="0"/>
                    </a:p>
                  </a:txBody>
                  <a:tcPr/>
                </a:tc>
                <a:tc>
                  <a:txBody>
                    <a:bodyPr/>
                    <a:lstStyle/>
                    <a:p>
                      <a:pPr algn="ctr"/>
                      <a:r>
                        <a:rPr lang="en-GB" sz="1200" dirty="0" smtClean="0"/>
                        <a:t>Industry Assurance</a:t>
                      </a:r>
                      <a:endParaRPr lang="en-GB" sz="1200" dirty="0"/>
                    </a:p>
                  </a:txBody>
                  <a:tcPr/>
                </a:tc>
              </a:tr>
              <a:tr h="3287886">
                <a:tc>
                  <a:txBody>
                    <a:bodyPr/>
                    <a:lstStyle/>
                    <a:p>
                      <a:endParaRPr lang="en-GB" sz="1200" dirty="0"/>
                    </a:p>
                  </a:txBody>
                  <a:tcPr/>
                </a:tc>
                <a:tc>
                  <a:txBody>
                    <a:bodyPr/>
                    <a:lstStyle/>
                    <a:p>
                      <a:endParaRPr lang="en-GB" sz="1200" dirty="0"/>
                    </a:p>
                  </a:txBody>
                  <a:tcPr/>
                </a:tc>
                <a:tc>
                  <a:txBody>
                    <a:bodyPr/>
                    <a:lstStyle/>
                    <a:p>
                      <a:endParaRPr lang="en-GB" sz="1200" dirty="0"/>
                    </a:p>
                  </a:txBody>
                  <a:tcPr/>
                </a:tc>
                <a:tc>
                  <a:txBody>
                    <a:bodyPr/>
                    <a:lstStyle/>
                    <a:p>
                      <a:endParaRPr lang="en-GB" sz="1200" dirty="0"/>
                    </a:p>
                  </a:txBody>
                  <a:tcPr/>
                </a:tc>
                <a:tc>
                  <a:txBody>
                    <a:bodyPr/>
                    <a:lstStyle/>
                    <a:p>
                      <a:endParaRPr lang="en-GB" sz="1200" dirty="0"/>
                    </a:p>
                  </a:txBody>
                  <a:tcPr/>
                </a:tc>
                <a:tc>
                  <a:txBody>
                    <a:bodyPr/>
                    <a:lstStyle/>
                    <a:p>
                      <a:endParaRPr lang="en-GB" sz="1200" dirty="0"/>
                    </a:p>
                  </a:txBody>
                  <a:tcPr/>
                </a:tc>
              </a:tr>
            </a:tbl>
          </a:graphicData>
        </a:graphic>
      </p:graphicFrame>
      <p:sp>
        <p:nvSpPr>
          <p:cNvPr id="6" name="Rounded Rectangle 5"/>
          <p:cNvSpPr/>
          <p:nvPr/>
        </p:nvSpPr>
        <p:spPr bwMode="auto">
          <a:xfrm>
            <a:off x="6037864" y="2910633"/>
            <a:ext cx="1383618" cy="595670"/>
          </a:xfrm>
          <a:prstGeom prst="roundRect">
            <a:avLst>
              <a:gd name="adj" fmla="val 8447"/>
            </a:avLst>
          </a:prstGeom>
          <a:solidFill>
            <a:schemeClr val="accent3">
              <a:alpha val="50000"/>
            </a:schemeClr>
          </a:solidFill>
          <a:ln w="9525" cap="flat" cmpd="sng" algn="ctr">
            <a:solidFill>
              <a:schemeClr val="accent1"/>
            </a:solidFill>
            <a:prstDash val="sysDash"/>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7" name="Rounded Rectangle 6"/>
          <p:cNvSpPr/>
          <p:nvPr/>
        </p:nvSpPr>
        <p:spPr bwMode="auto">
          <a:xfrm>
            <a:off x="4627297" y="1916831"/>
            <a:ext cx="1369013" cy="1102377"/>
          </a:xfrm>
          <a:prstGeom prst="roundRect">
            <a:avLst>
              <a:gd name="adj" fmla="val 7390"/>
            </a:avLst>
          </a:prstGeom>
          <a:solidFill>
            <a:schemeClr val="accent1">
              <a:alpha val="50000"/>
            </a:schemeClr>
          </a:solidFill>
          <a:ln w="9525" cap="flat" cmpd="sng" algn="ctr">
            <a:solidFill>
              <a:schemeClr val="accent1"/>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8" name="Rounded Rectangle 7"/>
          <p:cNvSpPr/>
          <p:nvPr/>
        </p:nvSpPr>
        <p:spPr bwMode="auto">
          <a:xfrm>
            <a:off x="539552" y="2208804"/>
            <a:ext cx="788399" cy="429541"/>
          </a:xfrm>
          <a:prstGeom prst="roundRect">
            <a:avLst>
              <a:gd name="adj" fmla="val 11998"/>
            </a:avLst>
          </a:prstGeom>
          <a:solidFill>
            <a:schemeClr val="bg1">
              <a:lumMod val="50000"/>
            </a:schemeClr>
          </a:solidFill>
          <a:ln w="9525" cap="flat" cmpd="sng" algn="ctr">
            <a:solidFill>
              <a:schemeClr val="tx1"/>
            </a:solidFill>
            <a:prstDash val="dash"/>
            <a:round/>
            <a:headEnd type="none" w="med" len="med"/>
            <a:tailEnd type="none" w="med" len="med"/>
          </a:ln>
          <a:effectLst/>
          <a:extLst/>
        </p:spPr>
        <p:txBody>
          <a:bodyPr vert="horz" wrap="square" lIns="36000" tIns="46038" rIns="36000"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bg1"/>
                </a:solidFill>
                <a:effectLst/>
              </a:rPr>
              <a:t>PNSF</a:t>
            </a:r>
          </a:p>
          <a:p>
            <a:pPr marL="0" marR="0" indent="0" algn="ctr" defTabSz="914400" rtl="0" eaLnBrk="1" fontAlgn="base" latinLnBrk="0" hangingPunct="1">
              <a:lnSpc>
                <a:spcPct val="100000"/>
              </a:lnSpc>
              <a:spcBef>
                <a:spcPct val="0"/>
              </a:spcBef>
              <a:spcAft>
                <a:spcPct val="0"/>
              </a:spcAft>
              <a:buClrTx/>
              <a:buSzTx/>
              <a:buFontTx/>
              <a:buNone/>
              <a:tabLst/>
            </a:pPr>
            <a:r>
              <a:rPr kumimoji="0" lang="en-GB" sz="700" b="0" i="0" u="none" strike="noStrike" cap="none" normalizeH="0" baseline="0" dirty="0" smtClean="0">
                <a:ln>
                  <a:noFill/>
                </a:ln>
                <a:solidFill>
                  <a:schemeClr val="bg1"/>
                </a:solidFill>
                <a:effectLst/>
              </a:rPr>
              <a:t> (or Equivalent)</a:t>
            </a:r>
          </a:p>
        </p:txBody>
      </p:sp>
      <p:sp>
        <p:nvSpPr>
          <p:cNvPr id="9" name="Rounded Rectangle 8"/>
          <p:cNvSpPr/>
          <p:nvPr/>
        </p:nvSpPr>
        <p:spPr bwMode="auto">
          <a:xfrm>
            <a:off x="4710258" y="3812289"/>
            <a:ext cx="1188000" cy="472806"/>
          </a:xfrm>
          <a:prstGeom prst="roundRect">
            <a:avLst>
              <a:gd name="adj" fmla="val 11998"/>
            </a:avLst>
          </a:prstGeom>
          <a:solidFill>
            <a:schemeClr val="accent3"/>
          </a:solidFill>
          <a:ln w="9525" cap="flat" cmpd="sng" algn="ctr">
            <a:solidFill>
              <a:schemeClr val="accent3">
                <a:lumMod val="75000"/>
              </a:schemeClr>
            </a:solidFill>
            <a:prstDash val="solid"/>
            <a:round/>
            <a:headEnd type="none" w="med" len="med"/>
            <a:tailEnd type="none" w="med" len="med"/>
          </a:ln>
          <a:effectLst/>
          <a:extLst/>
        </p:spPr>
        <p:txBody>
          <a:bodyPr rot="0" spcFirstLastPara="0" vertOverflow="overflow" horzOverflow="overflow" vert="horz" wrap="square" lIns="92075" tIns="46038" rIns="92075" bIns="46038" numCol="1" spcCol="0" rtlCol="0" fromWordArt="0" anchor="ctr" anchorCtr="0" forceAA="0" compatLnSpc="1">
            <a:prstTxWarp prst="textNoShape">
              <a:avLst/>
            </a:prstTxWarp>
            <a:noAutofit/>
          </a:bodyPr>
          <a:lstStyle/>
          <a:p>
            <a:pPr algn="ctr" defTabSz="914400"/>
            <a:r>
              <a:rPr lang="en-GB" sz="1000" dirty="0" smtClean="0">
                <a:solidFill>
                  <a:schemeClr val="bg1"/>
                </a:solidFill>
              </a:rPr>
              <a:t>Release Planning</a:t>
            </a:r>
            <a:endParaRPr lang="en-GB" sz="1000" dirty="0">
              <a:solidFill>
                <a:schemeClr val="bg1"/>
              </a:solidFill>
            </a:endParaRPr>
          </a:p>
        </p:txBody>
      </p:sp>
      <p:sp>
        <p:nvSpPr>
          <p:cNvPr id="10" name="Rounded Rectangle 9"/>
          <p:cNvSpPr/>
          <p:nvPr/>
        </p:nvSpPr>
        <p:spPr bwMode="auto">
          <a:xfrm>
            <a:off x="3196202" y="3812289"/>
            <a:ext cx="1188000" cy="472806"/>
          </a:xfrm>
          <a:prstGeom prst="roundRect">
            <a:avLst>
              <a:gd name="adj" fmla="val 11998"/>
            </a:avLst>
          </a:prstGeom>
          <a:solidFill>
            <a:schemeClr val="accent3"/>
          </a:solidFill>
          <a:ln w="9525" cap="flat" cmpd="sng" algn="ctr">
            <a:solidFill>
              <a:schemeClr val="accent3">
                <a:lumMod val="75000"/>
              </a:schemeClr>
            </a:solidFill>
            <a:prstDash val="solid"/>
            <a:round/>
            <a:headEnd type="none" w="med" len="med"/>
            <a:tailEnd type="none" w="med" len="med"/>
          </a:ln>
          <a:effectLst/>
          <a:extLst/>
        </p:spPr>
        <p:txBody>
          <a:bodyPr rot="0" spcFirstLastPara="0" vertOverflow="overflow" horzOverflow="overflow" vert="horz" wrap="square" lIns="92075" tIns="46038" rIns="92075" bIns="46038" numCol="1" spcCol="0" rtlCol="0" fromWordArt="0" anchor="ctr" anchorCtr="0" forceAA="0" compatLnSpc="1">
            <a:prstTxWarp prst="textNoShape">
              <a:avLst/>
            </a:prstTxWarp>
            <a:noAutofit/>
          </a:bodyPr>
          <a:lstStyle/>
          <a:p>
            <a:pPr algn="ctr" defTabSz="914400"/>
            <a:r>
              <a:rPr lang="en-GB" sz="1000" dirty="0" smtClean="0">
                <a:solidFill>
                  <a:schemeClr val="bg1"/>
                </a:solidFill>
              </a:rPr>
              <a:t>Solution</a:t>
            </a:r>
          </a:p>
          <a:p>
            <a:pPr algn="ctr" defTabSz="914400"/>
            <a:r>
              <a:rPr lang="en-GB" sz="1000" dirty="0" smtClean="0">
                <a:solidFill>
                  <a:schemeClr val="bg1"/>
                </a:solidFill>
              </a:rPr>
              <a:t>Design Advisory</a:t>
            </a:r>
            <a:endParaRPr lang="en-GB" sz="1000" dirty="0">
              <a:solidFill>
                <a:schemeClr val="bg1"/>
              </a:solidFill>
            </a:endParaRPr>
          </a:p>
        </p:txBody>
      </p:sp>
      <p:sp>
        <p:nvSpPr>
          <p:cNvPr id="11" name="Rounded Rectangle 10"/>
          <p:cNvSpPr/>
          <p:nvPr/>
        </p:nvSpPr>
        <p:spPr bwMode="auto">
          <a:xfrm>
            <a:off x="4708671" y="2483852"/>
            <a:ext cx="1188000" cy="472806"/>
          </a:xfrm>
          <a:prstGeom prst="roundRect">
            <a:avLst>
              <a:gd name="adj" fmla="val 11998"/>
            </a:avLst>
          </a:prstGeom>
          <a:solidFill>
            <a:schemeClr val="tx2"/>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2075" tIns="46038" rIns="92075" bIns="46038" numCol="1" spcCol="0" rtlCol="0" fromWordArt="0" anchor="ctr" anchorCtr="0" forceAA="0" compatLnSpc="1">
            <a:prstTxWarp prst="textNoShape">
              <a:avLst/>
            </a:prstTxWarp>
            <a:noAutofit/>
          </a:bodyPr>
          <a:lstStyle/>
          <a:p>
            <a:pPr algn="ctr" defTabSz="914400"/>
            <a:r>
              <a:rPr lang="en-GB" sz="1000" dirty="0" smtClean="0">
                <a:solidFill>
                  <a:schemeClr val="bg1"/>
                </a:solidFill>
              </a:rPr>
              <a:t>Change Scoping, Benefits and Prioritisation </a:t>
            </a:r>
            <a:endParaRPr lang="en-GB" sz="1000" dirty="0">
              <a:solidFill>
                <a:schemeClr val="bg1"/>
              </a:solidFill>
            </a:endParaRPr>
          </a:p>
        </p:txBody>
      </p:sp>
      <p:sp>
        <p:nvSpPr>
          <p:cNvPr id="12" name="Rounded Rectangle 11"/>
          <p:cNvSpPr/>
          <p:nvPr/>
        </p:nvSpPr>
        <p:spPr bwMode="auto">
          <a:xfrm>
            <a:off x="6222976" y="3964305"/>
            <a:ext cx="1188000" cy="472806"/>
          </a:xfrm>
          <a:prstGeom prst="roundRect">
            <a:avLst>
              <a:gd name="adj" fmla="val 11998"/>
            </a:avLst>
          </a:prstGeom>
          <a:solidFill>
            <a:schemeClr val="accent3"/>
          </a:solidFill>
          <a:ln w="9525" cap="flat" cmpd="sng" algn="ctr">
            <a:solidFill>
              <a:schemeClr val="accent3">
                <a:lumMod val="75000"/>
              </a:schemeClr>
            </a:solidFill>
            <a:prstDash val="solid"/>
            <a:round/>
            <a:headEnd type="none" w="med" len="med"/>
            <a:tailEnd type="none" w="med" len="med"/>
          </a:ln>
          <a:effectLst/>
          <a:extLst/>
        </p:spPr>
        <p:txBody>
          <a:bodyPr rot="0" spcFirstLastPara="0" vertOverflow="overflow" horzOverflow="overflow" vert="horz" wrap="square" lIns="92075" tIns="46038" rIns="92075" bIns="46038" numCol="1" spcCol="0" rtlCol="0" fromWordArt="0" anchor="ctr" anchorCtr="0" forceAA="0" compatLnSpc="1">
            <a:prstTxWarp prst="textNoShape">
              <a:avLst/>
            </a:prstTxWarp>
            <a:noAutofit/>
          </a:bodyPr>
          <a:lstStyle/>
          <a:p>
            <a:pPr algn="ctr" defTabSz="914400"/>
            <a:r>
              <a:rPr lang="en-GB" sz="1000" dirty="0" smtClean="0">
                <a:solidFill>
                  <a:schemeClr val="bg1"/>
                </a:solidFill>
              </a:rPr>
              <a:t>Project Mgt Boards</a:t>
            </a:r>
            <a:endParaRPr lang="en-GB" sz="1000" dirty="0">
              <a:solidFill>
                <a:schemeClr val="bg1"/>
              </a:solidFill>
            </a:endParaRPr>
          </a:p>
        </p:txBody>
      </p:sp>
      <p:sp>
        <p:nvSpPr>
          <p:cNvPr id="13" name="Rounded Rectangle 12"/>
          <p:cNvSpPr/>
          <p:nvPr/>
        </p:nvSpPr>
        <p:spPr bwMode="auto">
          <a:xfrm>
            <a:off x="6153572" y="3888297"/>
            <a:ext cx="1188000" cy="472806"/>
          </a:xfrm>
          <a:prstGeom prst="roundRect">
            <a:avLst>
              <a:gd name="adj" fmla="val 11998"/>
            </a:avLst>
          </a:prstGeom>
          <a:solidFill>
            <a:schemeClr val="accent3"/>
          </a:solidFill>
          <a:ln w="9525" cap="flat" cmpd="sng" algn="ctr">
            <a:solidFill>
              <a:schemeClr val="accent3">
                <a:lumMod val="75000"/>
              </a:schemeClr>
            </a:solidFill>
            <a:prstDash val="solid"/>
            <a:round/>
            <a:headEnd type="none" w="med" len="med"/>
            <a:tailEnd type="none" w="med" len="med"/>
          </a:ln>
          <a:effectLst/>
          <a:extLst/>
        </p:spPr>
        <p:txBody>
          <a:bodyPr rot="0" spcFirstLastPara="0" vertOverflow="overflow" horzOverflow="overflow" vert="horz" wrap="square" lIns="92075" tIns="46038" rIns="92075" bIns="46038" numCol="1" spcCol="0" rtlCol="0" fromWordArt="0" anchor="ctr" anchorCtr="0" forceAA="0" compatLnSpc="1">
            <a:prstTxWarp prst="textNoShape">
              <a:avLst/>
            </a:prstTxWarp>
            <a:noAutofit/>
          </a:bodyPr>
          <a:lstStyle/>
          <a:p>
            <a:pPr algn="ctr" defTabSz="914400"/>
            <a:r>
              <a:rPr lang="en-GB" sz="1000" dirty="0" smtClean="0">
                <a:solidFill>
                  <a:schemeClr val="bg1"/>
                </a:solidFill>
              </a:rPr>
              <a:t>Project Mgt Boards</a:t>
            </a:r>
            <a:endParaRPr lang="en-GB" sz="1000" dirty="0">
              <a:solidFill>
                <a:schemeClr val="bg1"/>
              </a:solidFill>
            </a:endParaRPr>
          </a:p>
        </p:txBody>
      </p:sp>
      <p:sp>
        <p:nvSpPr>
          <p:cNvPr id="14" name="Rounded Rectangle 13"/>
          <p:cNvSpPr/>
          <p:nvPr/>
        </p:nvSpPr>
        <p:spPr bwMode="auto">
          <a:xfrm>
            <a:off x="6084168" y="3812289"/>
            <a:ext cx="1188000" cy="472806"/>
          </a:xfrm>
          <a:prstGeom prst="roundRect">
            <a:avLst>
              <a:gd name="adj" fmla="val 11998"/>
            </a:avLst>
          </a:prstGeom>
          <a:solidFill>
            <a:schemeClr val="accent3"/>
          </a:solidFill>
          <a:ln w="9525" cap="flat" cmpd="sng" algn="ctr">
            <a:solidFill>
              <a:schemeClr val="accent3">
                <a:lumMod val="75000"/>
              </a:schemeClr>
            </a:solidFill>
            <a:prstDash val="solid"/>
            <a:round/>
            <a:headEnd type="none" w="med" len="med"/>
            <a:tailEnd type="none" w="med" len="med"/>
          </a:ln>
          <a:effectLst/>
          <a:extLst/>
        </p:spPr>
        <p:txBody>
          <a:bodyPr rot="0" spcFirstLastPara="0" vertOverflow="overflow" horzOverflow="overflow" vert="horz" wrap="square" lIns="92075" tIns="46038" rIns="92075" bIns="46038" numCol="1" spcCol="0" rtlCol="0" fromWordArt="0" anchor="ctr" anchorCtr="0" forceAA="0" compatLnSpc="1">
            <a:prstTxWarp prst="textNoShape">
              <a:avLst/>
            </a:prstTxWarp>
            <a:noAutofit/>
          </a:bodyPr>
          <a:lstStyle/>
          <a:p>
            <a:pPr algn="ctr" defTabSz="914400"/>
            <a:r>
              <a:rPr lang="en-GB" sz="1000" dirty="0" smtClean="0">
                <a:solidFill>
                  <a:schemeClr val="bg1"/>
                </a:solidFill>
              </a:rPr>
              <a:t>Release Delivery Boards</a:t>
            </a:r>
            <a:endParaRPr lang="en-GB" sz="1000" dirty="0">
              <a:solidFill>
                <a:schemeClr val="bg1"/>
              </a:solidFill>
            </a:endParaRPr>
          </a:p>
        </p:txBody>
      </p:sp>
      <p:cxnSp>
        <p:nvCxnSpPr>
          <p:cNvPr id="15" name="Elbow Connector 14"/>
          <p:cNvCxnSpPr>
            <a:stCxn id="8" idx="2"/>
          </p:cNvCxnSpPr>
          <p:nvPr/>
        </p:nvCxnSpPr>
        <p:spPr bwMode="auto">
          <a:xfrm rot="16200000" flipH="1">
            <a:off x="3254554" y="317543"/>
            <a:ext cx="451574" cy="5093178"/>
          </a:xfrm>
          <a:prstGeom prst="bentConnector2">
            <a:avLst/>
          </a:prstGeom>
          <a:solidFill>
            <a:schemeClr val="accent1">
              <a:alpha val="50000"/>
            </a:schemeClr>
          </a:solidFill>
          <a:ln w="9525" cap="flat" cmpd="sng" algn="ctr">
            <a:solidFill>
              <a:schemeClr val="tx1"/>
            </a:solidFill>
            <a:prstDash val="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Arrow Connector 15"/>
          <p:cNvCxnSpPr>
            <a:stCxn id="11" idx="2"/>
            <a:endCxn id="9" idx="0"/>
          </p:cNvCxnSpPr>
          <p:nvPr/>
        </p:nvCxnSpPr>
        <p:spPr bwMode="auto">
          <a:xfrm>
            <a:off x="5302671" y="2956658"/>
            <a:ext cx="1587" cy="855631"/>
          </a:xfrm>
          <a:prstGeom prst="straightConnector1">
            <a:avLst/>
          </a:prstGeom>
          <a:solidFill>
            <a:schemeClr val="accent1">
              <a:alpha val="50000"/>
            </a:schemeClr>
          </a:solidFill>
          <a:ln w="952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Arrow Connector 16"/>
          <p:cNvCxnSpPr>
            <a:stCxn id="10" idx="3"/>
            <a:endCxn id="9" idx="1"/>
          </p:cNvCxnSpPr>
          <p:nvPr/>
        </p:nvCxnSpPr>
        <p:spPr bwMode="auto">
          <a:xfrm>
            <a:off x="4384202" y="4048692"/>
            <a:ext cx="326056" cy="0"/>
          </a:xfrm>
          <a:prstGeom prst="straightConnector1">
            <a:avLst/>
          </a:prstGeom>
          <a:solidFill>
            <a:schemeClr val="accent1">
              <a:alpha val="50000"/>
            </a:schemeClr>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ounded Rectangle 17"/>
          <p:cNvSpPr/>
          <p:nvPr/>
        </p:nvSpPr>
        <p:spPr bwMode="auto">
          <a:xfrm>
            <a:off x="539552" y="1628800"/>
            <a:ext cx="788399" cy="527280"/>
          </a:xfrm>
          <a:prstGeom prst="roundRect">
            <a:avLst>
              <a:gd name="adj" fmla="val 11998"/>
            </a:avLst>
          </a:prstGeom>
          <a:solidFill>
            <a:schemeClr val="bg1">
              <a:lumMod val="50000"/>
            </a:schemeClr>
          </a:solidFill>
          <a:ln w="9525" cap="flat" cmpd="sng" algn="ctr">
            <a:solidFill>
              <a:schemeClr val="tx1"/>
            </a:solidFill>
            <a:prstDash val="dash"/>
            <a:round/>
            <a:headEnd type="none" w="med" len="med"/>
            <a:tailEnd type="none" w="med" len="med"/>
          </a:ln>
          <a:effectLst/>
          <a:extLst/>
        </p:spPr>
        <p:txBody>
          <a:bodyPr vert="horz" wrap="square" lIns="36000" tIns="46038" rIns="36000"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bg1"/>
                </a:solidFill>
                <a:effectLst/>
              </a:rPr>
              <a:t>Market Strategi</a:t>
            </a:r>
            <a:r>
              <a:rPr lang="en-GB" sz="1000" dirty="0" smtClean="0">
                <a:solidFill>
                  <a:schemeClr val="bg1"/>
                </a:solidFill>
              </a:rPr>
              <a:t>c Planning </a:t>
            </a:r>
          </a:p>
          <a:p>
            <a:pPr marL="0" marR="0" indent="0" algn="ctr" defTabSz="914400" rtl="0" eaLnBrk="1" fontAlgn="base" latinLnBrk="0" hangingPunct="1">
              <a:lnSpc>
                <a:spcPct val="100000"/>
              </a:lnSpc>
              <a:spcBef>
                <a:spcPct val="0"/>
              </a:spcBef>
              <a:spcAft>
                <a:spcPct val="0"/>
              </a:spcAft>
              <a:buClrTx/>
              <a:buSzTx/>
              <a:buFontTx/>
              <a:buNone/>
              <a:tabLst/>
            </a:pPr>
            <a:r>
              <a:rPr lang="en-GB" sz="700" dirty="0" smtClean="0">
                <a:solidFill>
                  <a:schemeClr val="bg1"/>
                </a:solidFill>
              </a:rPr>
              <a:t>(Market / Ofgem)</a:t>
            </a:r>
            <a:endParaRPr kumimoji="0" lang="en-GB" sz="700" b="0" i="0" u="none" strike="noStrike" cap="none" normalizeH="0" baseline="0" dirty="0" smtClean="0">
              <a:ln>
                <a:noFill/>
              </a:ln>
              <a:solidFill>
                <a:schemeClr val="bg1"/>
              </a:solidFill>
              <a:effectLst/>
            </a:endParaRPr>
          </a:p>
        </p:txBody>
      </p:sp>
      <p:sp>
        <p:nvSpPr>
          <p:cNvPr id="19" name="Rounded Rectangle 18"/>
          <p:cNvSpPr/>
          <p:nvPr/>
        </p:nvSpPr>
        <p:spPr bwMode="auto">
          <a:xfrm>
            <a:off x="542287" y="3466808"/>
            <a:ext cx="788399" cy="429541"/>
          </a:xfrm>
          <a:prstGeom prst="roundRect">
            <a:avLst>
              <a:gd name="adj" fmla="val 11998"/>
            </a:avLst>
          </a:prstGeom>
          <a:solidFill>
            <a:schemeClr val="bg1">
              <a:lumMod val="50000"/>
            </a:schemeClr>
          </a:solidFill>
          <a:ln w="9525" cap="flat" cmpd="sng" algn="ctr">
            <a:solidFill>
              <a:schemeClr val="tx1"/>
            </a:solidFill>
            <a:prstDash val="dash"/>
            <a:round/>
            <a:headEnd type="none" w="med" len="med"/>
            <a:tailEnd type="none" w="med" len="med"/>
          </a:ln>
          <a:effectLst/>
          <a:extLst/>
        </p:spPr>
        <p:txBody>
          <a:bodyPr vert="horz" wrap="square" lIns="36000" tIns="46038" rIns="36000"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bg1"/>
                </a:solidFill>
                <a:effectLst/>
              </a:rPr>
              <a:t>Change Overview Board </a:t>
            </a:r>
            <a:r>
              <a:rPr kumimoji="0" lang="en-GB" sz="700" b="0" i="0" u="none" strike="noStrike" cap="none" normalizeH="0" baseline="0" dirty="0" smtClean="0">
                <a:ln>
                  <a:noFill/>
                </a:ln>
                <a:solidFill>
                  <a:schemeClr val="bg1"/>
                </a:solidFill>
                <a:effectLst/>
              </a:rPr>
              <a:t>(COB)</a:t>
            </a:r>
          </a:p>
        </p:txBody>
      </p:sp>
      <p:sp>
        <p:nvSpPr>
          <p:cNvPr id="20" name="Rounded Rectangle 19"/>
          <p:cNvSpPr/>
          <p:nvPr/>
        </p:nvSpPr>
        <p:spPr bwMode="auto">
          <a:xfrm>
            <a:off x="6062353" y="2975169"/>
            <a:ext cx="648000" cy="472806"/>
          </a:xfrm>
          <a:prstGeom prst="roundRect">
            <a:avLst>
              <a:gd name="adj" fmla="val 11998"/>
            </a:avLst>
          </a:prstGeom>
          <a:solidFill>
            <a:schemeClr val="accent3"/>
          </a:solidFill>
          <a:ln w="9525" cap="flat" cmpd="sng" algn="ctr">
            <a:solidFill>
              <a:schemeClr val="accent3">
                <a:lumMod val="75000"/>
              </a:schemeClr>
            </a:solidFill>
            <a:prstDash val="solid"/>
            <a:round/>
            <a:headEnd type="none" w="med" len="med"/>
            <a:tailEnd type="none" w="med" len="med"/>
          </a:ln>
          <a:effectLst/>
          <a:extLst/>
        </p:spPr>
        <p:txBody>
          <a:bodyPr rot="0" spcFirstLastPara="0" vertOverflow="overflow" horzOverflow="overflow" vert="horz" wrap="square" lIns="36000" tIns="46038" rIns="36000" bIns="46038" numCol="1" spcCol="0" rtlCol="0" fromWordArt="0" anchor="ctr" anchorCtr="0" forceAA="0" compatLnSpc="1">
            <a:prstTxWarp prst="textNoShape">
              <a:avLst/>
            </a:prstTxWarp>
            <a:noAutofit/>
          </a:bodyPr>
          <a:lstStyle/>
          <a:p>
            <a:pPr algn="ctr" defTabSz="914400"/>
            <a:r>
              <a:rPr lang="en-GB" sz="1000" dirty="0" smtClean="0">
                <a:solidFill>
                  <a:schemeClr val="bg1"/>
                </a:solidFill>
              </a:rPr>
              <a:t>Portfolio Steering Group</a:t>
            </a:r>
            <a:endParaRPr lang="en-GB" sz="1000" dirty="0">
              <a:solidFill>
                <a:schemeClr val="bg1"/>
              </a:solidFill>
            </a:endParaRPr>
          </a:p>
        </p:txBody>
      </p:sp>
      <p:sp>
        <p:nvSpPr>
          <p:cNvPr id="21" name="Rounded Rectangle 20"/>
          <p:cNvSpPr/>
          <p:nvPr/>
        </p:nvSpPr>
        <p:spPr bwMode="auto">
          <a:xfrm>
            <a:off x="7574441" y="2975169"/>
            <a:ext cx="1188000" cy="472806"/>
          </a:xfrm>
          <a:prstGeom prst="roundRect">
            <a:avLst>
              <a:gd name="adj" fmla="val 11998"/>
            </a:avLst>
          </a:prstGeom>
          <a:solidFill>
            <a:schemeClr val="bg1">
              <a:lumMod val="50000"/>
            </a:schemeClr>
          </a:solidFill>
          <a:ln w="9525" cap="flat" cmpd="sng" algn="ctr">
            <a:solidFill>
              <a:schemeClr val="tx1"/>
            </a:solidFill>
            <a:prstDash val="dash"/>
            <a:round/>
            <a:headEnd type="none" w="med" len="med"/>
            <a:tailEnd type="none" w="med" len="med"/>
          </a:ln>
          <a:effectLst/>
          <a:extLst/>
        </p:spPr>
        <p:txBody>
          <a:bodyPr vert="horz" wrap="square" lIns="36000" tIns="46038" rIns="36000" bIns="46038" numCol="1" rtlCol="0" anchor="ctr" anchorCtr="0" compatLnSpc="1">
            <a:prstTxWarp prst="textNoShape">
              <a:avLst/>
            </a:prstTxWarp>
          </a:bodyPr>
          <a:lstStyle/>
          <a:p>
            <a:pPr algn="ctr" defTabSz="914400"/>
            <a:r>
              <a:rPr lang="en-GB" sz="1000" dirty="0">
                <a:solidFill>
                  <a:schemeClr val="bg1"/>
                </a:solidFill>
              </a:rPr>
              <a:t>Portfolio Assurance Group</a:t>
            </a:r>
          </a:p>
        </p:txBody>
      </p:sp>
      <p:sp>
        <p:nvSpPr>
          <p:cNvPr id="22" name="Rounded Rectangle 21"/>
          <p:cNvSpPr/>
          <p:nvPr/>
        </p:nvSpPr>
        <p:spPr bwMode="auto">
          <a:xfrm>
            <a:off x="1952004" y="1974929"/>
            <a:ext cx="1080000" cy="151603"/>
          </a:xfrm>
          <a:prstGeom prst="roundRect">
            <a:avLst>
              <a:gd name="adj" fmla="val 11998"/>
            </a:avLst>
          </a:prstGeom>
          <a:solidFill>
            <a:schemeClr val="tx2"/>
          </a:solidFill>
          <a:ln w="9525" cap="flat" cmpd="sng" algn="ctr">
            <a:solidFill>
              <a:schemeClr val="tx1"/>
            </a:solidFill>
            <a:prstDash val="solid"/>
            <a:round/>
            <a:headEnd type="none" w="med" len="med"/>
            <a:tailEnd type="none" w="med" len="med"/>
          </a:ln>
          <a:effectLst/>
          <a:extLst/>
        </p:spPr>
        <p:txBody>
          <a:bodyPr vert="horz" wrap="none" lIns="92075" tIns="46038" rIns="92075" bIns="0" numCol="1" rtlCol="0" anchor="b"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0" lang="en-GB" sz="700" b="0" i="0" u="none" strike="noStrike" cap="none" normalizeH="0" baseline="0" dirty="0" smtClean="0">
                <a:ln>
                  <a:noFill/>
                </a:ln>
                <a:solidFill>
                  <a:schemeClr val="bg1"/>
                </a:solidFill>
                <a:effectLst/>
                <a:latin typeface="Arial" charset="0"/>
              </a:rPr>
              <a:t>SEC</a:t>
            </a:r>
          </a:p>
        </p:txBody>
      </p:sp>
      <p:sp>
        <p:nvSpPr>
          <p:cNvPr id="23" name="Rounded Rectangle 22"/>
          <p:cNvSpPr/>
          <p:nvPr/>
        </p:nvSpPr>
        <p:spPr bwMode="auto">
          <a:xfrm>
            <a:off x="1857847" y="1873872"/>
            <a:ext cx="1080000" cy="151603"/>
          </a:xfrm>
          <a:prstGeom prst="roundRect">
            <a:avLst>
              <a:gd name="adj" fmla="val 11998"/>
            </a:avLst>
          </a:prstGeom>
          <a:solidFill>
            <a:schemeClr val="tx2"/>
          </a:solidFill>
          <a:ln w="9525" cap="flat" cmpd="sng" algn="ctr">
            <a:solidFill>
              <a:schemeClr val="tx1"/>
            </a:solidFill>
            <a:prstDash val="solid"/>
            <a:round/>
            <a:headEnd type="none" w="med" len="med"/>
            <a:tailEnd type="none" w="med" len="med"/>
          </a:ln>
          <a:effectLst/>
          <a:extLst/>
        </p:spPr>
        <p:txBody>
          <a:bodyPr vert="horz" wrap="none" lIns="92075" tIns="46038" rIns="92075" bIns="0" numCol="1" rtlCol="0" anchor="b"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0" lang="en-GB" sz="700" b="0" i="0" u="none" strike="noStrike" cap="none" normalizeH="0" baseline="0" dirty="0" smtClean="0">
                <a:ln>
                  <a:noFill/>
                </a:ln>
                <a:solidFill>
                  <a:schemeClr val="bg1"/>
                </a:solidFill>
                <a:effectLst/>
                <a:latin typeface="Arial" charset="0"/>
              </a:rPr>
              <a:t>SPAA</a:t>
            </a:r>
          </a:p>
        </p:txBody>
      </p:sp>
      <p:sp>
        <p:nvSpPr>
          <p:cNvPr id="24" name="Rounded Rectangle 23"/>
          <p:cNvSpPr/>
          <p:nvPr/>
        </p:nvSpPr>
        <p:spPr bwMode="auto">
          <a:xfrm>
            <a:off x="1763688" y="1772815"/>
            <a:ext cx="1080000" cy="151603"/>
          </a:xfrm>
          <a:prstGeom prst="roundRect">
            <a:avLst>
              <a:gd name="adj" fmla="val 11998"/>
            </a:avLst>
          </a:prstGeom>
          <a:solidFill>
            <a:schemeClr val="tx2"/>
          </a:solidFill>
          <a:ln w="9525" cap="flat" cmpd="sng" algn="ctr">
            <a:solidFill>
              <a:schemeClr val="tx1"/>
            </a:solidFill>
            <a:prstDash val="solid"/>
            <a:round/>
            <a:headEnd type="none" w="med" len="med"/>
            <a:tailEnd type="none" w="med" len="med"/>
          </a:ln>
          <a:effectLst/>
          <a:extLst/>
        </p:spPr>
        <p:txBody>
          <a:bodyPr vert="horz" wrap="none" lIns="92075" tIns="46038" rIns="92075" bIns="0" numCol="1" rtlCol="0" anchor="b"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0" lang="en-GB" sz="700" b="0" i="0" u="none" strike="noStrike" cap="none" normalizeH="0" baseline="0" dirty="0" smtClean="0">
                <a:ln>
                  <a:noFill/>
                </a:ln>
                <a:solidFill>
                  <a:schemeClr val="bg1"/>
                </a:solidFill>
                <a:effectLst/>
                <a:latin typeface="Arial" charset="0"/>
              </a:rPr>
              <a:t>UNC (GT &amp; iGT)</a:t>
            </a:r>
          </a:p>
        </p:txBody>
      </p:sp>
      <p:sp>
        <p:nvSpPr>
          <p:cNvPr id="25" name="Rounded Rectangle 24"/>
          <p:cNvSpPr/>
          <p:nvPr/>
        </p:nvSpPr>
        <p:spPr bwMode="auto">
          <a:xfrm>
            <a:off x="4710258" y="1965898"/>
            <a:ext cx="1188000" cy="472806"/>
          </a:xfrm>
          <a:prstGeom prst="roundRect">
            <a:avLst>
              <a:gd name="adj" fmla="val 11998"/>
            </a:avLst>
          </a:prstGeom>
          <a:solidFill>
            <a:schemeClr val="tx2"/>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2075" tIns="46038" rIns="92075" bIns="46038" numCol="1" spcCol="0" rtlCol="0" fromWordArt="0" anchor="ctr" anchorCtr="0" forceAA="0" compatLnSpc="1">
            <a:prstTxWarp prst="textNoShape">
              <a:avLst/>
            </a:prstTxWarp>
            <a:noAutofit/>
          </a:bodyPr>
          <a:lstStyle/>
          <a:p>
            <a:pPr algn="ctr" defTabSz="914400"/>
            <a:r>
              <a:rPr lang="en-GB" sz="1000" dirty="0" smtClean="0">
                <a:solidFill>
                  <a:schemeClr val="bg1"/>
                </a:solidFill>
              </a:rPr>
              <a:t>Change Committee (DSC)</a:t>
            </a:r>
            <a:endParaRPr lang="en-GB" sz="1000" dirty="0">
              <a:solidFill>
                <a:schemeClr val="bg1"/>
              </a:solidFill>
            </a:endParaRPr>
          </a:p>
        </p:txBody>
      </p:sp>
      <p:sp>
        <p:nvSpPr>
          <p:cNvPr id="26" name="Rounded Rectangle 25"/>
          <p:cNvSpPr/>
          <p:nvPr/>
        </p:nvSpPr>
        <p:spPr bwMode="auto">
          <a:xfrm>
            <a:off x="3196202" y="2480653"/>
            <a:ext cx="1188000" cy="472806"/>
          </a:xfrm>
          <a:prstGeom prst="roundRect">
            <a:avLst>
              <a:gd name="adj" fmla="val 11998"/>
            </a:avLst>
          </a:prstGeom>
          <a:solidFill>
            <a:schemeClr val="accent3"/>
          </a:solidFill>
          <a:ln w="9525" cap="flat" cmpd="sng" algn="ctr">
            <a:solidFill>
              <a:schemeClr val="accent3">
                <a:lumMod val="75000"/>
              </a:schemeClr>
            </a:solidFill>
            <a:prstDash val="solid"/>
            <a:round/>
            <a:headEnd type="none" w="med" len="med"/>
            <a:tailEnd type="none" w="med" len="med"/>
          </a:ln>
          <a:effectLst/>
          <a:extLst/>
        </p:spPr>
        <p:txBody>
          <a:bodyPr rot="0" spcFirstLastPara="0" vertOverflow="overflow" horzOverflow="overflow" vert="horz" wrap="square" lIns="92075" tIns="46038" rIns="92075" bIns="46038" numCol="1" spcCol="0" rtlCol="0" fromWordArt="0" anchor="ctr" anchorCtr="0" forceAA="0" compatLnSpc="1">
            <a:prstTxWarp prst="textNoShape">
              <a:avLst/>
            </a:prstTxWarp>
            <a:noAutofit/>
          </a:bodyPr>
          <a:lstStyle/>
          <a:p>
            <a:pPr algn="ctr" defTabSz="914400"/>
            <a:r>
              <a:rPr lang="en-GB" sz="1000" dirty="0" smtClean="0">
                <a:solidFill>
                  <a:schemeClr val="bg1"/>
                </a:solidFill>
              </a:rPr>
              <a:t>Enterprise Architecture</a:t>
            </a:r>
            <a:endParaRPr lang="en-GB" sz="1000" dirty="0">
              <a:solidFill>
                <a:schemeClr val="bg1"/>
              </a:solidFill>
            </a:endParaRPr>
          </a:p>
        </p:txBody>
      </p:sp>
      <p:cxnSp>
        <p:nvCxnSpPr>
          <p:cNvPr id="27" name="Straight Arrow Connector 26"/>
          <p:cNvCxnSpPr>
            <a:stCxn id="26" idx="2"/>
            <a:endCxn id="10" idx="0"/>
          </p:cNvCxnSpPr>
          <p:nvPr/>
        </p:nvCxnSpPr>
        <p:spPr bwMode="auto">
          <a:xfrm>
            <a:off x="3790202" y="2953459"/>
            <a:ext cx="0" cy="858830"/>
          </a:xfrm>
          <a:prstGeom prst="straightConnector1">
            <a:avLst/>
          </a:prstGeom>
          <a:solidFill>
            <a:schemeClr val="accent1">
              <a:alpha val="50000"/>
            </a:schemeClr>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Straight Arrow Connector 27"/>
          <p:cNvCxnSpPr>
            <a:stCxn id="20" idx="2"/>
          </p:cNvCxnSpPr>
          <p:nvPr/>
        </p:nvCxnSpPr>
        <p:spPr bwMode="auto">
          <a:xfrm>
            <a:off x="6386353" y="3447975"/>
            <a:ext cx="0" cy="364314"/>
          </a:xfrm>
          <a:prstGeom prst="straightConnector1">
            <a:avLst/>
          </a:prstGeom>
          <a:solidFill>
            <a:schemeClr val="accent1">
              <a:alpha val="50000"/>
            </a:schemeClr>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Elbow Connector 28"/>
          <p:cNvCxnSpPr>
            <a:stCxn id="6" idx="1"/>
          </p:cNvCxnSpPr>
          <p:nvPr/>
        </p:nvCxnSpPr>
        <p:spPr bwMode="auto">
          <a:xfrm rot="10800000" flipV="1">
            <a:off x="5664270" y="3208468"/>
            <a:ext cx="373594" cy="596206"/>
          </a:xfrm>
          <a:prstGeom prst="bentConnector2">
            <a:avLst/>
          </a:prstGeom>
          <a:solidFill>
            <a:schemeClr val="accent1">
              <a:alpha val="50000"/>
            </a:schemeClr>
          </a:solidFill>
          <a:ln w="952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Elbow Connector 29"/>
          <p:cNvCxnSpPr>
            <a:endCxn id="25" idx="3"/>
          </p:cNvCxnSpPr>
          <p:nvPr/>
        </p:nvCxnSpPr>
        <p:spPr bwMode="auto">
          <a:xfrm rot="10800000">
            <a:off x="5898258" y="2202302"/>
            <a:ext cx="2009472" cy="754357"/>
          </a:xfrm>
          <a:prstGeom prst="bentConnector3">
            <a:avLst>
              <a:gd name="adj1" fmla="val 263"/>
            </a:avLst>
          </a:prstGeom>
          <a:solidFill>
            <a:schemeClr val="accent1">
              <a:alpha val="50000"/>
            </a:schemeClr>
          </a:solidFill>
          <a:ln w="952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Elbow Connector 30"/>
          <p:cNvCxnSpPr>
            <a:stCxn id="21" idx="0"/>
            <a:endCxn id="8" idx="1"/>
          </p:cNvCxnSpPr>
          <p:nvPr/>
        </p:nvCxnSpPr>
        <p:spPr bwMode="auto">
          <a:xfrm rot="16200000" flipV="1">
            <a:off x="4078200" y="-1115073"/>
            <a:ext cx="551594" cy="7628889"/>
          </a:xfrm>
          <a:prstGeom prst="bentConnector4">
            <a:avLst>
              <a:gd name="adj1" fmla="val 271483"/>
              <a:gd name="adj2" fmla="val 102997"/>
            </a:avLst>
          </a:prstGeom>
          <a:solidFill>
            <a:schemeClr val="accent1">
              <a:alpha val="50000"/>
            </a:schemeClr>
          </a:solidFill>
          <a:ln w="952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Elbow Connector 31"/>
          <p:cNvCxnSpPr>
            <a:stCxn id="20" idx="0"/>
          </p:cNvCxnSpPr>
          <p:nvPr/>
        </p:nvCxnSpPr>
        <p:spPr bwMode="auto">
          <a:xfrm rot="16200000" flipV="1">
            <a:off x="5826407" y="2415222"/>
            <a:ext cx="630210" cy="489683"/>
          </a:xfrm>
          <a:prstGeom prst="bentConnector3">
            <a:avLst>
              <a:gd name="adj1" fmla="val 99809"/>
            </a:avLst>
          </a:prstGeom>
          <a:solidFill>
            <a:schemeClr val="accent1">
              <a:alpha val="50000"/>
            </a:schemeClr>
          </a:solidFill>
          <a:ln w="952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Elbow Connector 32"/>
          <p:cNvCxnSpPr>
            <a:stCxn id="26" idx="3"/>
            <a:endCxn id="11" idx="1"/>
          </p:cNvCxnSpPr>
          <p:nvPr/>
        </p:nvCxnSpPr>
        <p:spPr bwMode="auto">
          <a:xfrm>
            <a:off x="4384202" y="2717056"/>
            <a:ext cx="324469" cy="3199"/>
          </a:xfrm>
          <a:prstGeom prst="bentConnector3">
            <a:avLst>
              <a:gd name="adj1" fmla="val 50000"/>
            </a:avLst>
          </a:prstGeom>
          <a:solidFill>
            <a:schemeClr val="accent1">
              <a:alpha val="50000"/>
            </a:schemeClr>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Straight Arrow Connector 33"/>
          <p:cNvCxnSpPr>
            <a:stCxn id="21" idx="1"/>
          </p:cNvCxnSpPr>
          <p:nvPr/>
        </p:nvCxnSpPr>
        <p:spPr bwMode="auto">
          <a:xfrm flipH="1">
            <a:off x="7421482" y="3211572"/>
            <a:ext cx="152959" cy="0"/>
          </a:xfrm>
          <a:prstGeom prst="straightConnector1">
            <a:avLst/>
          </a:prstGeom>
          <a:solidFill>
            <a:schemeClr val="accent1">
              <a:alpha val="50000"/>
            </a:schemeClr>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Rounded Rectangle 34"/>
          <p:cNvSpPr/>
          <p:nvPr/>
        </p:nvSpPr>
        <p:spPr bwMode="auto">
          <a:xfrm>
            <a:off x="563606" y="5303226"/>
            <a:ext cx="720000" cy="252000"/>
          </a:xfrm>
          <a:prstGeom prst="roundRect">
            <a:avLst>
              <a:gd name="adj" fmla="val 11998"/>
            </a:avLst>
          </a:prstGeom>
          <a:solidFill>
            <a:schemeClr val="bg1">
              <a:lumMod val="50000"/>
            </a:schemeClr>
          </a:solidFill>
          <a:ln w="9525" cap="flat" cmpd="sng" algn="ctr">
            <a:solidFill>
              <a:schemeClr val="tx1"/>
            </a:solidFill>
            <a:prstDash val="dash"/>
            <a:round/>
            <a:headEnd type="none" w="med" len="med"/>
            <a:tailEnd type="none" w="med" len="med"/>
          </a:ln>
          <a:effectLst/>
          <a:extLst/>
        </p:spPr>
        <p:txBody>
          <a:bodyPr vert="horz" wrap="square" lIns="36000" tIns="46038" rIns="36000" bIns="46038" numCol="1" rtlCol="0" anchor="ctr" anchorCtr="0" compatLnSpc="1">
            <a:prstTxWarp prst="textNoShape">
              <a:avLst/>
            </a:prstTxWarp>
          </a:bodyPr>
          <a:lstStyle/>
          <a:p>
            <a:pPr algn="ctr" defTabSz="914400"/>
            <a:r>
              <a:rPr lang="en-GB" sz="800" dirty="0" smtClean="0">
                <a:solidFill>
                  <a:schemeClr val="bg1"/>
                </a:solidFill>
              </a:rPr>
              <a:t>Proposed / Continued</a:t>
            </a:r>
            <a:endParaRPr lang="en-GB" sz="800" dirty="0">
              <a:solidFill>
                <a:schemeClr val="bg1"/>
              </a:solidFill>
            </a:endParaRPr>
          </a:p>
        </p:txBody>
      </p:sp>
      <p:sp>
        <p:nvSpPr>
          <p:cNvPr id="36" name="Rounded Rectangle 35"/>
          <p:cNvSpPr/>
          <p:nvPr/>
        </p:nvSpPr>
        <p:spPr bwMode="auto">
          <a:xfrm>
            <a:off x="1379647" y="5303226"/>
            <a:ext cx="720000" cy="252000"/>
          </a:xfrm>
          <a:prstGeom prst="roundRect">
            <a:avLst>
              <a:gd name="adj" fmla="val 11998"/>
            </a:avLst>
          </a:prstGeom>
          <a:solidFill>
            <a:schemeClr val="tx2"/>
          </a:solidFill>
          <a:ln w="9525" cap="flat" cmpd="sng" algn="ctr">
            <a:solidFill>
              <a:schemeClr val="accent3">
                <a:lumMod val="75000"/>
              </a:schemeClr>
            </a:solidFill>
            <a:prstDash val="solid"/>
            <a:round/>
            <a:headEnd type="none" w="med" len="med"/>
            <a:tailEnd type="none" w="med" len="med"/>
          </a:ln>
          <a:effectLst/>
          <a:extLst/>
        </p:spPr>
        <p:txBody>
          <a:bodyPr rot="0" spcFirstLastPara="0" vertOverflow="overflow" horzOverflow="overflow" vert="horz" wrap="square" lIns="92075" tIns="46038" rIns="92075" bIns="46038" numCol="1" spcCol="0" rtlCol="0" fromWordArt="0" anchor="ctr" anchorCtr="0" forceAA="0" compatLnSpc="1">
            <a:prstTxWarp prst="textNoShape">
              <a:avLst/>
            </a:prstTxWarp>
            <a:noAutofit/>
          </a:bodyPr>
          <a:lstStyle/>
          <a:p>
            <a:pPr algn="ctr" defTabSz="914400"/>
            <a:r>
              <a:rPr lang="en-GB" sz="800" dirty="0" smtClean="0">
                <a:solidFill>
                  <a:schemeClr val="bg1"/>
                </a:solidFill>
              </a:rPr>
              <a:t>Existing Group</a:t>
            </a:r>
            <a:endParaRPr lang="en-GB" sz="800" dirty="0">
              <a:solidFill>
                <a:schemeClr val="bg1"/>
              </a:solidFill>
            </a:endParaRPr>
          </a:p>
        </p:txBody>
      </p:sp>
      <p:sp>
        <p:nvSpPr>
          <p:cNvPr id="37" name="Rounded Rectangle 36"/>
          <p:cNvSpPr/>
          <p:nvPr/>
        </p:nvSpPr>
        <p:spPr bwMode="auto">
          <a:xfrm>
            <a:off x="2195688" y="5303226"/>
            <a:ext cx="720000" cy="252000"/>
          </a:xfrm>
          <a:prstGeom prst="roundRect">
            <a:avLst>
              <a:gd name="adj" fmla="val 11998"/>
            </a:avLst>
          </a:prstGeom>
          <a:solidFill>
            <a:schemeClr val="accent3"/>
          </a:solidFill>
          <a:ln w="9525" cap="flat" cmpd="sng" algn="ctr">
            <a:solidFill>
              <a:schemeClr val="accent3">
                <a:lumMod val="75000"/>
              </a:schemeClr>
            </a:solidFill>
            <a:prstDash val="solid"/>
            <a:round/>
            <a:headEnd type="none" w="med" len="med"/>
            <a:tailEnd type="none" w="med" len="med"/>
          </a:ln>
          <a:effectLst/>
          <a:extLst/>
        </p:spPr>
        <p:txBody>
          <a:bodyPr rot="0" spcFirstLastPara="0" vertOverflow="overflow" horzOverflow="overflow" vert="horz" wrap="square" lIns="92075" tIns="46038" rIns="92075" bIns="46038" numCol="1" spcCol="0" rtlCol="0" fromWordArt="0" anchor="ctr" anchorCtr="0" forceAA="0" compatLnSpc="1">
            <a:prstTxWarp prst="textNoShape">
              <a:avLst/>
            </a:prstTxWarp>
            <a:noAutofit/>
          </a:bodyPr>
          <a:lstStyle/>
          <a:p>
            <a:pPr algn="ctr" defTabSz="914400"/>
            <a:r>
              <a:rPr lang="en-GB" sz="800" dirty="0" smtClean="0">
                <a:solidFill>
                  <a:schemeClr val="bg1"/>
                </a:solidFill>
              </a:rPr>
              <a:t>Xoserve Led</a:t>
            </a:r>
            <a:endParaRPr lang="en-GB" sz="800" dirty="0">
              <a:solidFill>
                <a:schemeClr val="bg1"/>
              </a:solidFill>
            </a:endParaRPr>
          </a:p>
        </p:txBody>
      </p:sp>
      <p:cxnSp>
        <p:nvCxnSpPr>
          <p:cNvPr id="38" name="Elbow Connector 37"/>
          <p:cNvCxnSpPr>
            <a:stCxn id="10" idx="2"/>
            <a:endCxn id="14" idx="2"/>
          </p:cNvCxnSpPr>
          <p:nvPr/>
        </p:nvCxnSpPr>
        <p:spPr bwMode="auto">
          <a:xfrm rot="16200000" flipH="1">
            <a:off x="5234185" y="2841112"/>
            <a:ext cx="12700" cy="2887966"/>
          </a:xfrm>
          <a:prstGeom prst="bentConnector3">
            <a:avLst>
              <a:gd name="adj1" fmla="val 1800000"/>
            </a:avLst>
          </a:prstGeom>
          <a:solidFill>
            <a:schemeClr val="accent1">
              <a:alpha val="50000"/>
            </a:schemeClr>
          </a:solidFill>
          <a:ln w="9525" cap="flat" cmpd="sng" algn="ctr">
            <a:solidFill>
              <a:schemeClr val="tx1"/>
            </a:solidFill>
            <a:prstDash val="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Rounded Rectangle 38"/>
          <p:cNvSpPr/>
          <p:nvPr/>
        </p:nvSpPr>
        <p:spPr bwMode="auto">
          <a:xfrm>
            <a:off x="225425" y="4660750"/>
            <a:ext cx="8688388" cy="216000"/>
          </a:xfrm>
          <a:prstGeom prst="roundRect">
            <a:avLst>
              <a:gd name="adj" fmla="val 11998"/>
            </a:avLst>
          </a:prstGeom>
          <a:solidFill>
            <a:schemeClr val="bg1">
              <a:lumMod val="50000"/>
            </a:schemeClr>
          </a:solidFill>
          <a:ln w="9525" cap="flat" cmpd="sng" algn="ctr">
            <a:solidFill>
              <a:schemeClr val="tx1"/>
            </a:solidFill>
            <a:prstDash val="dash"/>
            <a:round/>
            <a:headEnd type="none" w="med" len="med"/>
            <a:tailEnd type="none" w="med" len="med"/>
          </a:ln>
          <a:effectLst/>
          <a:extLst/>
        </p:spPr>
        <p:txBody>
          <a:bodyPr vert="horz" wrap="square" lIns="36000" tIns="46038" rIns="36000" bIns="46038" numCol="1" rtlCol="0" anchor="ctr" anchorCtr="0" compatLnSpc="1">
            <a:prstTxWarp prst="textNoShape">
              <a:avLst/>
            </a:prstTxWarp>
          </a:bodyPr>
          <a:lstStyle/>
          <a:p>
            <a:pPr algn="ctr" defTabSz="914400"/>
            <a:r>
              <a:rPr lang="en-GB" sz="1000" dirty="0" smtClean="0">
                <a:solidFill>
                  <a:schemeClr val="bg1"/>
                </a:solidFill>
              </a:rPr>
              <a:t>Centralised Communications </a:t>
            </a:r>
            <a:r>
              <a:rPr lang="en-GB" sz="1000" dirty="0">
                <a:solidFill>
                  <a:schemeClr val="bg1"/>
                </a:solidFill>
              </a:rPr>
              <a:t>Approach, Plan and Delivery</a:t>
            </a:r>
          </a:p>
        </p:txBody>
      </p:sp>
      <p:cxnSp>
        <p:nvCxnSpPr>
          <p:cNvPr id="40" name="Straight Arrow Connector 39"/>
          <p:cNvCxnSpPr>
            <a:stCxn id="18" idx="3"/>
          </p:cNvCxnSpPr>
          <p:nvPr/>
        </p:nvCxnSpPr>
        <p:spPr bwMode="auto">
          <a:xfrm>
            <a:off x="1327951" y="1892440"/>
            <a:ext cx="435737" cy="0"/>
          </a:xfrm>
          <a:prstGeom prst="straightConnector1">
            <a:avLst/>
          </a:prstGeom>
          <a:solidFill>
            <a:schemeClr val="accent1">
              <a:alpha val="50000"/>
            </a:schemeClr>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Elbow Connector 40"/>
          <p:cNvCxnSpPr>
            <a:stCxn id="25" idx="1"/>
          </p:cNvCxnSpPr>
          <p:nvPr/>
        </p:nvCxnSpPr>
        <p:spPr bwMode="auto">
          <a:xfrm rot="10800000">
            <a:off x="2937848" y="1892441"/>
            <a:ext cx="1772411" cy="309861"/>
          </a:xfrm>
          <a:prstGeom prst="bentConnector3">
            <a:avLst>
              <a:gd name="adj1" fmla="val 50000"/>
            </a:avLst>
          </a:prstGeom>
          <a:solidFill>
            <a:schemeClr val="accent1">
              <a:alpha val="50000"/>
            </a:schemeClr>
          </a:solidFill>
          <a:ln w="952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Elbow Connector 41"/>
          <p:cNvCxnSpPr>
            <a:stCxn id="26" idx="1"/>
          </p:cNvCxnSpPr>
          <p:nvPr/>
        </p:nvCxnSpPr>
        <p:spPr bwMode="auto">
          <a:xfrm rot="10800000">
            <a:off x="1350038" y="2113714"/>
            <a:ext cx="1846165" cy="603342"/>
          </a:xfrm>
          <a:prstGeom prst="bentConnector3">
            <a:avLst>
              <a:gd name="adj1" fmla="val 89163"/>
            </a:avLst>
          </a:prstGeom>
          <a:solidFill>
            <a:schemeClr val="accent1">
              <a:alpha val="50000"/>
            </a:schemeClr>
          </a:solidFill>
          <a:ln w="952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Rounded Rectangle 42"/>
          <p:cNvSpPr/>
          <p:nvPr/>
        </p:nvSpPr>
        <p:spPr bwMode="auto">
          <a:xfrm>
            <a:off x="6738059" y="2975169"/>
            <a:ext cx="648000" cy="472806"/>
          </a:xfrm>
          <a:prstGeom prst="roundRect">
            <a:avLst>
              <a:gd name="adj" fmla="val 11998"/>
            </a:avLst>
          </a:prstGeom>
          <a:solidFill>
            <a:schemeClr val="accent3"/>
          </a:solidFill>
          <a:ln w="9525" cap="flat" cmpd="sng" algn="ctr">
            <a:solidFill>
              <a:schemeClr val="accent3">
                <a:lumMod val="75000"/>
              </a:schemeClr>
            </a:solidFill>
            <a:prstDash val="solid"/>
            <a:round/>
            <a:headEnd type="none" w="med" len="med"/>
            <a:tailEnd type="none" w="med" len="med"/>
          </a:ln>
          <a:effectLst/>
          <a:extLst/>
        </p:spPr>
        <p:txBody>
          <a:bodyPr rot="0" spcFirstLastPara="0" vertOverflow="overflow" horzOverflow="overflow" vert="horz" wrap="square" lIns="36000" tIns="46038" rIns="36000" bIns="46038" numCol="1" spcCol="0" rtlCol="0" fromWordArt="0" anchor="ctr" anchorCtr="0" forceAA="0" compatLnSpc="1">
            <a:prstTxWarp prst="textNoShape">
              <a:avLst/>
            </a:prstTxWarp>
            <a:noAutofit/>
          </a:bodyPr>
          <a:lstStyle/>
          <a:p>
            <a:pPr algn="ctr" defTabSz="914400"/>
            <a:r>
              <a:rPr lang="en-GB" sz="1000" dirty="0" smtClean="0">
                <a:solidFill>
                  <a:schemeClr val="bg1"/>
                </a:solidFill>
              </a:rPr>
              <a:t>Portfolio Mgt Office</a:t>
            </a:r>
            <a:endParaRPr lang="en-GB" sz="1000" dirty="0">
              <a:solidFill>
                <a:schemeClr val="bg1"/>
              </a:solidFill>
            </a:endParaRPr>
          </a:p>
        </p:txBody>
      </p:sp>
      <p:cxnSp>
        <p:nvCxnSpPr>
          <p:cNvPr id="44" name="Straight Arrow Connector 43"/>
          <p:cNvCxnSpPr>
            <a:endCxn id="43" idx="2"/>
          </p:cNvCxnSpPr>
          <p:nvPr/>
        </p:nvCxnSpPr>
        <p:spPr bwMode="auto">
          <a:xfrm flipH="1" flipV="1">
            <a:off x="7062059" y="3447975"/>
            <a:ext cx="881" cy="364314"/>
          </a:xfrm>
          <a:prstGeom prst="straightConnector1">
            <a:avLst/>
          </a:prstGeom>
          <a:solidFill>
            <a:schemeClr val="accent1">
              <a:alpha val="50000"/>
            </a:schemeClr>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811865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bwMode="auto">
          <a:xfrm>
            <a:off x="228600" y="188640"/>
            <a:ext cx="8599567" cy="4320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ctr" rtl="0" eaLnBrk="0" fontAlgn="base" hangingPunct="0">
              <a:spcBef>
                <a:spcPct val="0"/>
              </a:spcBef>
              <a:spcAft>
                <a:spcPct val="0"/>
              </a:spcAft>
              <a:defRPr sz="3600" b="1">
                <a:solidFill>
                  <a:srgbClr val="68AEE0"/>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a:lstStyle>
          <a:p>
            <a:pPr algn="l"/>
            <a:r>
              <a:rPr lang="en-GB" sz="2800" dirty="0" smtClean="0">
                <a:solidFill>
                  <a:schemeClr val="tx1"/>
                </a:solidFill>
              </a:rPr>
              <a:t>Contents</a:t>
            </a:r>
            <a:endParaRPr lang="en-GB" sz="2800" dirty="0">
              <a:solidFill>
                <a:schemeClr val="tx1"/>
              </a:solidFill>
            </a:endParaRPr>
          </a:p>
        </p:txBody>
      </p:sp>
      <p:sp>
        <p:nvSpPr>
          <p:cNvPr id="5" name="Content Placeholder 2"/>
          <p:cNvSpPr txBox="1">
            <a:spLocks/>
          </p:cNvSpPr>
          <p:nvPr/>
        </p:nvSpPr>
        <p:spPr bwMode="auto">
          <a:xfrm>
            <a:off x="228600" y="764704"/>
            <a:ext cx="8686800"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0" indent="0" algn="ctr" rtl="0" eaLnBrk="0" fontAlgn="base" hangingPunct="0">
              <a:spcBef>
                <a:spcPct val="20000"/>
              </a:spcBef>
              <a:spcAft>
                <a:spcPct val="0"/>
              </a:spcAft>
              <a:buClr>
                <a:srgbClr val="0062C8"/>
              </a:buClr>
              <a:buFontTx/>
              <a:buNone/>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a:lstStyle>
          <a:p>
            <a:pPr marL="342900" indent="-342900" algn="l">
              <a:buFont typeface="+mj-lt"/>
              <a:buAutoNum type="arabicPeriod"/>
            </a:pPr>
            <a:r>
              <a:rPr lang="en-GB" sz="1700" dirty="0" smtClean="0"/>
              <a:t>Objective of the session</a:t>
            </a:r>
          </a:p>
          <a:p>
            <a:pPr marL="342900" indent="-342900" algn="l">
              <a:buFont typeface="+mj-lt"/>
              <a:buAutoNum type="arabicPeriod"/>
            </a:pPr>
            <a:r>
              <a:rPr lang="en-GB" sz="1700" dirty="0" smtClean="0"/>
              <a:t>Background</a:t>
            </a:r>
          </a:p>
          <a:p>
            <a:pPr marL="342900" indent="-342900" algn="l">
              <a:buFont typeface="+mj-lt"/>
              <a:buAutoNum type="arabicPeriod"/>
            </a:pPr>
            <a:r>
              <a:rPr lang="en-GB" sz="1700" dirty="0" smtClean="0"/>
              <a:t>Delivering in Releases</a:t>
            </a:r>
          </a:p>
          <a:p>
            <a:pPr marL="342900" indent="-342900" algn="l">
              <a:buFont typeface="+mj-lt"/>
              <a:buAutoNum type="arabicPeriod"/>
            </a:pPr>
            <a:r>
              <a:rPr lang="en-GB" sz="1700" dirty="0" smtClean="0"/>
              <a:t>Release Management Approach</a:t>
            </a:r>
          </a:p>
          <a:p>
            <a:pPr marL="342900" indent="-342900" algn="l">
              <a:buFont typeface="+mj-lt"/>
              <a:buAutoNum type="arabicPeriod"/>
            </a:pPr>
            <a:r>
              <a:rPr lang="en-GB" sz="1700" dirty="0" smtClean="0"/>
              <a:t>The Change Backlog</a:t>
            </a:r>
          </a:p>
          <a:p>
            <a:pPr marL="342900" indent="-342900" algn="l">
              <a:buFont typeface="+mj-lt"/>
              <a:buAutoNum type="arabicPeriod"/>
            </a:pPr>
            <a:r>
              <a:rPr lang="en-GB" sz="1700" dirty="0" smtClean="0"/>
              <a:t>Change assessment and scoping approach</a:t>
            </a:r>
          </a:p>
          <a:p>
            <a:pPr marL="342900" indent="-342900" algn="l">
              <a:buFont typeface="+mj-lt"/>
              <a:buAutoNum type="arabicPeriod"/>
            </a:pPr>
            <a:r>
              <a:rPr lang="en-GB" sz="1700" dirty="0" smtClean="0"/>
              <a:t>Timeline</a:t>
            </a:r>
          </a:p>
          <a:p>
            <a:pPr marL="342900" indent="-342900" algn="l">
              <a:buFont typeface="+mj-lt"/>
              <a:buAutoNum type="arabicPeriod"/>
            </a:pPr>
            <a:r>
              <a:rPr lang="en-GB" sz="1700" dirty="0" smtClean="0"/>
              <a:t>Next Steps</a:t>
            </a:r>
          </a:p>
          <a:p>
            <a:pPr marL="342900" indent="-342900" algn="l">
              <a:buFont typeface="+mj-lt"/>
              <a:buAutoNum type="arabicPeriod"/>
            </a:pPr>
            <a:r>
              <a:rPr lang="en-GB" sz="1700" dirty="0" smtClean="0"/>
              <a:t>Appendices</a:t>
            </a:r>
          </a:p>
          <a:p>
            <a:pPr marL="1085850" lvl="1" indent="-342900">
              <a:buFont typeface="+mj-lt"/>
              <a:buAutoNum type="alphaUcPeriod"/>
            </a:pPr>
            <a:r>
              <a:rPr lang="en-GB" sz="1300" dirty="0" smtClean="0"/>
              <a:t>Proposed Industry Governance</a:t>
            </a:r>
          </a:p>
        </p:txBody>
      </p:sp>
    </p:spTree>
    <p:extLst>
      <p:ext uri="{BB962C8B-B14F-4D97-AF65-F5344CB8AC3E}">
        <p14:creationId xmlns:p14="http://schemas.microsoft.com/office/powerpoint/2010/main" val="265666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bwMode="auto">
          <a:xfrm>
            <a:off x="257087" y="188640"/>
            <a:ext cx="8571080" cy="4320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ctr" rtl="0" eaLnBrk="0" fontAlgn="base" hangingPunct="0">
              <a:spcBef>
                <a:spcPct val="0"/>
              </a:spcBef>
              <a:spcAft>
                <a:spcPct val="0"/>
              </a:spcAft>
              <a:defRPr sz="3600" b="1">
                <a:solidFill>
                  <a:srgbClr val="68AEE0"/>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a:lstStyle>
          <a:p>
            <a:pPr algn="l"/>
            <a:r>
              <a:rPr lang="en-GB" sz="2800" dirty="0" smtClean="0">
                <a:solidFill>
                  <a:schemeClr val="tx1"/>
                </a:solidFill>
              </a:rPr>
              <a:t>Objectives of the session</a:t>
            </a:r>
            <a:endParaRPr lang="en-GB" sz="2800" dirty="0">
              <a:solidFill>
                <a:schemeClr val="tx1"/>
              </a:solidFill>
            </a:endParaRPr>
          </a:p>
        </p:txBody>
      </p:sp>
      <p:sp>
        <p:nvSpPr>
          <p:cNvPr id="3" name="TextBox 2"/>
          <p:cNvSpPr txBox="1"/>
          <p:nvPr/>
        </p:nvSpPr>
        <p:spPr>
          <a:xfrm>
            <a:off x="252917" y="908720"/>
            <a:ext cx="8419369" cy="4324261"/>
          </a:xfrm>
          <a:prstGeom prst="rect">
            <a:avLst/>
          </a:prstGeom>
          <a:noFill/>
        </p:spPr>
        <p:txBody>
          <a:bodyPr wrap="square" rtlCol="0">
            <a:spAutoFit/>
          </a:bodyPr>
          <a:lstStyle/>
          <a:p>
            <a:pPr marL="285750" indent="-285750">
              <a:buFont typeface="Arial" panose="020B0604020202020204" pitchFamily="34" charset="0"/>
              <a:buChar char="•"/>
            </a:pPr>
            <a:r>
              <a:rPr lang="en-GB" sz="2000" dirty="0">
                <a:solidFill>
                  <a:srgbClr val="3E5AA8"/>
                </a:solidFill>
                <a:latin typeface="+mn-lt"/>
                <a:ea typeface="+mn-ea"/>
              </a:rPr>
              <a:t>Share our proposed </a:t>
            </a:r>
            <a:r>
              <a:rPr lang="en-GB" sz="2000" dirty="0" smtClean="0">
                <a:solidFill>
                  <a:srgbClr val="3E5AA8"/>
                </a:solidFill>
                <a:latin typeface="+mn-lt"/>
                <a:ea typeface="+mn-ea"/>
              </a:rPr>
              <a:t>approach:</a:t>
            </a:r>
          </a:p>
          <a:p>
            <a:pPr marL="742950" lvl="1" indent="-285750">
              <a:buFont typeface="Arial" panose="020B0604020202020204" pitchFamily="34" charset="0"/>
              <a:buChar char="•"/>
            </a:pPr>
            <a:r>
              <a:rPr lang="en-GB" sz="2000" dirty="0" smtClean="0">
                <a:solidFill>
                  <a:srgbClr val="3E5AA8"/>
                </a:solidFill>
                <a:latin typeface="+mn-lt"/>
                <a:ea typeface="+mn-ea"/>
              </a:rPr>
              <a:t>To deliver change in releases</a:t>
            </a:r>
            <a:endParaRPr lang="en-GB" sz="2000" dirty="0">
              <a:solidFill>
                <a:srgbClr val="3E5AA8"/>
              </a:solidFill>
              <a:latin typeface="+mn-lt"/>
              <a:ea typeface="+mn-ea"/>
            </a:endParaRPr>
          </a:p>
          <a:p>
            <a:pPr marL="742950" lvl="1" indent="-285750">
              <a:buFont typeface="Arial" panose="020B0604020202020204" pitchFamily="34" charset="0"/>
              <a:buChar char="•"/>
            </a:pPr>
            <a:r>
              <a:rPr lang="en-GB" sz="2000" dirty="0" smtClean="0">
                <a:solidFill>
                  <a:srgbClr val="3E5AA8"/>
                </a:solidFill>
                <a:latin typeface="+mn-lt"/>
                <a:ea typeface="+mn-ea"/>
              </a:rPr>
              <a:t>To prioritise the </a:t>
            </a:r>
            <a:r>
              <a:rPr lang="en-GB" sz="2000" dirty="0">
                <a:solidFill>
                  <a:srgbClr val="3E5AA8"/>
                </a:solidFill>
                <a:latin typeface="+mn-lt"/>
                <a:ea typeface="+mn-ea"/>
              </a:rPr>
              <a:t>change backlog</a:t>
            </a:r>
          </a:p>
          <a:p>
            <a:pPr marL="742950" lvl="1" indent="-285750">
              <a:buFont typeface="Arial" panose="020B0604020202020204" pitchFamily="34" charset="0"/>
              <a:buChar char="•"/>
            </a:pPr>
            <a:r>
              <a:rPr lang="en-GB" sz="2000" dirty="0" smtClean="0">
                <a:solidFill>
                  <a:srgbClr val="3E5AA8"/>
                </a:solidFill>
                <a:latin typeface="+mn-lt"/>
                <a:ea typeface="+mn-ea"/>
              </a:rPr>
              <a:t>To analyse </a:t>
            </a:r>
            <a:r>
              <a:rPr lang="en-GB" sz="2000" dirty="0">
                <a:solidFill>
                  <a:srgbClr val="3E5AA8"/>
                </a:solidFill>
                <a:latin typeface="+mn-lt"/>
                <a:ea typeface="+mn-ea"/>
              </a:rPr>
              <a:t>and </a:t>
            </a:r>
            <a:r>
              <a:rPr lang="en-GB" sz="2000" dirty="0" smtClean="0">
                <a:solidFill>
                  <a:srgbClr val="3E5AA8"/>
                </a:solidFill>
                <a:latin typeface="+mn-lt"/>
                <a:ea typeface="+mn-ea"/>
              </a:rPr>
              <a:t>propose the </a:t>
            </a:r>
            <a:r>
              <a:rPr lang="en-GB" sz="2000" dirty="0">
                <a:solidFill>
                  <a:srgbClr val="3E5AA8"/>
                </a:solidFill>
                <a:latin typeface="+mn-lt"/>
                <a:ea typeface="+mn-ea"/>
              </a:rPr>
              <a:t>scope for releases 2 &amp; 3</a:t>
            </a:r>
          </a:p>
          <a:p>
            <a:pPr marL="742950" lvl="1" indent="-285750">
              <a:buFont typeface="Arial" panose="020B0604020202020204" pitchFamily="34" charset="0"/>
              <a:buChar char="•"/>
            </a:pPr>
            <a:r>
              <a:rPr lang="en-GB" sz="2000" dirty="0" smtClean="0">
                <a:solidFill>
                  <a:srgbClr val="3E5AA8"/>
                </a:solidFill>
                <a:latin typeface="+mn-lt"/>
                <a:ea typeface="+mn-ea"/>
              </a:rPr>
              <a:t>To approve the scope </a:t>
            </a:r>
            <a:r>
              <a:rPr lang="en-GB" sz="2000" dirty="0">
                <a:solidFill>
                  <a:srgbClr val="3E5AA8"/>
                </a:solidFill>
                <a:latin typeface="+mn-lt"/>
                <a:ea typeface="+mn-ea"/>
              </a:rPr>
              <a:t>for releases 2 &amp; 3</a:t>
            </a:r>
          </a:p>
          <a:p>
            <a:pPr marL="742950" lvl="1" indent="-285750">
              <a:spcAft>
                <a:spcPts val="600"/>
              </a:spcAft>
              <a:buFont typeface="Arial" panose="020B0604020202020204" pitchFamily="34" charset="0"/>
              <a:buChar char="•"/>
            </a:pPr>
            <a:r>
              <a:rPr lang="en-GB" sz="2000" dirty="0" smtClean="0">
                <a:solidFill>
                  <a:srgbClr val="3E5AA8"/>
                </a:solidFill>
                <a:latin typeface="+mn-lt"/>
                <a:ea typeface="+mn-ea"/>
              </a:rPr>
              <a:t>To commission the </a:t>
            </a:r>
            <a:r>
              <a:rPr lang="en-GB" sz="2000" dirty="0">
                <a:solidFill>
                  <a:srgbClr val="3E5AA8"/>
                </a:solidFill>
                <a:latin typeface="+mn-lt"/>
                <a:ea typeface="+mn-ea"/>
              </a:rPr>
              <a:t>work to deliver Release 2</a:t>
            </a:r>
          </a:p>
          <a:p>
            <a:pPr marL="285750" indent="-285750">
              <a:spcAft>
                <a:spcPts val="600"/>
              </a:spcAft>
              <a:buFont typeface="Arial" panose="020B0604020202020204" pitchFamily="34" charset="0"/>
              <a:buChar char="•"/>
            </a:pPr>
            <a:r>
              <a:rPr lang="en-GB" sz="2000" dirty="0">
                <a:solidFill>
                  <a:srgbClr val="3E5AA8"/>
                </a:solidFill>
                <a:latin typeface="+mn-lt"/>
                <a:ea typeface="+mn-ea"/>
              </a:rPr>
              <a:t>Understand </a:t>
            </a:r>
            <a:r>
              <a:rPr lang="en-GB" sz="2000" dirty="0" smtClean="0">
                <a:solidFill>
                  <a:srgbClr val="3E5AA8"/>
                </a:solidFill>
                <a:latin typeface="+mn-lt"/>
                <a:ea typeface="+mn-ea"/>
              </a:rPr>
              <a:t>any </a:t>
            </a:r>
            <a:r>
              <a:rPr lang="en-GB" sz="2000" dirty="0">
                <a:solidFill>
                  <a:srgbClr val="3E5AA8"/>
                </a:solidFill>
                <a:latin typeface="+mn-lt"/>
                <a:ea typeface="+mn-ea"/>
              </a:rPr>
              <a:t>process differences to how the backlog is treated compared with when we get to ‘steady state</a:t>
            </a:r>
            <a:r>
              <a:rPr lang="en-GB" sz="2000" dirty="0" smtClean="0">
                <a:solidFill>
                  <a:srgbClr val="3E5AA8"/>
                </a:solidFill>
                <a:latin typeface="+mn-lt"/>
                <a:ea typeface="+mn-ea"/>
              </a:rPr>
              <a:t>’ </a:t>
            </a:r>
            <a:endParaRPr lang="en-GB" sz="2000" dirty="0">
              <a:solidFill>
                <a:srgbClr val="3E5AA8"/>
              </a:solidFill>
              <a:latin typeface="+mn-lt"/>
              <a:ea typeface="+mn-ea"/>
            </a:endParaRPr>
          </a:p>
          <a:p>
            <a:pPr marL="285750" indent="-285750">
              <a:spcAft>
                <a:spcPts val="600"/>
              </a:spcAft>
              <a:buFont typeface="Arial" panose="020B0604020202020204" pitchFamily="34" charset="0"/>
              <a:buChar char="•"/>
            </a:pPr>
            <a:r>
              <a:rPr lang="en-GB" sz="2000" dirty="0">
                <a:solidFill>
                  <a:srgbClr val="3E5AA8"/>
                </a:solidFill>
                <a:latin typeface="+mn-lt"/>
                <a:ea typeface="+mn-ea"/>
              </a:rPr>
              <a:t>Review the target timeline and how/when we will need involvement from </a:t>
            </a:r>
            <a:r>
              <a:rPr lang="en-GB" sz="2000" dirty="0" smtClean="0">
                <a:solidFill>
                  <a:srgbClr val="3E5AA8"/>
                </a:solidFill>
                <a:latin typeface="+mn-lt"/>
                <a:ea typeface="+mn-ea"/>
              </a:rPr>
              <a:t>the Change Committee (ChC), </a:t>
            </a:r>
            <a:r>
              <a:rPr lang="en-GB" sz="2000" dirty="0">
                <a:solidFill>
                  <a:srgbClr val="3E5AA8"/>
                </a:solidFill>
                <a:latin typeface="+mn-lt"/>
                <a:ea typeface="+mn-ea"/>
              </a:rPr>
              <a:t>in order to agree the most effective way to work together</a:t>
            </a:r>
          </a:p>
          <a:p>
            <a:pPr marL="285750" indent="-285750">
              <a:spcAft>
                <a:spcPts val="600"/>
              </a:spcAft>
              <a:buFont typeface="Arial" panose="020B0604020202020204" pitchFamily="34" charset="0"/>
              <a:buChar char="•"/>
            </a:pPr>
            <a:r>
              <a:rPr lang="en-GB" sz="2000" dirty="0">
                <a:solidFill>
                  <a:srgbClr val="3E5AA8"/>
                </a:solidFill>
                <a:latin typeface="+mn-lt"/>
                <a:ea typeface="+mn-ea"/>
              </a:rPr>
              <a:t>Gain support for the approach to the backlog and BAU and </a:t>
            </a:r>
            <a:r>
              <a:rPr lang="en-GB" sz="2000" dirty="0" smtClean="0">
                <a:solidFill>
                  <a:srgbClr val="3E5AA8"/>
                </a:solidFill>
                <a:latin typeface="+mn-lt"/>
                <a:ea typeface="+mn-ea"/>
              </a:rPr>
              <a:t>ChC involvement</a:t>
            </a:r>
            <a:endParaRPr lang="en-GB" sz="2000" dirty="0">
              <a:solidFill>
                <a:srgbClr val="3E5AA8"/>
              </a:solidFill>
              <a:latin typeface="+mn-lt"/>
              <a:ea typeface="+mn-ea"/>
            </a:endParaRPr>
          </a:p>
        </p:txBody>
      </p:sp>
    </p:spTree>
    <p:extLst>
      <p:ext uri="{BB962C8B-B14F-4D97-AF65-F5344CB8AC3E}">
        <p14:creationId xmlns:p14="http://schemas.microsoft.com/office/powerpoint/2010/main" val="21232541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bwMode="auto">
          <a:xfrm>
            <a:off x="257087" y="188640"/>
            <a:ext cx="8571080" cy="4320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ctr" rtl="0" eaLnBrk="0" fontAlgn="base" hangingPunct="0">
              <a:spcBef>
                <a:spcPct val="0"/>
              </a:spcBef>
              <a:spcAft>
                <a:spcPct val="0"/>
              </a:spcAft>
              <a:defRPr sz="3600" b="1">
                <a:solidFill>
                  <a:srgbClr val="68AEE0"/>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a:lstStyle>
          <a:p>
            <a:pPr algn="l"/>
            <a:r>
              <a:rPr lang="en-GB" sz="2800" dirty="0" smtClean="0">
                <a:solidFill>
                  <a:schemeClr val="tx1"/>
                </a:solidFill>
              </a:rPr>
              <a:t>Background</a:t>
            </a:r>
            <a:endParaRPr lang="en-GB" sz="2800" dirty="0">
              <a:solidFill>
                <a:schemeClr val="tx1"/>
              </a:solidFill>
            </a:endParaRPr>
          </a:p>
        </p:txBody>
      </p:sp>
      <p:sp>
        <p:nvSpPr>
          <p:cNvPr id="9" name="Content Placeholder 2"/>
          <p:cNvSpPr txBox="1">
            <a:spLocks/>
          </p:cNvSpPr>
          <p:nvPr/>
        </p:nvSpPr>
        <p:spPr bwMode="auto">
          <a:xfrm>
            <a:off x="257087" y="764704"/>
            <a:ext cx="8686800"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0" indent="0" algn="ctr" rtl="0" eaLnBrk="0" fontAlgn="base" hangingPunct="0">
              <a:spcBef>
                <a:spcPct val="20000"/>
              </a:spcBef>
              <a:spcAft>
                <a:spcPct val="0"/>
              </a:spcAft>
              <a:buClr>
                <a:srgbClr val="0062C8"/>
              </a:buClr>
              <a:buFontTx/>
              <a:buNone/>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a:lstStyle>
          <a:p>
            <a:pPr marL="285750" indent="-285750" algn="l">
              <a:spcAft>
                <a:spcPts val="600"/>
              </a:spcAft>
              <a:buFont typeface="Wingdings" panose="05000000000000000000" pitchFamily="2" charset="2"/>
              <a:buChar char="§"/>
            </a:pPr>
            <a:r>
              <a:rPr lang="en-GB" sz="1700" dirty="0"/>
              <a:t>The </a:t>
            </a:r>
            <a:r>
              <a:rPr lang="en-GB" sz="1700" dirty="0" smtClean="0"/>
              <a:t>UK Link Programme (UKLP) </a:t>
            </a:r>
            <a:r>
              <a:rPr lang="en-GB" sz="1700" dirty="0"/>
              <a:t>was established in 2013 to deliver a number of UNC Nexus Modifications as well </a:t>
            </a:r>
            <a:r>
              <a:rPr lang="en-GB" sz="1700" dirty="0" smtClean="0"/>
              <a:t>as replacing </a:t>
            </a:r>
            <a:r>
              <a:rPr lang="en-GB" sz="1700" dirty="0"/>
              <a:t>a number of ageing UK Link systems with SAP technology.  </a:t>
            </a:r>
            <a:endParaRPr lang="en-GB" sz="1700" dirty="0" smtClean="0"/>
          </a:p>
          <a:p>
            <a:pPr marL="285750" indent="-285750" algn="l">
              <a:spcAft>
                <a:spcPts val="600"/>
              </a:spcAft>
              <a:buFont typeface="Wingdings" panose="05000000000000000000" pitchFamily="2" charset="2"/>
              <a:buChar char="§"/>
            </a:pPr>
            <a:r>
              <a:rPr lang="en-GB" sz="1700" dirty="0" smtClean="0"/>
              <a:t>During </a:t>
            </a:r>
            <a:r>
              <a:rPr lang="en-GB" sz="1700" dirty="0"/>
              <a:t>the lifecycle of </a:t>
            </a:r>
            <a:r>
              <a:rPr lang="en-GB" sz="1700" dirty="0" smtClean="0"/>
              <a:t>Release1(R1) a </a:t>
            </a:r>
            <a:r>
              <a:rPr lang="en-GB" sz="1700" dirty="0"/>
              <a:t>number of changes to the original 01/10/15 implementation date have been </a:t>
            </a:r>
            <a:r>
              <a:rPr lang="en-GB" sz="1700" dirty="0" smtClean="0"/>
              <a:t>made with the implementation date, implementation is now on plan for 01/06/17.  </a:t>
            </a:r>
            <a:endParaRPr lang="en-GB" sz="1700" dirty="0"/>
          </a:p>
          <a:p>
            <a:pPr marL="285750" indent="-285750" algn="l">
              <a:spcAft>
                <a:spcPts val="600"/>
              </a:spcAft>
              <a:buFont typeface="Wingdings" panose="05000000000000000000" pitchFamily="2" charset="2"/>
              <a:buChar char="§"/>
            </a:pPr>
            <a:r>
              <a:rPr lang="en-GB" sz="1700" dirty="0" smtClean="0"/>
              <a:t>The </a:t>
            </a:r>
            <a:r>
              <a:rPr lang="en-GB" sz="1700" dirty="0"/>
              <a:t>scope of delivery for R1 Go Live was baselined in September 2015 </a:t>
            </a:r>
            <a:r>
              <a:rPr lang="en-GB" sz="1700" dirty="0" smtClean="0"/>
              <a:t>and </a:t>
            </a:r>
            <a:r>
              <a:rPr lang="en-GB" sz="1700" dirty="0"/>
              <a:t>during the delivery of the UKLP a number of change requests and defects have been deferred from R1 Go Live.  </a:t>
            </a:r>
          </a:p>
          <a:p>
            <a:pPr marL="285750" indent="-285750" algn="l">
              <a:spcAft>
                <a:spcPts val="600"/>
              </a:spcAft>
              <a:buFont typeface="Wingdings" panose="05000000000000000000" pitchFamily="2" charset="2"/>
              <a:buChar char="§"/>
            </a:pPr>
            <a:r>
              <a:rPr lang="en-GB" sz="1700" dirty="0"/>
              <a:t>As the UKLP nears its Go </a:t>
            </a:r>
            <a:r>
              <a:rPr lang="en-GB" sz="1700" dirty="0" smtClean="0"/>
              <a:t>Live there is a need for Xoserve to establish plans for the delivery of future change. These </a:t>
            </a:r>
            <a:r>
              <a:rPr lang="en-GB" sz="1700" dirty="0"/>
              <a:t>plans must align to a changing industry governance landscape and new funding arrangements </a:t>
            </a:r>
            <a:r>
              <a:rPr lang="en-GB" sz="1700" dirty="0" smtClean="0"/>
              <a:t>introduced </a:t>
            </a:r>
            <a:r>
              <a:rPr lang="en-GB" sz="1700" dirty="0"/>
              <a:t>under the </a:t>
            </a:r>
            <a:r>
              <a:rPr lang="en-GB" sz="1700" dirty="0" smtClean="0"/>
              <a:t>Data Services Contract (DSC).</a:t>
            </a:r>
          </a:p>
          <a:p>
            <a:pPr marL="285750" indent="-285750" algn="l">
              <a:spcAft>
                <a:spcPts val="600"/>
              </a:spcAft>
              <a:buFont typeface="Wingdings" panose="05000000000000000000" pitchFamily="2" charset="2"/>
              <a:buChar char="§"/>
            </a:pPr>
            <a:r>
              <a:rPr lang="en-GB" sz="1700" dirty="0" smtClean="0"/>
              <a:t>In the past we have delivered UK Link change incrementally. Participant feedback suggests that this doesn’t provide the opportunity to optimise the delivery of change, nor does it help to plan any consequential changes to our systems and processes.</a:t>
            </a:r>
            <a:endParaRPr lang="en-GB" sz="1700" dirty="0"/>
          </a:p>
        </p:txBody>
      </p:sp>
    </p:spTree>
    <p:extLst>
      <p:ext uri="{BB962C8B-B14F-4D97-AF65-F5344CB8AC3E}">
        <p14:creationId xmlns:p14="http://schemas.microsoft.com/office/powerpoint/2010/main" val="12486276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bwMode="auto">
          <a:xfrm>
            <a:off x="257087" y="188640"/>
            <a:ext cx="8571080" cy="4320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ctr" rtl="0" eaLnBrk="0" fontAlgn="base" hangingPunct="0">
              <a:spcBef>
                <a:spcPct val="0"/>
              </a:spcBef>
              <a:spcAft>
                <a:spcPct val="0"/>
              </a:spcAft>
              <a:defRPr sz="3600" b="1">
                <a:solidFill>
                  <a:srgbClr val="68AEE0"/>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a:lstStyle>
          <a:p>
            <a:pPr algn="l"/>
            <a:r>
              <a:rPr lang="en-GB" sz="2800" dirty="0" smtClean="0">
                <a:solidFill>
                  <a:schemeClr val="tx1"/>
                </a:solidFill>
              </a:rPr>
              <a:t>Delivering in Releases</a:t>
            </a:r>
            <a:endParaRPr lang="en-GB" sz="2800" dirty="0">
              <a:solidFill>
                <a:schemeClr val="tx1"/>
              </a:solidFill>
            </a:endParaRPr>
          </a:p>
        </p:txBody>
      </p:sp>
      <p:sp>
        <p:nvSpPr>
          <p:cNvPr id="9" name="Content Placeholder 2"/>
          <p:cNvSpPr txBox="1">
            <a:spLocks/>
          </p:cNvSpPr>
          <p:nvPr/>
        </p:nvSpPr>
        <p:spPr bwMode="auto">
          <a:xfrm>
            <a:off x="257087" y="764704"/>
            <a:ext cx="8686800"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0" indent="0" algn="ctr" rtl="0" eaLnBrk="0" fontAlgn="base" hangingPunct="0">
              <a:spcBef>
                <a:spcPct val="20000"/>
              </a:spcBef>
              <a:spcAft>
                <a:spcPct val="0"/>
              </a:spcAft>
              <a:buClr>
                <a:srgbClr val="0062C8"/>
              </a:buClr>
              <a:buFontTx/>
              <a:buNone/>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a:lstStyle>
          <a:p>
            <a:pPr algn="l"/>
            <a:r>
              <a:rPr lang="en-GB" sz="1200" dirty="0"/>
              <a:t> </a:t>
            </a:r>
          </a:p>
        </p:txBody>
      </p:sp>
      <p:sp>
        <p:nvSpPr>
          <p:cNvPr id="5" name="Content Placeholder 2"/>
          <p:cNvSpPr txBox="1">
            <a:spLocks/>
          </p:cNvSpPr>
          <p:nvPr/>
        </p:nvSpPr>
        <p:spPr bwMode="auto">
          <a:xfrm>
            <a:off x="251520" y="764704"/>
            <a:ext cx="8686800"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0" indent="0" algn="ctr" rtl="0" eaLnBrk="0" fontAlgn="base" hangingPunct="0">
              <a:spcBef>
                <a:spcPct val="20000"/>
              </a:spcBef>
              <a:spcAft>
                <a:spcPct val="0"/>
              </a:spcAft>
              <a:buClr>
                <a:srgbClr val="0062C8"/>
              </a:buClr>
              <a:buFontTx/>
              <a:buNone/>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a:lstStyle>
          <a:p>
            <a:pPr marL="285750" indent="-285750" algn="l">
              <a:spcAft>
                <a:spcPts val="600"/>
              </a:spcAft>
              <a:buFont typeface="Wingdings" panose="05000000000000000000" pitchFamily="2" charset="2"/>
              <a:buChar char="§"/>
            </a:pPr>
            <a:r>
              <a:rPr lang="en-GB" sz="1700" dirty="0"/>
              <a:t>Xoserve’s proposed approach is to deliver multiple major releases of functionality a year, alongside a stream of minor enhancement work. The first major releases are anticipated to be R2 and R3, with target delivery dates in Q2 and Q4 2018 respectively (subject to ratification)</a:t>
            </a:r>
          </a:p>
          <a:p>
            <a:pPr marL="285750" indent="-285750" algn="l">
              <a:spcAft>
                <a:spcPts val="600"/>
              </a:spcAft>
              <a:buFont typeface="Wingdings" panose="05000000000000000000" pitchFamily="2" charset="2"/>
              <a:buChar char="§"/>
            </a:pPr>
            <a:r>
              <a:rPr lang="en-GB" sz="1700" dirty="0" smtClean="0"/>
              <a:t>The approach should </a:t>
            </a:r>
            <a:r>
              <a:rPr lang="en-GB" sz="1700" dirty="0"/>
              <a:t>provide the opportunity to:</a:t>
            </a:r>
          </a:p>
          <a:p>
            <a:pPr lvl="1">
              <a:spcAft>
                <a:spcPts val="600"/>
              </a:spcAft>
            </a:pPr>
            <a:r>
              <a:rPr lang="en-GB" sz="1700" dirty="0"/>
              <a:t>Prove our ability to deliver change with the new architecture, with limited impact on the industry</a:t>
            </a:r>
          </a:p>
          <a:p>
            <a:pPr lvl="1">
              <a:spcAft>
                <a:spcPts val="600"/>
              </a:spcAft>
            </a:pPr>
            <a:r>
              <a:rPr lang="en-GB" sz="1700" dirty="0"/>
              <a:t>Build in further learnings into the following release</a:t>
            </a:r>
          </a:p>
          <a:p>
            <a:pPr lvl="1">
              <a:spcAft>
                <a:spcPts val="600"/>
              </a:spcAft>
            </a:pPr>
            <a:r>
              <a:rPr lang="en-GB" sz="1700" dirty="0"/>
              <a:t>Inform and validate our longer term release strategy</a:t>
            </a:r>
          </a:p>
          <a:p>
            <a:pPr marL="285750" indent="-285750" algn="l">
              <a:spcAft>
                <a:spcPts val="600"/>
              </a:spcAft>
              <a:buFont typeface="Wingdings" panose="05000000000000000000" pitchFamily="2" charset="2"/>
              <a:buChar char="§"/>
            </a:pPr>
            <a:r>
              <a:rPr lang="en-GB" sz="1700" dirty="0" smtClean="0"/>
              <a:t>We </a:t>
            </a:r>
            <a:r>
              <a:rPr lang="en-GB" sz="1700" dirty="0"/>
              <a:t>are considering a </a:t>
            </a:r>
            <a:r>
              <a:rPr lang="en-GB" sz="1700" dirty="0" smtClean="0"/>
              <a:t>Post </a:t>
            </a:r>
            <a:r>
              <a:rPr lang="en-GB" sz="1700" dirty="0"/>
              <a:t>P</a:t>
            </a:r>
            <a:r>
              <a:rPr lang="en-GB" sz="1700" dirty="0" smtClean="0"/>
              <a:t>IS</a:t>
            </a:r>
            <a:r>
              <a:rPr lang="en-GB" sz="1700" dirty="0" smtClean="0">
                <a:solidFill>
                  <a:srgbClr val="FF0000"/>
                </a:solidFill>
              </a:rPr>
              <a:t> </a:t>
            </a:r>
            <a:r>
              <a:rPr lang="en-GB" sz="1700" dirty="0"/>
              <a:t>minor release that would be dependent on PIS/Stabilisation criteria being met and it being low impact to Market Participants</a:t>
            </a:r>
          </a:p>
          <a:p>
            <a:pPr marL="285750" indent="-285750" algn="l">
              <a:spcAft>
                <a:spcPts val="600"/>
              </a:spcAft>
              <a:buFont typeface="Wingdings" panose="05000000000000000000" pitchFamily="2" charset="2"/>
              <a:buChar char="§"/>
            </a:pPr>
            <a:r>
              <a:rPr lang="en-GB" sz="1700" b="1" dirty="0" smtClean="0"/>
              <a:t>Release </a:t>
            </a:r>
            <a:r>
              <a:rPr lang="en-GB" sz="1700" b="1" dirty="0"/>
              <a:t>2</a:t>
            </a:r>
            <a:r>
              <a:rPr lang="en-GB" sz="1700" dirty="0"/>
              <a:t> would be focussed on changes that have </a:t>
            </a:r>
            <a:r>
              <a:rPr lang="en-GB" sz="1700" dirty="0" smtClean="0"/>
              <a:t>lower impact </a:t>
            </a:r>
            <a:r>
              <a:rPr lang="en-GB" sz="1700" dirty="0"/>
              <a:t>to Market </a:t>
            </a:r>
            <a:r>
              <a:rPr lang="en-GB" sz="1700" dirty="0" smtClean="0"/>
              <a:t>Participants’ system and interfaces and to de-risk and improve service provision (eg removal of manual processes)</a:t>
            </a:r>
            <a:endParaRPr lang="en-GB" sz="1700" dirty="0"/>
          </a:p>
          <a:p>
            <a:pPr marL="285750" indent="-285750" algn="l">
              <a:spcAft>
                <a:spcPts val="600"/>
              </a:spcAft>
              <a:buFont typeface="Wingdings" panose="05000000000000000000" pitchFamily="2" charset="2"/>
              <a:buChar char="§"/>
            </a:pPr>
            <a:r>
              <a:rPr lang="en-GB" sz="1700" b="1" dirty="0"/>
              <a:t>Release 3</a:t>
            </a:r>
            <a:r>
              <a:rPr lang="en-GB" sz="1700" dirty="0"/>
              <a:t> would </a:t>
            </a:r>
            <a:r>
              <a:rPr lang="en-GB" sz="1700" dirty="0" smtClean="0"/>
              <a:t>include delivery of higher impact change </a:t>
            </a:r>
            <a:r>
              <a:rPr lang="en-GB" sz="1700" dirty="0"/>
              <a:t>for the </a:t>
            </a:r>
            <a:r>
              <a:rPr lang="en-GB" sz="1700" dirty="0" smtClean="0"/>
              <a:t>industry</a:t>
            </a:r>
            <a:endParaRPr lang="en-GB" sz="1700" dirty="0"/>
          </a:p>
          <a:p>
            <a:pPr marL="285750" indent="-285750" algn="l">
              <a:spcAft>
                <a:spcPts val="600"/>
              </a:spcAft>
              <a:buFont typeface="Arial" panose="020B0604020202020204" pitchFamily="34" charset="0"/>
              <a:buChar char="•"/>
            </a:pPr>
            <a:endParaRPr lang="en-GB" sz="1700" dirty="0"/>
          </a:p>
        </p:txBody>
      </p:sp>
    </p:spTree>
    <p:extLst>
      <p:ext uri="{BB962C8B-B14F-4D97-AF65-F5344CB8AC3E}">
        <p14:creationId xmlns:p14="http://schemas.microsoft.com/office/powerpoint/2010/main" val="5903381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425" y="0"/>
            <a:ext cx="8688388" cy="692696"/>
          </a:xfrm>
        </p:spPr>
        <p:txBody>
          <a:bodyPr/>
          <a:lstStyle/>
          <a:p>
            <a:r>
              <a:rPr lang="en-GB" sz="2800" dirty="0" smtClean="0"/>
              <a:t>Release Management Approach</a:t>
            </a:r>
            <a:endParaRPr lang="en-GB" sz="2800" dirty="0">
              <a:solidFill>
                <a:srgbClr val="FF0000"/>
              </a:solidFill>
            </a:endParaRPr>
          </a:p>
        </p:txBody>
      </p:sp>
      <p:sp>
        <p:nvSpPr>
          <p:cNvPr id="3" name="Content Placeholder 2"/>
          <p:cNvSpPr>
            <a:spLocks noGrp="1"/>
          </p:cNvSpPr>
          <p:nvPr>
            <p:ph idx="1"/>
          </p:nvPr>
        </p:nvSpPr>
        <p:spPr>
          <a:xfrm>
            <a:off x="107504" y="764704"/>
            <a:ext cx="8843537" cy="3312368"/>
          </a:xfrm>
        </p:spPr>
        <p:txBody>
          <a:bodyPr/>
          <a:lstStyle/>
          <a:p>
            <a:pPr marL="0" indent="0">
              <a:buNone/>
            </a:pPr>
            <a:r>
              <a:rPr lang="en-GB" sz="1200" dirty="0" smtClean="0"/>
              <a:t>Xoserve have defined a release management approach to be employed following UK Link R1 Go-Live, underpinned by the following principles and process. This represents an initial Xoserve proposal to be validated through Industry engagement:</a:t>
            </a:r>
          </a:p>
          <a:p>
            <a:pPr marL="0" indent="0">
              <a:buNone/>
            </a:pPr>
            <a:endParaRPr lang="en-GB" sz="800" dirty="0"/>
          </a:p>
          <a:p>
            <a:pPr marL="0" indent="0">
              <a:buNone/>
            </a:pPr>
            <a:r>
              <a:rPr lang="en-GB" sz="1200" b="1" dirty="0" smtClean="0"/>
              <a:t>Release Principles</a:t>
            </a:r>
          </a:p>
          <a:p>
            <a:pPr>
              <a:spcBef>
                <a:spcPts val="400"/>
              </a:spcBef>
              <a:spcAft>
                <a:spcPts val="0"/>
              </a:spcAft>
            </a:pPr>
            <a:r>
              <a:rPr lang="en-GB" sz="1100" dirty="0" smtClean="0"/>
              <a:t>UKLP Release 1 will </a:t>
            </a:r>
            <a:r>
              <a:rPr lang="en-GB" sz="1100" dirty="0"/>
              <a:t>manage any </a:t>
            </a:r>
            <a:r>
              <a:rPr lang="en-GB" sz="1100" dirty="0" smtClean="0"/>
              <a:t>defect </a:t>
            </a:r>
            <a:r>
              <a:rPr lang="en-GB" sz="1100" dirty="0"/>
              <a:t>fixes </a:t>
            </a:r>
            <a:r>
              <a:rPr lang="en-GB" sz="1100" dirty="0" smtClean="0"/>
              <a:t>during the PIS period</a:t>
            </a:r>
          </a:p>
          <a:p>
            <a:pPr>
              <a:spcBef>
                <a:spcPts val="400"/>
              </a:spcBef>
              <a:spcAft>
                <a:spcPts val="0"/>
              </a:spcAft>
            </a:pPr>
            <a:r>
              <a:rPr lang="en-GB" sz="1100" b="1" dirty="0" smtClean="0"/>
              <a:t>Capacity </a:t>
            </a:r>
            <a:r>
              <a:rPr lang="en-GB" sz="1100" b="1" dirty="0"/>
              <a:t>to deliver change will be impacted by the length of PIS</a:t>
            </a:r>
            <a:r>
              <a:rPr lang="en-GB" sz="1100" dirty="0"/>
              <a:t>  - Any extension to PIS would directly impact planned future release dates </a:t>
            </a:r>
          </a:p>
          <a:p>
            <a:pPr>
              <a:spcBef>
                <a:spcPts val="400"/>
              </a:spcBef>
              <a:spcAft>
                <a:spcPts val="0"/>
              </a:spcAft>
            </a:pPr>
            <a:r>
              <a:rPr lang="en-GB" sz="1100" dirty="0" smtClean="0"/>
              <a:t>Future release scope </a:t>
            </a:r>
            <a:r>
              <a:rPr lang="en-GB" sz="1100" dirty="0"/>
              <a:t>will be defined in </a:t>
            </a:r>
            <a:r>
              <a:rPr lang="en-GB" sz="1100" b="1" dirty="0"/>
              <a:t>collaboration with the industry</a:t>
            </a:r>
            <a:r>
              <a:rPr lang="en-GB" sz="1100" dirty="0"/>
              <a:t> and engagement will begin early in the planning </a:t>
            </a:r>
            <a:r>
              <a:rPr lang="en-GB" sz="1100" dirty="0" smtClean="0"/>
              <a:t>process in line with the new DSC Change Management Procedures</a:t>
            </a:r>
          </a:p>
          <a:p>
            <a:pPr>
              <a:spcBef>
                <a:spcPts val="400"/>
              </a:spcBef>
              <a:spcAft>
                <a:spcPts val="0"/>
              </a:spcAft>
            </a:pPr>
            <a:r>
              <a:rPr lang="en-GB" sz="1100" dirty="0" smtClean="0"/>
              <a:t>The future Release Management Approach has been defined taking into account best practice principles from SAP and other users who use SAP technology</a:t>
            </a:r>
          </a:p>
          <a:p>
            <a:pPr>
              <a:spcBef>
                <a:spcPts val="400"/>
              </a:spcBef>
              <a:spcAft>
                <a:spcPts val="0"/>
              </a:spcAft>
            </a:pPr>
            <a:r>
              <a:rPr lang="en-GB" sz="1100" dirty="0" smtClean="0"/>
              <a:t>There would be significant risk to all participants  by delivering the change backlog within 1 release, in parallel  with R1</a:t>
            </a:r>
          </a:p>
          <a:p>
            <a:pPr>
              <a:spcBef>
                <a:spcPts val="400"/>
              </a:spcBef>
              <a:spcAft>
                <a:spcPts val="0"/>
              </a:spcAft>
            </a:pPr>
            <a:r>
              <a:rPr lang="en-GB" sz="1100" b="1" dirty="0" smtClean="0"/>
              <a:t>Unexpected </a:t>
            </a:r>
            <a:r>
              <a:rPr lang="en-GB" sz="1100" b="1" dirty="0"/>
              <a:t>urgent regulatory/industry change </a:t>
            </a:r>
            <a:r>
              <a:rPr lang="en-GB" sz="1100" dirty="0" smtClean="0"/>
              <a:t>could change the priority and therefore the scope of delivery of a release</a:t>
            </a:r>
            <a:endParaRPr lang="en-GB" sz="1100" dirty="0"/>
          </a:p>
          <a:p>
            <a:pPr>
              <a:spcBef>
                <a:spcPts val="400"/>
              </a:spcBef>
              <a:spcAft>
                <a:spcPts val="0"/>
              </a:spcAft>
            </a:pPr>
            <a:r>
              <a:rPr lang="en-GB" sz="1100" dirty="0" smtClean="0"/>
              <a:t>Xoserve will look to </a:t>
            </a:r>
            <a:r>
              <a:rPr lang="en-GB" sz="1100" b="1" dirty="0" smtClean="0"/>
              <a:t>establish a mechanism for delivering minor change </a:t>
            </a:r>
            <a:r>
              <a:rPr lang="en-GB" sz="1100" dirty="0" smtClean="0"/>
              <a:t>in a more flexible manner alongside larger releases (Similar to the existing minor enhancement process)</a:t>
            </a:r>
            <a:endParaRPr lang="en-GB" sz="1100" b="1" u="sng" dirty="0"/>
          </a:p>
          <a:p>
            <a:pPr marL="0" indent="0">
              <a:buNone/>
            </a:pPr>
            <a:r>
              <a:rPr lang="en-GB" sz="1050" b="1" u="sng" dirty="0" smtClean="0"/>
              <a:t>Proposed </a:t>
            </a:r>
            <a:r>
              <a:rPr lang="en-GB" sz="1050" b="1" u="sng" dirty="0"/>
              <a:t>conceptual </a:t>
            </a:r>
            <a:r>
              <a:rPr lang="en-GB" sz="1050" b="1" u="sng" dirty="0" smtClean="0"/>
              <a:t>process</a:t>
            </a:r>
            <a:endParaRPr lang="en-GB" sz="1000" dirty="0" smtClean="0"/>
          </a:p>
          <a:p>
            <a:pPr marL="0" indent="0">
              <a:buNone/>
            </a:pPr>
            <a:endParaRPr lang="en-GB" sz="1200" b="1" dirty="0"/>
          </a:p>
        </p:txBody>
      </p:sp>
      <p:sp>
        <p:nvSpPr>
          <p:cNvPr id="27" name="Chevron 26"/>
          <p:cNvSpPr/>
          <p:nvPr/>
        </p:nvSpPr>
        <p:spPr>
          <a:xfrm>
            <a:off x="107504" y="4795191"/>
            <a:ext cx="1208517" cy="732813"/>
          </a:xfrm>
          <a:prstGeom prst="chevr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en-GB" sz="900" dirty="0" smtClean="0">
                <a:solidFill>
                  <a:schemeClr val="tx1"/>
                </a:solidFill>
              </a:rPr>
              <a:t>Forecast Demand</a:t>
            </a:r>
            <a:endParaRPr lang="en-GB" sz="900" dirty="0">
              <a:solidFill>
                <a:schemeClr val="tx1"/>
              </a:solidFill>
            </a:endParaRPr>
          </a:p>
        </p:txBody>
      </p:sp>
      <p:sp>
        <p:nvSpPr>
          <p:cNvPr id="28" name="Chevron 27"/>
          <p:cNvSpPr/>
          <p:nvPr/>
        </p:nvSpPr>
        <p:spPr>
          <a:xfrm>
            <a:off x="1046950" y="4798851"/>
            <a:ext cx="1421463" cy="720000"/>
          </a:xfrm>
          <a:prstGeom prst="chevr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en-GB" sz="900" dirty="0" smtClean="0">
                <a:solidFill>
                  <a:schemeClr val="tx1"/>
                </a:solidFill>
              </a:rPr>
              <a:t>Set delivery capacity assumptions</a:t>
            </a:r>
            <a:endParaRPr lang="en-GB" sz="900" dirty="0">
              <a:solidFill>
                <a:schemeClr val="tx1"/>
              </a:solidFill>
            </a:endParaRPr>
          </a:p>
        </p:txBody>
      </p:sp>
      <p:sp>
        <p:nvSpPr>
          <p:cNvPr id="29" name="Chevron 28"/>
          <p:cNvSpPr/>
          <p:nvPr/>
        </p:nvSpPr>
        <p:spPr>
          <a:xfrm>
            <a:off x="3324649" y="4800681"/>
            <a:ext cx="1481789" cy="720000"/>
          </a:xfrm>
          <a:prstGeom prst="chevr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en-GB" sz="900" dirty="0">
                <a:solidFill>
                  <a:schemeClr val="tx1"/>
                </a:solidFill>
              </a:rPr>
              <a:t>Xoserve Internal </a:t>
            </a:r>
            <a:r>
              <a:rPr lang="en-GB" sz="900" dirty="0" smtClean="0">
                <a:solidFill>
                  <a:schemeClr val="tx1"/>
                </a:solidFill>
              </a:rPr>
              <a:t>change Prioritisation</a:t>
            </a:r>
            <a:endParaRPr lang="en-GB" sz="900" dirty="0">
              <a:solidFill>
                <a:schemeClr val="tx1"/>
              </a:solidFill>
            </a:endParaRPr>
          </a:p>
        </p:txBody>
      </p:sp>
      <p:sp>
        <p:nvSpPr>
          <p:cNvPr id="30" name="Chevron 29"/>
          <p:cNvSpPr/>
          <p:nvPr/>
        </p:nvSpPr>
        <p:spPr>
          <a:xfrm>
            <a:off x="4537367" y="4802511"/>
            <a:ext cx="1370616" cy="720000"/>
          </a:xfrm>
          <a:prstGeom prst="chevr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en-GB" sz="900" dirty="0">
                <a:solidFill>
                  <a:schemeClr val="tx1"/>
                </a:solidFill>
              </a:rPr>
              <a:t>Industry Prioritisation</a:t>
            </a:r>
          </a:p>
          <a:p>
            <a:pPr algn="ctr">
              <a:defRPr/>
            </a:pPr>
            <a:r>
              <a:rPr lang="en-GB" sz="900" dirty="0">
                <a:solidFill>
                  <a:schemeClr val="tx1"/>
                </a:solidFill>
              </a:rPr>
              <a:t>Approval</a:t>
            </a:r>
          </a:p>
        </p:txBody>
      </p:sp>
      <p:sp>
        <p:nvSpPr>
          <p:cNvPr id="31" name="Chevron 30"/>
          <p:cNvSpPr/>
          <p:nvPr/>
        </p:nvSpPr>
        <p:spPr>
          <a:xfrm>
            <a:off x="5638912" y="4804341"/>
            <a:ext cx="1203838" cy="720000"/>
          </a:xfrm>
          <a:prstGeom prst="chevr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r>
              <a:rPr lang="en-GB" sz="900" dirty="0">
                <a:solidFill>
                  <a:schemeClr val="tx1"/>
                </a:solidFill>
              </a:rPr>
              <a:t>Baseline </a:t>
            </a:r>
            <a:r>
              <a:rPr lang="en-GB" sz="900" dirty="0" smtClean="0">
                <a:solidFill>
                  <a:schemeClr val="tx1"/>
                </a:solidFill>
              </a:rPr>
              <a:t>&amp; Formal Comms</a:t>
            </a:r>
            <a:endParaRPr lang="en-GB" sz="900" dirty="0">
              <a:solidFill>
                <a:schemeClr val="tx1"/>
              </a:solidFill>
            </a:endParaRPr>
          </a:p>
        </p:txBody>
      </p:sp>
      <p:sp>
        <p:nvSpPr>
          <p:cNvPr id="32" name="Curved Down Arrow 31"/>
          <p:cNvSpPr/>
          <p:nvPr/>
        </p:nvSpPr>
        <p:spPr>
          <a:xfrm flipH="1">
            <a:off x="4211961" y="4593354"/>
            <a:ext cx="889000" cy="328613"/>
          </a:xfrm>
          <a:prstGeom prst="curved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00" dirty="0">
              <a:solidFill>
                <a:schemeClr val="tx1"/>
              </a:solidFill>
            </a:endParaRPr>
          </a:p>
        </p:txBody>
      </p:sp>
      <p:sp>
        <p:nvSpPr>
          <p:cNvPr id="33" name="Curved Down Arrow 32"/>
          <p:cNvSpPr/>
          <p:nvPr/>
        </p:nvSpPr>
        <p:spPr>
          <a:xfrm rot="10800000" flipH="1">
            <a:off x="4211961" y="5452901"/>
            <a:ext cx="889000" cy="328612"/>
          </a:xfrm>
          <a:prstGeom prst="curved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900" dirty="0">
              <a:solidFill>
                <a:schemeClr val="tx1"/>
              </a:solidFill>
            </a:endParaRPr>
          </a:p>
        </p:txBody>
      </p:sp>
      <p:sp>
        <p:nvSpPr>
          <p:cNvPr id="34" name="Chevron 33"/>
          <p:cNvSpPr/>
          <p:nvPr/>
        </p:nvSpPr>
        <p:spPr>
          <a:xfrm>
            <a:off x="80154" y="4090050"/>
            <a:ext cx="2340000" cy="468024"/>
          </a:xfrm>
          <a:prstGeom prst="chevron">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en-GB" sz="1200" b="1" dirty="0" smtClean="0">
                <a:solidFill>
                  <a:schemeClr val="bg1"/>
                </a:solidFill>
              </a:rPr>
              <a:t>Business Planning</a:t>
            </a:r>
            <a:endParaRPr lang="en-GB" sz="1200" b="1" dirty="0">
              <a:solidFill>
                <a:schemeClr val="bg1"/>
              </a:solidFill>
            </a:endParaRPr>
          </a:p>
        </p:txBody>
      </p:sp>
      <p:sp>
        <p:nvSpPr>
          <p:cNvPr id="36" name="Chevron 35"/>
          <p:cNvSpPr/>
          <p:nvPr/>
        </p:nvSpPr>
        <p:spPr>
          <a:xfrm>
            <a:off x="2277826" y="4087761"/>
            <a:ext cx="4320000" cy="468024"/>
          </a:xfrm>
          <a:prstGeom prst="chevron">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en-GB" sz="1200" b="1" dirty="0" smtClean="0">
                <a:solidFill>
                  <a:schemeClr val="bg1"/>
                </a:solidFill>
              </a:rPr>
              <a:t>Release Planning</a:t>
            </a:r>
            <a:endParaRPr lang="en-GB" sz="1200" b="1" dirty="0">
              <a:solidFill>
                <a:schemeClr val="bg1"/>
              </a:solidFill>
            </a:endParaRPr>
          </a:p>
        </p:txBody>
      </p:sp>
      <p:sp>
        <p:nvSpPr>
          <p:cNvPr id="37" name="Chevron 36"/>
          <p:cNvSpPr/>
          <p:nvPr/>
        </p:nvSpPr>
        <p:spPr>
          <a:xfrm>
            <a:off x="6455497" y="4077031"/>
            <a:ext cx="2340000" cy="468024"/>
          </a:xfrm>
          <a:prstGeom prst="chevron">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en-GB" sz="1200" b="1" dirty="0" smtClean="0">
                <a:solidFill>
                  <a:schemeClr val="bg1"/>
                </a:solidFill>
              </a:rPr>
              <a:t>Project Planning</a:t>
            </a:r>
            <a:endParaRPr lang="en-GB" sz="1200" b="1" dirty="0">
              <a:solidFill>
                <a:schemeClr val="bg1"/>
              </a:solidFill>
            </a:endParaRPr>
          </a:p>
        </p:txBody>
      </p:sp>
      <p:sp>
        <p:nvSpPr>
          <p:cNvPr id="38" name="Chevron 37"/>
          <p:cNvSpPr/>
          <p:nvPr/>
        </p:nvSpPr>
        <p:spPr>
          <a:xfrm>
            <a:off x="2199342" y="4795191"/>
            <a:ext cx="1394378" cy="720000"/>
          </a:xfrm>
          <a:prstGeom prst="chevr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en-GB" sz="900" dirty="0" smtClean="0">
                <a:solidFill>
                  <a:schemeClr val="tx1"/>
                </a:solidFill>
              </a:rPr>
              <a:t>Establish Demand Gap &amp; Release candidates</a:t>
            </a:r>
            <a:endParaRPr lang="en-GB" sz="900" dirty="0">
              <a:solidFill>
                <a:schemeClr val="tx1"/>
              </a:solidFill>
            </a:endParaRPr>
          </a:p>
        </p:txBody>
      </p:sp>
      <p:sp>
        <p:nvSpPr>
          <p:cNvPr id="39" name="Chevron 38"/>
          <p:cNvSpPr/>
          <p:nvPr/>
        </p:nvSpPr>
        <p:spPr>
          <a:xfrm>
            <a:off x="6573679" y="4797021"/>
            <a:ext cx="1320890" cy="720000"/>
          </a:xfrm>
          <a:prstGeom prst="chevr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r>
              <a:rPr lang="en-GB" sz="900" dirty="0" smtClean="0">
                <a:solidFill>
                  <a:schemeClr val="tx1"/>
                </a:solidFill>
              </a:rPr>
              <a:t>Scoping &amp; Resource Allocation</a:t>
            </a:r>
            <a:endParaRPr lang="en-GB" sz="900" dirty="0">
              <a:solidFill>
                <a:schemeClr val="tx1"/>
              </a:solidFill>
            </a:endParaRPr>
          </a:p>
        </p:txBody>
      </p:sp>
      <p:sp>
        <p:nvSpPr>
          <p:cNvPr id="40" name="Chevron 39"/>
          <p:cNvSpPr/>
          <p:nvPr/>
        </p:nvSpPr>
        <p:spPr>
          <a:xfrm>
            <a:off x="7625497" y="4806171"/>
            <a:ext cx="1325544" cy="720000"/>
          </a:xfrm>
          <a:prstGeom prst="chevr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r>
              <a:rPr lang="en-GB" sz="900" dirty="0" smtClean="0">
                <a:solidFill>
                  <a:schemeClr val="tx1"/>
                </a:solidFill>
              </a:rPr>
              <a:t>Project Mobilisation</a:t>
            </a:r>
            <a:endParaRPr lang="en-GB" sz="900" dirty="0">
              <a:solidFill>
                <a:schemeClr val="tx1"/>
              </a:solidFill>
            </a:endParaRPr>
          </a:p>
        </p:txBody>
      </p:sp>
    </p:spTree>
    <p:extLst>
      <p:ext uri="{BB962C8B-B14F-4D97-AF65-F5344CB8AC3E}">
        <p14:creationId xmlns:p14="http://schemas.microsoft.com/office/powerpoint/2010/main" val="22121585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Rectangle 44"/>
          <p:cNvSpPr>
            <a:spLocks noChangeArrowheads="1"/>
          </p:cNvSpPr>
          <p:nvPr/>
        </p:nvSpPr>
        <p:spPr bwMode="auto">
          <a:xfrm rot="10800000" flipH="1">
            <a:off x="3807510" y="3456554"/>
            <a:ext cx="1688717" cy="836542"/>
          </a:xfrm>
          <a:prstGeom prst="rect">
            <a:avLst/>
          </a:prstGeom>
          <a:gradFill rotWithShape="1">
            <a:gsLst>
              <a:gs pos="0">
                <a:srgbClr val="DDDDDD"/>
              </a:gs>
              <a:gs pos="100000">
                <a:srgbClr val="DDDDDD">
                  <a:gamma/>
                  <a:tint val="0"/>
                  <a:invGamma/>
                </a:srgbClr>
              </a:gs>
            </a:gsLst>
            <a:lin ang="5400000" scaled="1"/>
          </a:gradFill>
          <a:ln w="9525">
            <a:solidFill>
              <a:schemeClr val="bg1"/>
            </a:solidFill>
            <a:miter lim="800000"/>
            <a:headEnd/>
            <a:tailEnd/>
          </a:ln>
        </p:spPr>
        <p:txBody>
          <a:bodyPr wrap="none" anchor="ctr"/>
          <a:lstStyle/>
          <a:p>
            <a:pPr algn="ctr"/>
            <a:endParaRPr lang="en-GB" sz="1477" b="1" noProof="1">
              <a:solidFill>
                <a:schemeClr val="bg1"/>
              </a:solidFill>
            </a:endParaRPr>
          </a:p>
        </p:txBody>
      </p:sp>
      <p:sp>
        <p:nvSpPr>
          <p:cNvPr id="46" name="Rectangle 44"/>
          <p:cNvSpPr>
            <a:spLocks noChangeArrowheads="1"/>
          </p:cNvSpPr>
          <p:nvPr/>
        </p:nvSpPr>
        <p:spPr bwMode="auto">
          <a:xfrm rot="10800000" flipH="1">
            <a:off x="5559293" y="3461334"/>
            <a:ext cx="1688717" cy="836542"/>
          </a:xfrm>
          <a:prstGeom prst="rect">
            <a:avLst/>
          </a:prstGeom>
          <a:gradFill rotWithShape="1">
            <a:gsLst>
              <a:gs pos="0">
                <a:srgbClr val="DDDDDD"/>
              </a:gs>
              <a:gs pos="100000">
                <a:srgbClr val="DDDDDD">
                  <a:gamma/>
                  <a:tint val="0"/>
                  <a:invGamma/>
                </a:srgbClr>
              </a:gs>
            </a:gsLst>
            <a:lin ang="5400000" scaled="1"/>
          </a:gradFill>
          <a:ln w="9525">
            <a:solidFill>
              <a:schemeClr val="bg1"/>
            </a:solidFill>
            <a:miter lim="800000"/>
            <a:headEnd/>
            <a:tailEnd/>
          </a:ln>
        </p:spPr>
        <p:txBody>
          <a:bodyPr wrap="none" anchor="ctr"/>
          <a:lstStyle/>
          <a:p>
            <a:pPr algn="ctr"/>
            <a:endParaRPr lang="en-GB" sz="1477" b="1" noProof="1">
              <a:solidFill>
                <a:schemeClr val="bg1"/>
              </a:solidFill>
            </a:endParaRPr>
          </a:p>
        </p:txBody>
      </p:sp>
      <p:sp>
        <p:nvSpPr>
          <p:cNvPr id="3" name="Title 2"/>
          <p:cNvSpPr>
            <a:spLocks noGrp="1"/>
          </p:cNvSpPr>
          <p:nvPr>
            <p:ph type="title"/>
          </p:nvPr>
        </p:nvSpPr>
        <p:spPr>
          <a:xfrm>
            <a:off x="157277" y="188639"/>
            <a:ext cx="8670890" cy="515089"/>
          </a:xfrm>
        </p:spPr>
        <p:txBody>
          <a:bodyPr/>
          <a:lstStyle/>
          <a:p>
            <a:r>
              <a:rPr lang="en-GB" sz="2800" dirty="0" smtClean="0"/>
              <a:t>High Level Change Assessment Approach</a:t>
            </a:r>
            <a:endParaRPr lang="en-GB" sz="2800" dirty="0"/>
          </a:p>
        </p:txBody>
      </p:sp>
      <p:sp>
        <p:nvSpPr>
          <p:cNvPr id="69" name="Text Box 37"/>
          <p:cNvSpPr txBox="1">
            <a:spLocks noChangeArrowheads="1"/>
          </p:cNvSpPr>
          <p:nvPr/>
        </p:nvSpPr>
        <p:spPr bwMode="gray">
          <a:xfrm>
            <a:off x="65723" y="1511206"/>
            <a:ext cx="2393797" cy="276999"/>
          </a:xfrm>
          <a:prstGeom prst="rect">
            <a:avLst/>
          </a:prstGeom>
          <a:noFill/>
          <a:ln w="9525">
            <a:noFill/>
            <a:miter lim="800000"/>
            <a:headEnd/>
            <a:tailEnd/>
          </a:ln>
        </p:spPr>
        <p:txBody>
          <a:bodyPr wrap="square">
            <a:spAutoFit/>
          </a:bodyPr>
          <a:lstStyle/>
          <a:p>
            <a:pPr defTabSz="740038">
              <a:spcBef>
                <a:spcPct val="20000"/>
              </a:spcBef>
            </a:pPr>
            <a:r>
              <a:rPr lang="en-GB" sz="1200" b="1" noProof="1" smtClean="0"/>
              <a:t>Sources of Change</a:t>
            </a:r>
            <a:endParaRPr lang="en-GB" sz="1200" b="1" noProof="1"/>
          </a:p>
        </p:txBody>
      </p:sp>
      <p:sp>
        <p:nvSpPr>
          <p:cNvPr id="89" name="Right Arrow 88"/>
          <p:cNvSpPr/>
          <p:nvPr/>
        </p:nvSpPr>
        <p:spPr bwMode="auto">
          <a:xfrm rot="16200000">
            <a:off x="6977537" y="3441937"/>
            <a:ext cx="180000" cy="180000"/>
          </a:xfrm>
          <a:prstGeom prst="rightArrow">
            <a:avLst/>
          </a:pr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92" name="Rounded Rectangle 91"/>
          <p:cNvSpPr/>
          <p:nvPr/>
        </p:nvSpPr>
        <p:spPr bwMode="auto">
          <a:xfrm>
            <a:off x="7529456" y="2330392"/>
            <a:ext cx="975758" cy="370722"/>
          </a:xfrm>
          <a:prstGeom prst="roundRect">
            <a:avLst/>
          </a:prstGeom>
          <a:solidFill>
            <a:schemeClr val="accent1"/>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bg1"/>
                </a:solidFill>
                <a:effectLst/>
                <a:latin typeface="Arial" charset="0"/>
              </a:rPr>
              <a:t>Release 2</a:t>
            </a:r>
          </a:p>
        </p:txBody>
      </p:sp>
      <p:sp>
        <p:nvSpPr>
          <p:cNvPr id="93" name="Rounded Rectangle 92"/>
          <p:cNvSpPr/>
          <p:nvPr/>
        </p:nvSpPr>
        <p:spPr bwMode="auto">
          <a:xfrm>
            <a:off x="7737630" y="2802347"/>
            <a:ext cx="975758" cy="370722"/>
          </a:xfrm>
          <a:prstGeom prst="roundRect">
            <a:avLst/>
          </a:prstGeom>
          <a:solidFill>
            <a:schemeClr val="accent1"/>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bg1"/>
                </a:solidFill>
                <a:effectLst/>
                <a:latin typeface="Arial" charset="0"/>
              </a:rPr>
              <a:t>Release 3</a:t>
            </a:r>
          </a:p>
        </p:txBody>
      </p:sp>
      <p:sp>
        <p:nvSpPr>
          <p:cNvPr id="94" name="Rounded Rectangle 93"/>
          <p:cNvSpPr/>
          <p:nvPr/>
        </p:nvSpPr>
        <p:spPr bwMode="auto">
          <a:xfrm>
            <a:off x="7958669" y="3274302"/>
            <a:ext cx="975758" cy="370722"/>
          </a:xfrm>
          <a:prstGeom prst="roundRect">
            <a:avLst/>
          </a:prstGeom>
          <a:solidFill>
            <a:schemeClr val="accent1"/>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bg1"/>
                </a:solidFill>
                <a:effectLst/>
                <a:latin typeface="Arial" charset="0"/>
              </a:rPr>
              <a:t>Release n</a:t>
            </a:r>
          </a:p>
        </p:txBody>
      </p:sp>
      <p:cxnSp>
        <p:nvCxnSpPr>
          <p:cNvPr id="100" name="Curved Connector 99"/>
          <p:cNvCxnSpPr>
            <a:stCxn id="80" idx="4"/>
            <a:endCxn id="92" idx="1"/>
          </p:cNvCxnSpPr>
          <p:nvPr/>
        </p:nvCxnSpPr>
        <p:spPr bwMode="auto">
          <a:xfrm flipV="1">
            <a:off x="7244432" y="2515753"/>
            <a:ext cx="285024" cy="607222"/>
          </a:xfrm>
          <a:prstGeom prst="curvedConnector3">
            <a:avLst>
              <a:gd name="adj1" fmla="val 50000"/>
            </a:avLst>
          </a:prstGeom>
          <a:solidFill>
            <a:schemeClr val="accent1">
              <a:alpha val="50000"/>
            </a:schemeClr>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Curved Connector 100"/>
          <p:cNvCxnSpPr>
            <a:stCxn id="80" idx="4"/>
            <a:endCxn id="93" idx="1"/>
          </p:cNvCxnSpPr>
          <p:nvPr/>
        </p:nvCxnSpPr>
        <p:spPr bwMode="auto">
          <a:xfrm flipV="1">
            <a:off x="7244432" y="2987708"/>
            <a:ext cx="493198" cy="135267"/>
          </a:xfrm>
          <a:prstGeom prst="curvedConnector3">
            <a:avLst>
              <a:gd name="adj1" fmla="val 50000"/>
            </a:avLst>
          </a:prstGeom>
          <a:solidFill>
            <a:schemeClr val="accent1">
              <a:alpha val="50000"/>
            </a:schemeClr>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Curved Connector 103"/>
          <p:cNvCxnSpPr>
            <a:stCxn id="80" idx="4"/>
            <a:endCxn id="94" idx="1"/>
          </p:cNvCxnSpPr>
          <p:nvPr/>
        </p:nvCxnSpPr>
        <p:spPr bwMode="auto">
          <a:xfrm>
            <a:off x="7244432" y="3122975"/>
            <a:ext cx="714237" cy="336688"/>
          </a:xfrm>
          <a:prstGeom prst="curvedConnector3">
            <a:avLst>
              <a:gd name="adj1" fmla="val 50000"/>
            </a:avLst>
          </a:prstGeom>
          <a:solidFill>
            <a:schemeClr val="accent1">
              <a:alpha val="50000"/>
            </a:schemeClr>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3" name="Curved Connector 112"/>
          <p:cNvCxnSpPr>
            <a:stCxn id="80" idx="4"/>
          </p:cNvCxnSpPr>
          <p:nvPr/>
        </p:nvCxnSpPr>
        <p:spPr bwMode="auto">
          <a:xfrm>
            <a:off x="7244432" y="3122975"/>
            <a:ext cx="882160" cy="1939252"/>
          </a:xfrm>
          <a:prstGeom prst="curvedConnector2">
            <a:avLst/>
          </a:prstGeom>
          <a:solidFill>
            <a:schemeClr val="accent1">
              <a:alpha val="50000"/>
            </a:schemeClr>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0" name="Rounded Rectangle 119"/>
          <p:cNvSpPr/>
          <p:nvPr/>
        </p:nvSpPr>
        <p:spPr bwMode="auto">
          <a:xfrm>
            <a:off x="1350926" y="5727045"/>
            <a:ext cx="1224822" cy="229706"/>
          </a:xfrm>
          <a:prstGeom prst="roundRect">
            <a:avLst/>
          </a:prstGeom>
          <a:solidFill>
            <a:schemeClr val="accent3">
              <a:lumMod val="20000"/>
              <a:lumOff val="80000"/>
            </a:schemeClr>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a:extLst/>
        </p:spPr>
        <p:txBody>
          <a:bodyPr rot="0" spcFirstLastPara="0" vertOverflow="overflow" horzOverflow="overflow" vert="horz" wrap="square" lIns="92075" tIns="46038" rIns="92075" bIns="46038" numCol="1" spcCol="0" rtlCol="0" fromWordArt="0" anchor="ctr" anchorCtr="0" forceAA="0" compatLnSpc="1">
            <a:prstTxWarp prst="textNoShape">
              <a:avLst/>
            </a:prstTxWarp>
            <a:noAutofit/>
          </a:bodyPr>
          <a:lstStyle/>
          <a:p>
            <a:pPr algn="ctr" defTabSz="914400"/>
            <a:r>
              <a:rPr lang="en-GB" sz="800" dirty="0"/>
              <a:t>Other Change Stream</a:t>
            </a:r>
          </a:p>
        </p:txBody>
      </p:sp>
      <p:sp>
        <p:nvSpPr>
          <p:cNvPr id="121" name="Rounded Rectangle 120"/>
          <p:cNvSpPr/>
          <p:nvPr/>
        </p:nvSpPr>
        <p:spPr bwMode="auto">
          <a:xfrm>
            <a:off x="398622" y="5733257"/>
            <a:ext cx="864000" cy="229705"/>
          </a:xfrm>
          <a:prstGeom prst="roundRect">
            <a:avLst/>
          </a:prstGeom>
          <a:solidFill>
            <a:schemeClr val="accent1"/>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a:extLst/>
        </p:spPr>
        <p:txBody>
          <a:bodyPr rot="0" spcFirstLastPara="0" vertOverflow="overflow" horzOverflow="overflow" vert="horz" wrap="none" lIns="92075" tIns="46038" rIns="92075" bIns="46038" numCol="1" spcCol="0" rtlCol="0" fromWordArt="0" anchor="ctr" anchorCtr="0" forceAA="0" compatLnSpc="1">
            <a:prstTxWarp prst="textNoShape">
              <a:avLst/>
            </a:prstTxWarp>
            <a:noAutofit/>
          </a:bodyPr>
          <a:lstStyle/>
          <a:p>
            <a:pPr algn="ctr" defTabSz="914400"/>
            <a:r>
              <a:rPr lang="en-GB" sz="800" dirty="0">
                <a:solidFill>
                  <a:schemeClr val="bg1"/>
                </a:solidFill>
              </a:rPr>
              <a:t>Major Release</a:t>
            </a:r>
          </a:p>
        </p:txBody>
      </p:sp>
      <p:sp>
        <p:nvSpPr>
          <p:cNvPr id="123" name="Oval 122"/>
          <p:cNvSpPr/>
          <p:nvPr/>
        </p:nvSpPr>
        <p:spPr bwMode="auto">
          <a:xfrm>
            <a:off x="375289" y="1844824"/>
            <a:ext cx="576000" cy="576000"/>
          </a:xfrm>
          <a:prstGeom prst="ellipse">
            <a:avLst/>
          </a:prstGeom>
          <a:solidFill>
            <a:schemeClr val="accent2"/>
          </a:solidFill>
          <a:ln w="9525" cap="flat" cmpd="sng" algn="ctr">
            <a:solidFill>
              <a:srgbClr val="FF0000"/>
            </a:solidFill>
            <a:prstDash val="solid"/>
            <a:round/>
            <a:headEnd type="none" w="med" len="med"/>
            <a:tailEnd type="none" w="med" len="med"/>
          </a:ln>
          <a:effectLst/>
          <a:extLst/>
        </p:spPr>
        <p:txBody>
          <a:bodyPr vert="horz" wrap="square" lIns="0" tIns="46038" rIns="0"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Arial" charset="0"/>
              </a:rPr>
              <a:t>Deferred CRs</a:t>
            </a:r>
          </a:p>
        </p:txBody>
      </p:sp>
      <p:sp>
        <p:nvSpPr>
          <p:cNvPr id="124" name="Oval 123"/>
          <p:cNvSpPr/>
          <p:nvPr/>
        </p:nvSpPr>
        <p:spPr bwMode="auto">
          <a:xfrm>
            <a:off x="858510" y="2412229"/>
            <a:ext cx="576000" cy="576000"/>
          </a:xfrm>
          <a:prstGeom prst="ellipse">
            <a:avLst/>
          </a:prstGeom>
          <a:solidFill>
            <a:schemeClr val="accent2"/>
          </a:solidFill>
          <a:ln w="9525" cap="flat" cmpd="sng" algn="ctr">
            <a:solidFill>
              <a:srgbClr val="FF0000"/>
            </a:solidFill>
            <a:prstDash val="solid"/>
            <a:round/>
            <a:headEnd type="none" w="med" len="med"/>
            <a:tailEnd type="none" w="med" len="med"/>
          </a:ln>
          <a:effectLst/>
          <a:extLst/>
        </p:spPr>
        <p:txBody>
          <a:bodyPr vert="horz" wrap="square" lIns="0" tIns="46038" rIns="0"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Arial" charset="0"/>
              </a:rPr>
              <a:t>BP</a:t>
            </a:r>
            <a:r>
              <a:rPr kumimoji="0" lang="en-GB" sz="800" b="0" i="0" u="none" strike="noStrike" cap="none" normalizeH="0" dirty="0" smtClean="0">
                <a:ln>
                  <a:noFill/>
                </a:ln>
                <a:solidFill>
                  <a:schemeClr val="tx1"/>
                </a:solidFill>
                <a:effectLst/>
                <a:latin typeface="Arial" charset="0"/>
              </a:rPr>
              <a:t> Items</a:t>
            </a:r>
            <a:endParaRPr kumimoji="0" lang="en-GB" sz="800" b="0" i="0" u="none" strike="noStrike" cap="none" normalizeH="0" baseline="0" dirty="0" smtClean="0">
              <a:ln>
                <a:noFill/>
              </a:ln>
              <a:solidFill>
                <a:schemeClr val="tx1"/>
              </a:solidFill>
              <a:effectLst/>
              <a:latin typeface="Arial" charset="0"/>
            </a:endParaRPr>
          </a:p>
        </p:txBody>
      </p:sp>
      <p:sp>
        <p:nvSpPr>
          <p:cNvPr id="125" name="Oval 124"/>
          <p:cNvSpPr/>
          <p:nvPr/>
        </p:nvSpPr>
        <p:spPr bwMode="auto">
          <a:xfrm>
            <a:off x="328006" y="2979634"/>
            <a:ext cx="576000" cy="576000"/>
          </a:xfrm>
          <a:prstGeom prst="ellipse">
            <a:avLst/>
          </a:prstGeom>
          <a:solidFill>
            <a:schemeClr val="accent2"/>
          </a:solidFill>
          <a:ln w="9525" cap="flat" cmpd="sng" algn="ctr">
            <a:solidFill>
              <a:srgbClr val="FF0000"/>
            </a:solidFill>
            <a:prstDash val="solid"/>
            <a:round/>
            <a:headEnd type="none" w="med" len="med"/>
            <a:tailEnd type="none" w="med" len="med"/>
          </a:ln>
          <a:effectLst/>
          <a:extLst/>
        </p:spPr>
        <p:txBody>
          <a:bodyPr vert="horz" wrap="square" lIns="0" tIns="46038" rIns="0"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Arial" charset="0"/>
              </a:rPr>
              <a:t>Deferred Defects</a:t>
            </a:r>
          </a:p>
        </p:txBody>
      </p:sp>
      <p:sp>
        <p:nvSpPr>
          <p:cNvPr id="126" name="Oval 125"/>
          <p:cNvSpPr/>
          <p:nvPr/>
        </p:nvSpPr>
        <p:spPr bwMode="auto">
          <a:xfrm>
            <a:off x="977288" y="3408810"/>
            <a:ext cx="576000" cy="576000"/>
          </a:xfrm>
          <a:prstGeom prst="ellipse">
            <a:avLst/>
          </a:prstGeom>
          <a:solidFill>
            <a:schemeClr val="accent2"/>
          </a:solidFill>
          <a:ln w="9525" cap="flat" cmpd="sng" algn="ctr">
            <a:solidFill>
              <a:srgbClr val="FF0000"/>
            </a:solidFill>
            <a:prstDash val="solid"/>
            <a:round/>
            <a:headEnd type="none" w="med" len="med"/>
            <a:tailEnd type="none" w="med" len="med"/>
          </a:ln>
          <a:effectLst/>
          <a:extLst/>
        </p:spPr>
        <p:txBody>
          <a:bodyPr vert="horz" wrap="square" lIns="0" tIns="46038" rIns="0"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Arial" charset="0"/>
              </a:rPr>
              <a:t>Industry Change</a:t>
            </a:r>
          </a:p>
        </p:txBody>
      </p:sp>
      <p:sp>
        <p:nvSpPr>
          <p:cNvPr id="47" name="Rectangle 41"/>
          <p:cNvSpPr>
            <a:spLocks noChangeArrowheads="1"/>
          </p:cNvSpPr>
          <p:nvPr/>
        </p:nvSpPr>
        <p:spPr bwMode="auto">
          <a:xfrm flipH="1">
            <a:off x="5567921" y="4293136"/>
            <a:ext cx="1688717" cy="360000"/>
          </a:xfrm>
          <a:prstGeom prst="rect">
            <a:avLst/>
          </a:prstGeom>
          <a:gradFill flip="none" rotWithShape="1">
            <a:gsLst>
              <a:gs pos="0">
                <a:srgbClr val="0084C2">
                  <a:shade val="30000"/>
                  <a:satMod val="115000"/>
                </a:srgbClr>
              </a:gs>
              <a:gs pos="50000">
                <a:srgbClr val="0084C2">
                  <a:shade val="67500"/>
                  <a:satMod val="115000"/>
                </a:srgbClr>
              </a:gs>
              <a:gs pos="100000">
                <a:srgbClr val="0084C2">
                  <a:shade val="100000"/>
                  <a:satMod val="115000"/>
                </a:srgbClr>
              </a:gs>
            </a:gsLst>
            <a:lin ang="16200000" scaled="1"/>
            <a:tileRect/>
          </a:gradFill>
          <a:ln w="9525">
            <a:solidFill>
              <a:schemeClr val="bg1"/>
            </a:solidFill>
            <a:miter lim="800000"/>
            <a:headEnd/>
            <a:tailEnd/>
          </a:ln>
        </p:spPr>
        <p:txBody>
          <a:bodyPr wrap="square" anchor="ctr"/>
          <a:lstStyle/>
          <a:p>
            <a:pPr algn="ctr"/>
            <a:r>
              <a:rPr lang="en-GB" sz="1200" b="1" noProof="1" smtClean="0">
                <a:solidFill>
                  <a:schemeClr val="bg1"/>
                </a:solidFill>
              </a:rPr>
              <a:t>Internal Delivery Capacity </a:t>
            </a:r>
            <a:endParaRPr lang="en-GB" sz="1200" b="1" noProof="1">
              <a:solidFill>
                <a:schemeClr val="bg1"/>
              </a:solidFill>
            </a:endParaRPr>
          </a:p>
        </p:txBody>
      </p:sp>
      <p:sp>
        <p:nvSpPr>
          <p:cNvPr id="48" name="Right Arrow 47"/>
          <p:cNvSpPr/>
          <p:nvPr/>
        </p:nvSpPr>
        <p:spPr bwMode="auto">
          <a:xfrm rot="16200000">
            <a:off x="6550971" y="3537180"/>
            <a:ext cx="180000" cy="180000"/>
          </a:xfrm>
          <a:prstGeom prst="rightArrow">
            <a:avLst/>
          </a:pr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49" name="Right Arrow 48"/>
          <p:cNvSpPr/>
          <p:nvPr/>
        </p:nvSpPr>
        <p:spPr bwMode="auto">
          <a:xfrm rot="16200000">
            <a:off x="6124405" y="3632423"/>
            <a:ext cx="180000" cy="180000"/>
          </a:xfrm>
          <a:prstGeom prst="rightArrow">
            <a:avLst/>
          </a:pr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50" name="Right Arrow 49"/>
          <p:cNvSpPr/>
          <p:nvPr/>
        </p:nvSpPr>
        <p:spPr bwMode="auto">
          <a:xfrm rot="16200000">
            <a:off x="5697839" y="3727665"/>
            <a:ext cx="180000" cy="180000"/>
          </a:xfrm>
          <a:prstGeom prst="rightArrow">
            <a:avLst/>
          </a:pr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cxnSp>
        <p:nvCxnSpPr>
          <p:cNvPr id="53" name="Straight Arrow Connector 52"/>
          <p:cNvCxnSpPr>
            <a:stCxn id="124" idx="6"/>
          </p:cNvCxnSpPr>
          <p:nvPr/>
        </p:nvCxnSpPr>
        <p:spPr bwMode="auto">
          <a:xfrm>
            <a:off x="1434510" y="2700229"/>
            <a:ext cx="400453" cy="0"/>
          </a:xfrm>
          <a:prstGeom prst="straightConnector1">
            <a:avLst/>
          </a:prstGeom>
          <a:solidFill>
            <a:schemeClr val="accent1">
              <a:alpha val="50000"/>
            </a:schemeClr>
          </a:solidFill>
          <a:ln w="9525" cap="flat" cmpd="sng" algn="ctr">
            <a:solidFill>
              <a:schemeClr val="bg1">
                <a:lumMod val="8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Arrow Connector 55"/>
          <p:cNvCxnSpPr>
            <a:stCxn id="125" idx="6"/>
          </p:cNvCxnSpPr>
          <p:nvPr/>
        </p:nvCxnSpPr>
        <p:spPr bwMode="auto">
          <a:xfrm>
            <a:off x="904006" y="3267634"/>
            <a:ext cx="930957" cy="0"/>
          </a:xfrm>
          <a:prstGeom prst="straightConnector1">
            <a:avLst/>
          </a:prstGeom>
          <a:solidFill>
            <a:schemeClr val="accent1">
              <a:alpha val="50000"/>
            </a:schemeClr>
          </a:solidFill>
          <a:ln w="9525" cap="flat" cmpd="sng" algn="ctr">
            <a:solidFill>
              <a:schemeClr val="bg1">
                <a:lumMod val="8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Arrow Connector 58"/>
          <p:cNvCxnSpPr>
            <a:stCxn id="123" idx="6"/>
          </p:cNvCxnSpPr>
          <p:nvPr/>
        </p:nvCxnSpPr>
        <p:spPr bwMode="auto">
          <a:xfrm>
            <a:off x="951289" y="2132824"/>
            <a:ext cx="899295" cy="0"/>
          </a:xfrm>
          <a:prstGeom prst="straightConnector1">
            <a:avLst/>
          </a:prstGeom>
          <a:solidFill>
            <a:schemeClr val="accent1">
              <a:alpha val="50000"/>
            </a:schemeClr>
          </a:solidFill>
          <a:ln w="9525" cap="flat" cmpd="sng" algn="ctr">
            <a:solidFill>
              <a:schemeClr val="bg1">
                <a:lumMod val="8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Straight Arrow Connector 61"/>
          <p:cNvCxnSpPr>
            <a:stCxn id="126" idx="6"/>
          </p:cNvCxnSpPr>
          <p:nvPr/>
        </p:nvCxnSpPr>
        <p:spPr bwMode="auto">
          <a:xfrm>
            <a:off x="1553288" y="3696810"/>
            <a:ext cx="281675" cy="0"/>
          </a:xfrm>
          <a:prstGeom prst="straightConnector1">
            <a:avLst/>
          </a:prstGeom>
          <a:solidFill>
            <a:schemeClr val="accent1">
              <a:alpha val="50000"/>
            </a:schemeClr>
          </a:solidFill>
          <a:ln w="9525" cap="flat" cmpd="sng" algn="ctr">
            <a:solidFill>
              <a:schemeClr val="bg1">
                <a:lumMod val="8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Pentagon 17"/>
          <p:cNvSpPr/>
          <p:nvPr/>
        </p:nvSpPr>
        <p:spPr bwMode="auto">
          <a:xfrm>
            <a:off x="4644008" y="5052442"/>
            <a:ext cx="4320000" cy="216000"/>
          </a:xfrm>
          <a:prstGeom prst="homePlate">
            <a:avLst/>
          </a:prstGeom>
          <a:solidFill>
            <a:schemeClr val="accent3">
              <a:lumMod val="20000"/>
              <a:lumOff val="80000"/>
            </a:schemeClr>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r>
              <a:rPr lang="en-GB" sz="1200" dirty="0" smtClean="0"/>
              <a:t>Minor Enhancements</a:t>
            </a:r>
            <a:endParaRPr lang="en-GB" sz="1200" dirty="0"/>
          </a:p>
        </p:txBody>
      </p:sp>
      <p:sp>
        <p:nvSpPr>
          <p:cNvPr id="19" name="Right Bracket 18"/>
          <p:cNvSpPr/>
          <p:nvPr/>
        </p:nvSpPr>
        <p:spPr bwMode="auto">
          <a:xfrm rot="16200000">
            <a:off x="5397915" y="-711248"/>
            <a:ext cx="288000" cy="3528000"/>
          </a:xfrm>
          <a:prstGeom prst="rightBracket">
            <a:avLst/>
          </a:prstGeom>
          <a:noFill/>
          <a:ln w="6350"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0" name="TextBox 19"/>
          <p:cNvSpPr txBox="1"/>
          <p:nvPr/>
        </p:nvSpPr>
        <p:spPr>
          <a:xfrm>
            <a:off x="4892286" y="665629"/>
            <a:ext cx="1224000" cy="276999"/>
          </a:xfrm>
          <a:prstGeom prst="rect">
            <a:avLst/>
          </a:prstGeom>
          <a:noFill/>
        </p:spPr>
        <p:txBody>
          <a:bodyPr wrap="square" lIns="36000" rIns="36000" rtlCol="0">
            <a:spAutoFit/>
          </a:bodyPr>
          <a:lstStyle/>
          <a:p>
            <a:pPr algn="ctr"/>
            <a:r>
              <a:rPr lang="en-GB" sz="1200" dirty="0" smtClean="0"/>
              <a:t>FGO Processes</a:t>
            </a:r>
            <a:endParaRPr lang="en-GB" sz="1200" dirty="0"/>
          </a:p>
        </p:txBody>
      </p:sp>
      <p:sp>
        <p:nvSpPr>
          <p:cNvPr id="96" name="Rectangle 41"/>
          <p:cNvSpPr>
            <a:spLocks noChangeArrowheads="1"/>
          </p:cNvSpPr>
          <p:nvPr/>
        </p:nvSpPr>
        <p:spPr bwMode="auto">
          <a:xfrm flipH="1">
            <a:off x="3825095" y="4285257"/>
            <a:ext cx="1688717" cy="360000"/>
          </a:xfrm>
          <a:prstGeom prst="rect">
            <a:avLst/>
          </a:prstGeom>
          <a:gradFill flip="none" rotWithShape="1">
            <a:gsLst>
              <a:gs pos="0">
                <a:srgbClr val="0084C2">
                  <a:shade val="30000"/>
                  <a:satMod val="115000"/>
                </a:srgbClr>
              </a:gs>
              <a:gs pos="50000">
                <a:srgbClr val="0084C2">
                  <a:shade val="67500"/>
                  <a:satMod val="115000"/>
                </a:srgbClr>
              </a:gs>
              <a:gs pos="100000">
                <a:srgbClr val="0084C2">
                  <a:shade val="100000"/>
                  <a:satMod val="115000"/>
                </a:srgbClr>
              </a:gs>
            </a:gsLst>
            <a:lin ang="16200000" scaled="1"/>
            <a:tileRect/>
          </a:gradFill>
          <a:ln w="9525">
            <a:solidFill>
              <a:schemeClr val="bg1"/>
            </a:solidFill>
            <a:miter lim="800000"/>
            <a:headEnd/>
            <a:tailEnd/>
          </a:ln>
        </p:spPr>
        <p:txBody>
          <a:bodyPr wrap="square" anchor="ctr"/>
          <a:lstStyle/>
          <a:p>
            <a:pPr algn="ctr"/>
            <a:r>
              <a:rPr lang="en-GB" sz="1200" b="1" noProof="1" smtClean="0">
                <a:solidFill>
                  <a:schemeClr val="bg1"/>
                </a:solidFill>
              </a:rPr>
              <a:t>Technology Roadmap Drivers</a:t>
            </a:r>
            <a:endParaRPr lang="en-GB" sz="1200" b="1" noProof="1">
              <a:solidFill>
                <a:schemeClr val="bg1"/>
              </a:solidFill>
            </a:endParaRPr>
          </a:p>
        </p:txBody>
      </p:sp>
      <p:sp>
        <p:nvSpPr>
          <p:cNvPr id="97" name="TextBox 96"/>
          <p:cNvSpPr txBox="1"/>
          <p:nvPr/>
        </p:nvSpPr>
        <p:spPr>
          <a:xfrm>
            <a:off x="7489388" y="1022539"/>
            <a:ext cx="1224000" cy="246221"/>
          </a:xfrm>
          <a:prstGeom prst="rect">
            <a:avLst/>
          </a:prstGeom>
          <a:noFill/>
        </p:spPr>
        <p:txBody>
          <a:bodyPr wrap="square" lIns="36000" rIns="36000" rtlCol="0">
            <a:spAutoFit/>
          </a:bodyPr>
          <a:lstStyle/>
          <a:p>
            <a:pPr algn="ctr"/>
            <a:r>
              <a:rPr lang="en-GB" sz="1000" b="1" i="1" dirty="0" smtClean="0"/>
              <a:t>Demand Side</a:t>
            </a:r>
            <a:endParaRPr lang="en-GB" sz="1000" b="1" i="1" dirty="0"/>
          </a:p>
        </p:txBody>
      </p:sp>
      <p:sp>
        <p:nvSpPr>
          <p:cNvPr id="98" name="TextBox 97"/>
          <p:cNvSpPr txBox="1"/>
          <p:nvPr/>
        </p:nvSpPr>
        <p:spPr>
          <a:xfrm>
            <a:off x="8101387" y="4221197"/>
            <a:ext cx="988897" cy="246221"/>
          </a:xfrm>
          <a:prstGeom prst="rect">
            <a:avLst/>
          </a:prstGeom>
          <a:noFill/>
        </p:spPr>
        <p:txBody>
          <a:bodyPr wrap="square" lIns="36000" rIns="36000" rtlCol="0">
            <a:spAutoFit/>
          </a:bodyPr>
          <a:lstStyle/>
          <a:p>
            <a:pPr algn="ctr"/>
            <a:r>
              <a:rPr lang="en-GB" sz="1000" b="1" i="1" dirty="0" smtClean="0"/>
              <a:t>Supply Side</a:t>
            </a:r>
            <a:endParaRPr lang="en-GB" sz="1000" b="1" i="1" dirty="0"/>
          </a:p>
        </p:txBody>
      </p:sp>
      <p:grpSp>
        <p:nvGrpSpPr>
          <p:cNvPr id="99" name="Group 98"/>
          <p:cNvGrpSpPr/>
          <p:nvPr/>
        </p:nvGrpSpPr>
        <p:grpSpPr>
          <a:xfrm flipH="1">
            <a:off x="1835696" y="976918"/>
            <a:ext cx="5408735" cy="3834912"/>
            <a:chOff x="857249" y="1412776"/>
            <a:chExt cx="5859463" cy="4154488"/>
          </a:xfrm>
        </p:grpSpPr>
        <p:grpSp>
          <p:nvGrpSpPr>
            <p:cNvPr id="102" name="Group 47"/>
            <p:cNvGrpSpPr>
              <a:grpSpLocks/>
            </p:cNvGrpSpPr>
            <p:nvPr/>
          </p:nvGrpSpPr>
          <p:grpSpPr bwMode="auto">
            <a:xfrm>
              <a:off x="857249" y="1412776"/>
              <a:ext cx="5603875" cy="1427163"/>
              <a:chOff x="212" y="1038"/>
              <a:chExt cx="3492" cy="899"/>
            </a:xfrm>
          </p:grpSpPr>
          <p:sp>
            <p:nvSpPr>
              <p:cNvPr id="119" name="Rectangle 44"/>
              <p:cNvSpPr>
                <a:spLocks noChangeArrowheads="1"/>
              </p:cNvSpPr>
              <p:nvPr/>
            </p:nvSpPr>
            <p:spPr bwMode="auto">
              <a:xfrm>
                <a:off x="212" y="1207"/>
                <a:ext cx="1140" cy="730"/>
              </a:xfrm>
              <a:prstGeom prst="rect">
                <a:avLst/>
              </a:prstGeom>
              <a:gradFill rotWithShape="1">
                <a:gsLst>
                  <a:gs pos="0">
                    <a:srgbClr val="DDDDDD"/>
                  </a:gs>
                  <a:gs pos="100000">
                    <a:srgbClr val="DDDDDD">
                      <a:gamma/>
                      <a:tint val="0"/>
                      <a:invGamma/>
                    </a:srgbClr>
                  </a:gs>
                </a:gsLst>
                <a:lin ang="5400000" scaled="1"/>
              </a:gradFill>
              <a:ln w="9525">
                <a:solidFill>
                  <a:schemeClr val="bg1"/>
                </a:solidFill>
                <a:miter lim="800000"/>
                <a:headEnd/>
                <a:tailEnd/>
              </a:ln>
            </p:spPr>
            <p:txBody>
              <a:bodyPr wrap="none" anchor="ctr"/>
              <a:lstStyle/>
              <a:p>
                <a:pPr algn="ctr"/>
                <a:endParaRPr lang="en-GB" sz="1477" b="1" noProof="1">
                  <a:solidFill>
                    <a:schemeClr val="bg1"/>
                  </a:solidFill>
                </a:endParaRPr>
              </a:p>
            </p:txBody>
          </p:sp>
          <p:sp>
            <p:nvSpPr>
              <p:cNvPr id="122" name="Rectangle 45"/>
              <p:cNvSpPr>
                <a:spLocks noChangeArrowheads="1"/>
              </p:cNvSpPr>
              <p:nvPr/>
            </p:nvSpPr>
            <p:spPr bwMode="auto">
              <a:xfrm>
                <a:off x="1383" y="1207"/>
                <a:ext cx="1140" cy="730"/>
              </a:xfrm>
              <a:prstGeom prst="rect">
                <a:avLst/>
              </a:prstGeom>
              <a:gradFill rotWithShape="1">
                <a:gsLst>
                  <a:gs pos="0">
                    <a:srgbClr val="DDDDDD"/>
                  </a:gs>
                  <a:gs pos="100000">
                    <a:srgbClr val="DDDDDD">
                      <a:gamma/>
                      <a:tint val="0"/>
                      <a:invGamma/>
                    </a:srgbClr>
                  </a:gs>
                </a:gsLst>
                <a:lin ang="5400000" scaled="1"/>
              </a:gradFill>
              <a:ln w="9525">
                <a:solidFill>
                  <a:schemeClr val="bg1"/>
                </a:solidFill>
                <a:miter lim="800000"/>
                <a:headEnd/>
                <a:tailEnd/>
              </a:ln>
            </p:spPr>
            <p:txBody>
              <a:bodyPr wrap="none" anchor="ctr"/>
              <a:lstStyle/>
              <a:p>
                <a:pPr algn="ctr"/>
                <a:endParaRPr lang="en-GB" sz="1477" b="1" noProof="1">
                  <a:solidFill>
                    <a:schemeClr val="bg1"/>
                  </a:solidFill>
                </a:endParaRPr>
              </a:p>
            </p:txBody>
          </p:sp>
          <p:sp>
            <p:nvSpPr>
              <p:cNvPr id="128" name="Rectangle 46"/>
              <p:cNvSpPr>
                <a:spLocks noChangeArrowheads="1"/>
              </p:cNvSpPr>
              <p:nvPr/>
            </p:nvSpPr>
            <p:spPr bwMode="auto">
              <a:xfrm>
                <a:off x="2564" y="1207"/>
                <a:ext cx="1140" cy="730"/>
              </a:xfrm>
              <a:prstGeom prst="rect">
                <a:avLst/>
              </a:prstGeom>
              <a:gradFill rotWithShape="1">
                <a:gsLst>
                  <a:gs pos="0">
                    <a:srgbClr val="DDDDDD"/>
                  </a:gs>
                  <a:gs pos="100000">
                    <a:srgbClr val="DDDDDD">
                      <a:gamma/>
                      <a:tint val="0"/>
                      <a:invGamma/>
                    </a:srgbClr>
                  </a:gs>
                </a:gsLst>
                <a:lin ang="5400000" scaled="1"/>
              </a:gradFill>
              <a:ln w="9525">
                <a:solidFill>
                  <a:schemeClr val="bg1"/>
                </a:solidFill>
                <a:miter lim="800000"/>
                <a:headEnd/>
                <a:tailEnd/>
              </a:ln>
            </p:spPr>
            <p:txBody>
              <a:bodyPr wrap="none" anchor="ctr"/>
              <a:lstStyle/>
              <a:p>
                <a:pPr algn="ctr"/>
                <a:endParaRPr lang="en-GB" sz="1477" b="1" noProof="1">
                  <a:solidFill>
                    <a:schemeClr val="bg1"/>
                  </a:solidFill>
                </a:endParaRPr>
              </a:p>
            </p:txBody>
          </p:sp>
          <p:sp>
            <p:nvSpPr>
              <p:cNvPr id="129" name="Rectangle 41"/>
              <p:cNvSpPr>
                <a:spLocks noChangeArrowheads="1"/>
              </p:cNvSpPr>
              <p:nvPr/>
            </p:nvSpPr>
            <p:spPr bwMode="auto">
              <a:xfrm>
                <a:off x="212" y="1038"/>
                <a:ext cx="1140" cy="246"/>
              </a:xfrm>
              <a:prstGeom prst="rect">
                <a:avLst/>
              </a:prstGeom>
              <a:gradFill flip="none" rotWithShape="1">
                <a:gsLst>
                  <a:gs pos="0">
                    <a:srgbClr val="0084C2">
                      <a:shade val="30000"/>
                      <a:satMod val="115000"/>
                    </a:srgbClr>
                  </a:gs>
                  <a:gs pos="50000">
                    <a:srgbClr val="0084C2">
                      <a:shade val="67500"/>
                      <a:satMod val="115000"/>
                    </a:srgbClr>
                  </a:gs>
                  <a:gs pos="100000">
                    <a:srgbClr val="0084C2">
                      <a:shade val="100000"/>
                      <a:satMod val="115000"/>
                    </a:srgbClr>
                  </a:gs>
                </a:gsLst>
                <a:lin ang="16200000" scaled="1"/>
                <a:tileRect/>
              </a:gradFill>
              <a:ln w="9525">
                <a:solidFill>
                  <a:schemeClr val="bg1"/>
                </a:solidFill>
                <a:miter lim="800000"/>
                <a:headEnd/>
                <a:tailEnd/>
              </a:ln>
            </p:spPr>
            <p:txBody>
              <a:bodyPr wrap="square" anchor="ctr"/>
              <a:lstStyle/>
              <a:p>
                <a:pPr algn="ctr"/>
                <a:r>
                  <a:rPr lang="en-GB" sz="1000" b="1" noProof="1" smtClean="0">
                    <a:solidFill>
                      <a:schemeClr val="bg1"/>
                    </a:solidFill>
                  </a:rPr>
                  <a:t>Benefit / Cost Reduction &amp; Customer Value</a:t>
                </a:r>
                <a:endParaRPr lang="en-GB" sz="1000" b="1" noProof="1">
                  <a:solidFill>
                    <a:schemeClr val="bg1"/>
                  </a:solidFill>
                </a:endParaRPr>
              </a:p>
            </p:txBody>
          </p:sp>
          <p:sp>
            <p:nvSpPr>
              <p:cNvPr id="130" name="Rectangle 42"/>
              <p:cNvSpPr>
                <a:spLocks noChangeArrowheads="1"/>
              </p:cNvSpPr>
              <p:nvPr/>
            </p:nvSpPr>
            <p:spPr bwMode="auto">
              <a:xfrm>
                <a:off x="1383" y="1038"/>
                <a:ext cx="1140" cy="246"/>
              </a:xfrm>
              <a:prstGeom prst="rect">
                <a:avLst/>
              </a:prstGeom>
              <a:gradFill flip="none" rotWithShape="1">
                <a:gsLst>
                  <a:gs pos="0">
                    <a:srgbClr val="0084C2">
                      <a:shade val="30000"/>
                      <a:satMod val="115000"/>
                    </a:srgbClr>
                  </a:gs>
                  <a:gs pos="50000">
                    <a:srgbClr val="0084C2">
                      <a:shade val="67500"/>
                      <a:satMod val="115000"/>
                    </a:srgbClr>
                  </a:gs>
                  <a:gs pos="100000">
                    <a:srgbClr val="0084C2">
                      <a:shade val="100000"/>
                      <a:satMod val="115000"/>
                    </a:srgbClr>
                  </a:gs>
                </a:gsLst>
                <a:lin ang="16200000" scaled="1"/>
                <a:tileRect/>
              </a:gradFill>
              <a:ln w="9525">
                <a:solidFill>
                  <a:schemeClr val="bg1"/>
                </a:solidFill>
                <a:miter lim="800000"/>
                <a:headEnd/>
                <a:tailEnd/>
              </a:ln>
            </p:spPr>
            <p:txBody>
              <a:bodyPr wrap="square" anchor="ctr"/>
              <a:lstStyle/>
              <a:p>
                <a:pPr algn="ctr"/>
                <a:r>
                  <a:rPr lang="en-GB" sz="1200" b="1" noProof="1" smtClean="0">
                    <a:solidFill>
                      <a:schemeClr val="bg1"/>
                    </a:solidFill>
                  </a:rPr>
                  <a:t>Existing Delivery Commitments</a:t>
                </a:r>
                <a:endParaRPr lang="en-GB" sz="1200" b="1" noProof="1">
                  <a:solidFill>
                    <a:schemeClr val="bg1"/>
                  </a:solidFill>
                </a:endParaRPr>
              </a:p>
            </p:txBody>
          </p:sp>
          <p:sp>
            <p:nvSpPr>
              <p:cNvPr id="131" name="Rectangle 43"/>
              <p:cNvSpPr>
                <a:spLocks noChangeArrowheads="1"/>
              </p:cNvSpPr>
              <p:nvPr/>
            </p:nvSpPr>
            <p:spPr bwMode="auto">
              <a:xfrm>
                <a:off x="2564" y="1038"/>
                <a:ext cx="1140" cy="246"/>
              </a:xfrm>
              <a:prstGeom prst="rect">
                <a:avLst/>
              </a:prstGeom>
              <a:gradFill flip="none" rotWithShape="1">
                <a:gsLst>
                  <a:gs pos="0">
                    <a:srgbClr val="0084C2">
                      <a:shade val="30000"/>
                      <a:satMod val="115000"/>
                    </a:srgbClr>
                  </a:gs>
                  <a:gs pos="50000">
                    <a:srgbClr val="0084C2">
                      <a:shade val="67500"/>
                      <a:satMod val="115000"/>
                    </a:srgbClr>
                  </a:gs>
                  <a:gs pos="100000">
                    <a:srgbClr val="0084C2">
                      <a:shade val="100000"/>
                      <a:satMod val="115000"/>
                    </a:srgbClr>
                  </a:gs>
                </a:gsLst>
                <a:lin ang="16200000" scaled="1"/>
                <a:tileRect/>
              </a:gradFill>
              <a:ln w="9525">
                <a:solidFill>
                  <a:schemeClr val="bg1"/>
                </a:solidFill>
                <a:miter lim="800000"/>
                <a:headEnd/>
                <a:tailEnd/>
              </a:ln>
            </p:spPr>
            <p:txBody>
              <a:bodyPr wrap="square" anchor="ctr"/>
              <a:lstStyle/>
              <a:p>
                <a:pPr algn="ctr"/>
                <a:r>
                  <a:rPr lang="en-GB" sz="1200" b="1" noProof="1" smtClean="0">
                    <a:solidFill>
                      <a:schemeClr val="bg1"/>
                    </a:solidFill>
                  </a:rPr>
                  <a:t>Magnitude and Criticality of Change</a:t>
                </a:r>
                <a:endParaRPr lang="en-GB" sz="1200" b="1" noProof="1">
                  <a:solidFill>
                    <a:schemeClr val="bg1"/>
                  </a:solidFill>
                </a:endParaRPr>
              </a:p>
            </p:txBody>
          </p:sp>
        </p:grpSp>
        <p:grpSp>
          <p:nvGrpSpPr>
            <p:cNvPr id="103" name="Group 102"/>
            <p:cNvGrpSpPr/>
            <p:nvPr/>
          </p:nvGrpSpPr>
          <p:grpSpPr>
            <a:xfrm>
              <a:off x="857249" y="1911251"/>
              <a:ext cx="5859463" cy="3656013"/>
              <a:chOff x="857249" y="1911251"/>
              <a:chExt cx="5859463" cy="3656013"/>
            </a:xfrm>
          </p:grpSpPr>
          <p:grpSp>
            <p:nvGrpSpPr>
              <p:cNvPr id="105" name="Group 31"/>
              <p:cNvGrpSpPr>
                <a:grpSpLocks/>
              </p:cNvGrpSpPr>
              <p:nvPr/>
            </p:nvGrpSpPr>
            <p:grpSpPr bwMode="auto">
              <a:xfrm>
                <a:off x="857249" y="1911251"/>
                <a:ext cx="5859463" cy="3656013"/>
                <a:chOff x="320" y="1131"/>
                <a:chExt cx="3691" cy="2303"/>
              </a:xfrm>
            </p:grpSpPr>
            <p:sp>
              <p:nvSpPr>
                <p:cNvPr id="111" name="Freeform 9"/>
                <p:cNvSpPr>
                  <a:spLocks/>
                </p:cNvSpPr>
                <p:nvPr/>
              </p:nvSpPr>
              <p:spPr bwMode="auto">
                <a:xfrm rot="5400000">
                  <a:off x="484" y="1703"/>
                  <a:ext cx="853" cy="1181"/>
                </a:xfrm>
                <a:custGeom>
                  <a:avLst/>
                  <a:gdLst/>
                  <a:ahLst/>
                  <a:cxnLst>
                    <a:cxn ang="0">
                      <a:pos x="147" y="17"/>
                    </a:cxn>
                    <a:cxn ang="0">
                      <a:pos x="0" y="0"/>
                    </a:cxn>
                    <a:cxn ang="0">
                      <a:pos x="78" y="289"/>
                    </a:cxn>
                    <a:cxn ang="0">
                      <a:pos x="78" y="289"/>
                    </a:cxn>
                    <a:cxn ang="0">
                      <a:pos x="144" y="296"/>
                    </a:cxn>
                    <a:cxn ang="0">
                      <a:pos x="209" y="289"/>
                    </a:cxn>
                    <a:cxn ang="0">
                      <a:pos x="209" y="289"/>
                    </a:cxn>
                    <a:cxn ang="0">
                      <a:pos x="295" y="0"/>
                    </a:cxn>
                    <a:cxn ang="0">
                      <a:pos x="147" y="17"/>
                    </a:cxn>
                  </a:cxnLst>
                  <a:rect l="0" t="0" r="r" b="b"/>
                  <a:pathLst>
                    <a:path w="295" h="296">
                      <a:moveTo>
                        <a:pt x="147" y="17"/>
                      </a:moveTo>
                      <a:cubicBezTo>
                        <a:pt x="69" y="17"/>
                        <a:pt x="5" y="9"/>
                        <a:pt x="0" y="0"/>
                      </a:cubicBezTo>
                      <a:cubicBezTo>
                        <a:pt x="29" y="90"/>
                        <a:pt x="56" y="187"/>
                        <a:pt x="78" y="289"/>
                      </a:cubicBezTo>
                      <a:cubicBezTo>
                        <a:pt x="78" y="289"/>
                        <a:pt x="78" y="289"/>
                        <a:pt x="78" y="289"/>
                      </a:cubicBezTo>
                      <a:cubicBezTo>
                        <a:pt x="81" y="293"/>
                        <a:pt x="109" y="296"/>
                        <a:pt x="144" y="296"/>
                      </a:cubicBezTo>
                      <a:cubicBezTo>
                        <a:pt x="178" y="296"/>
                        <a:pt x="206" y="293"/>
                        <a:pt x="209" y="289"/>
                      </a:cubicBezTo>
                      <a:cubicBezTo>
                        <a:pt x="209" y="289"/>
                        <a:pt x="209" y="289"/>
                        <a:pt x="209" y="289"/>
                      </a:cubicBezTo>
                      <a:cubicBezTo>
                        <a:pt x="209" y="289"/>
                        <a:pt x="241" y="165"/>
                        <a:pt x="295" y="0"/>
                      </a:cubicBezTo>
                      <a:cubicBezTo>
                        <a:pt x="290" y="9"/>
                        <a:pt x="226" y="17"/>
                        <a:pt x="147" y="17"/>
                      </a:cubicBezTo>
                      <a:close/>
                    </a:path>
                  </a:pathLst>
                </a:custGeom>
                <a:gradFill rotWithShape="1">
                  <a:gsLst>
                    <a:gs pos="0">
                      <a:srgbClr val="969696"/>
                    </a:gs>
                    <a:gs pos="50000">
                      <a:srgbClr val="969696">
                        <a:gamma/>
                        <a:tint val="26275"/>
                        <a:invGamma/>
                      </a:srgbClr>
                    </a:gs>
                    <a:gs pos="100000">
                      <a:srgbClr val="969696"/>
                    </a:gs>
                  </a:gsLst>
                  <a:lin ang="0" scaled="1"/>
                </a:gradFill>
                <a:ln w="9525">
                  <a:solidFill>
                    <a:schemeClr val="bg1"/>
                  </a:solidFill>
                  <a:miter lim="800000"/>
                  <a:headEnd/>
                  <a:tailEnd/>
                </a:ln>
              </p:spPr>
              <p:txBody>
                <a:bodyPr/>
                <a:lstStyle/>
                <a:p>
                  <a:endParaRPr lang="en-GB" dirty="0"/>
                </a:p>
              </p:txBody>
            </p:sp>
            <p:sp>
              <p:nvSpPr>
                <p:cNvPr id="112" name="Freeform 10"/>
                <p:cNvSpPr>
                  <a:spLocks/>
                </p:cNvSpPr>
                <p:nvPr/>
              </p:nvSpPr>
              <p:spPr bwMode="auto">
                <a:xfrm rot="5400000">
                  <a:off x="1308" y="1676"/>
                  <a:ext cx="1473" cy="1221"/>
                </a:xfrm>
                <a:custGeom>
                  <a:avLst/>
                  <a:gdLst/>
                  <a:ahLst/>
                  <a:cxnLst>
                    <a:cxn ang="0">
                      <a:pos x="254" y="30"/>
                    </a:cxn>
                    <a:cxn ang="0">
                      <a:pos x="0" y="1"/>
                    </a:cxn>
                    <a:cxn ang="0">
                      <a:pos x="108" y="287"/>
                    </a:cxn>
                    <a:cxn ang="0">
                      <a:pos x="109" y="289"/>
                    </a:cxn>
                    <a:cxn ang="0">
                      <a:pos x="256" y="306"/>
                    </a:cxn>
                    <a:cxn ang="0">
                      <a:pos x="404" y="289"/>
                    </a:cxn>
                    <a:cxn ang="0">
                      <a:pos x="405" y="287"/>
                    </a:cxn>
                    <a:cxn ang="0">
                      <a:pos x="509" y="0"/>
                    </a:cxn>
                    <a:cxn ang="0">
                      <a:pos x="254" y="30"/>
                    </a:cxn>
                  </a:cxnLst>
                  <a:rect l="0" t="0" r="r" b="b"/>
                  <a:pathLst>
                    <a:path w="509" h="306">
                      <a:moveTo>
                        <a:pt x="254" y="30"/>
                      </a:moveTo>
                      <a:cubicBezTo>
                        <a:pt x="123" y="30"/>
                        <a:pt x="15" y="17"/>
                        <a:pt x="0" y="1"/>
                      </a:cubicBezTo>
                      <a:cubicBezTo>
                        <a:pt x="35" y="83"/>
                        <a:pt x="73" y="180"/>
                        <a:pt x="108" y="287"/>
                      </a:cubicBezTo>
                      <a:cubicBezTo>
                        <a:pt x="108" y="288"/>
                        <a:pt x="108" y="288"/>
                        <a:pt x="109" y="289"/>
                      </a:cubicBezTo>
                      <a:cubicBezTo>
                        <a:pt x="114" y="298"/>
                        <a:pt x="178" y="306"/>
                        <a:pt x="256" y="306"/>
                      </a:cubicBezTo>
                      <a:cubicBezTo>
                        <a:pt x="335" y="306"/>
                        <a:pt x="399" y="298"/>
                        <a:pt x="404" y="289"/>
                      </a:cubicBezTo>
                      <a:cubicBezTo>
                        <a:pt x="404" y="288"/>
                        <a:pt x="404" y="288"/>
                        <a:pt x="405" y="287"/>
                      </a:cubicBezTo>
                      <a:cubicBezTo>
                        <a:pt x="434" y="199"/>
                        <a:pt x="469" y="99"/>
                        <a:pt x="509" y="0"/>
                      </a:cubicBezTo>
                      <a:cubicBezTo>
                        <a:pt x="496" y="17"/>
                        <a:pt x="387" y="30"/>
                        <a:pt x="254" y="30"/>
                      </a:cubicBezTo>
                      <a:close/>
                    </a:path>
                  </a:pathLst>
                </a:custGeom>
                <a:gradFill rotWithShape="1">
                  <a:gsLst>
                    <a:gs pos="0">
                      <a:srgbClr val="969696"/>
                    </a:gs>
                    <a:gs pos="50000">
                      <a:srgbClr val="969696">
                        <a:gamma/>
                        <a:tint val="26275"/>
                        <a:invGamma/>
                      </a:srgbClr>
                    </a:gs>
                    <a:gs pos="100000">
                      <a:srgbClr val="969696"/>
                    </a:gs>
                  </a:gsLst>
                  <a:lin ang="0" scaled="1"/>
                </a:gradFill>
                <a:ln w="9525">
                  <a:solidFill>
                    <a:schemeClr val="bg1"/>
                  </a:solidFill>
                  <a:miter lim="800000"/>
                  <a:headEnd/>
                  <a:tailEnd/>
                </a:ln>
              </p:spPr>
              <p:txBody>
                <a:bodyPr/>
                <a:lstStyle/>
                <a:p>
                  <a:endParaRPr lang="en-GB" dirty="0"/>
                </a:p>
              </p:txBody>
            </p:sp>
            <p:sp>
              <p:nvSpPr>
                <p:cNvPr id="114" name="Freeform 11"/>
                <p:cNvSpPr>
                  <a:spLocks/>
                </p:cNvSpPr>
                <p:nvPr/>
              </p:nvSpPr>
              <p:spPr bwMode="auto">
                <a:xfrm rot="5400000">
                  <a:off x="2034" y="1632"/>
                  <a:ext cx="2303" cy="1301"/>
                </a:xfrm>
                <a:custGeom>
                  <a:avLst/>
                  <a:gdLst/>
                  <a:ahLst/>
                  <a:cxnLst>
                    <a:cxn ang="0">
                      <a:pos x="794" y="0"/>
                    </a:cxn>
                    <a:cxn ang="0">
                      <a:pos x="795" y="3"/>
                    </a:cxn>
                    <a:cxn ang="0">
                      <a:pos x="397" y="49"/>
                    </a:cxn>
                    <a:cxn ang="0">
                      <a:pos x="0" y="5"/>
                    </a:cxn>
                    <a:cxn ang="0">
                      <a:pos x="0" y="5"/>
                    </a:cxn>
                    <a:cxn ang="0">
                      <a:pos x="143" y="293"/>
                    </a:cxn>
                    <a:cxn ang="0">
                      <a:pos x="145" y="297"/>
                    </a:cxn>
                    <a:cxn ang="0">
                      <a:pos x="399" y="326"/>
                    </a:cxn>
                    <a:cxn ang="0">
                      <a:pos x="654" y="296"/>
                    </a:cxn>
                    <a:cxn ang="0">
                      <a:pos x="655" y="293"/>
                    </a:cxn>
                    <a:cxn ang="0">
                      <a:pos x="795" y="5"/>
                    </a:cxn>
                    <a:cxn ang="0">
                      <a:pos x="794" y="0"/>
                    </a:cxn>
                  </a:cxnLst>
                  <a:rect l="0" t="0" r="r" b="b"/>
                  <a:pathLst>
                    <a:path w="796" h="326">
                      <a:moveTo>
                        <a:pt x="794" y="0"/>
                      </a:moveTo>
                      <a:cubicBezTo>
                        <a:pt x="794" y="1"/>
                        <a:pt x="795" y="2"/>
                        <a:pt x="795" y="3"/>
                      </a:cubicBezTo>
                      <a:cubicBezTo>
                        <a:pt x="795" y="28"/>
                        <a:pt x="617" y="49"/>
                        <a:pt x="397" y="49"/>
                      </a:cubicBezTo>
                      <a:cubicBezTo>
                        <a:pt x="185" y="49"/>
                        <a:pt x="12" y="30"/>
                        <a:pt x="0" y="5"/>
                      </a:cubicBezTo>
                      <a:cubicBezTo>
                        <a:pt x="0" y="5"/>
                        <a:pt x="0" y="5"/>
                        <a:pt x="0" y="5"/>
                      </a:cubicBezTo>
                      <a:cubicBezTo>
                        <a:pt x="0" y="5"/>
                        <a:pt x="65" y="115"/>
                        <a:pt x="143" y="293"/>
                      </a:cubicBezTo>
                      <a:cubicBezTo>
                        <a:pt x="143" y="294"/>
                        <a:pt x="144" y="296"/>
                        <a:pt x="145" y="297"/>
                      </a:cubicBezTo>
                      <a:cubicBezTo>
                        <a:pt x="160" y="313"/>
                        <a:pt x="268" y="326"/>
                        <a:pt x="399" y="326"/>
                      </a:cubicBezTo>
                      <a:cubicBezTo>
                        <a:pt x="532" y="326"/>
                        <a:pt x="641" y="313"/>
                        <a:pt x="654" y="296"/>
                      </a:cubicBezTo>
                      <a:cubicBezTo>
                        <a:pt x="654" y="295"/>
                        <a:pt x="655" y="294"/>
                        <a:pt x="655" y="293"/>
                      </a:cubicBezTo>
                      <a:cubicBezTo>
                        <a:pt x="697" y="191"/>
                        <a:pt x="744" y="90"/>
                        <a:pt x="795" y="5"/>
                      </a:cubicBezTo>
                      <a:cubicBezTo>
                        <a:pt x="796" y="3"/>
                        <a:pt x="795" y="1"/>
                        <a:pt x="794" y="0"/>
                      </a:cubicBezTo>
                      <a:close/>
                    </a:path>
                  </a:pathLst>
                </a:custGeom>
                <a:gradFill rotWithShape="1">
                  <a:gsLst>
                    <a:gs pos="0">
                      <a:srgbClr val="969696"/>
                    </a:gs>
                    <a:gs pos="50000">
                      <a:srgbClr val="969696">
                        <a:gamma/>
                        <a:tint val="26275"/>
                        <a:invGamma/>
                      </a:srgbClr>
                    </a:gs>
                    <a:gs pos="100000">
                      <a:srgbClr val="969696"/>
                    </a:gs>
                  </a:gsLst>
                  <a:lin ang="0" scaled="1"/>
                </a:gradFill>
                <a:ln w="9525">
                  <a:solidFill>
                    <a:schemeClr val="bg1"/>
                  </a:solidFill>
                  <a:miter lim="800000"/>
                  <a:headEnd/>
                  <a:tailEnd/>
                </a:ln>
              </p:spPr>
              <p:txBody>
                <a:bodyPr/>
                <a:lstStyle/>
                <a:p>
                  <a:endParaRPr lang="en-GB" dirty="0"/>
                </a:p>
              </p:txBody>
            </p:sp>
            <p:sp>
              <p:nvSpPr>
                <p:cNvPr id="115" name="Oval 12"/>
                <p:cNvSpPr>
                  <a:spLocks noChangeArrowheads="1"/>
                </p:cNvSpPr>
                <p:nvPr/>
              </p:nvSpPr>
              <p:spPr bwMode="auto">
                <a:xfrm rot="5400000">
                  <a:off x="2676" y="2095"/>
                  <a:ext cx="2300" cy="371"/>
                </a:xfrm>
                <a:prstGeom prst="ellipse">
                  <a:avLst/>
                </a:prstGeom>
                <a:gradFill rotWithShape="1">
                  <a:gsLst>
                    <a:gs pos="0">
                      <a:srgbClr val="969696">
                        <a:gamma/>
                        <a:shade val="62745"/>
                        <a:invGamma/>
                      </a:srgbClr>
                    </a:gs>
                    <a:gs pos="100000">
                      <a:srgbClr val="969696"/>
                    </a:gs>
                  </a:gsLst>
                  <a:lin ang="5400000" scaled="1"/>
                </a:gradFill>
                <a:ln w="9525">
                  <a:solidFill>
                    <a:schemeClr val="bg1"/>
                  </a:solidFill>
                  <a:miter lim="800000"/>
                  <a:headEnd/>
                  <a:tailEnd/>
                </a:ln>
              </p:spPr>
              <p:txBody>
                <a:bodyPr/>
                <a:lstStyle/>
                <a:p>
                  <a:endParaRPr lang="en-GB" dirty="0"/>
                </a:p>
              </p:txBody>
            </p:sp>
            <p:sp>
              <p:nvSpPr>
                <p:cNvPr id="116" name="Oval 13"/>
                <p:cNvSpPr>
                  <a:spLocks noChangeArrowheads="1"/>
                </p:cNvSpPr>
                <p:nvPr/>
              </p:nvSpPr>
              <p:spPr bwMode="auto">
                <a:xfrm rot="5400000">
                  <a:off x="160" y="2252"/>
                  <a:ext cx="379" cy="59"/>
                </a:xfrm>
                <a:prstGeom prst="ellipse">
                  <a:avLst/>
                </a:prstGeom>
                <a:gradFill rotWithShape="1">
                  <a:gsLst>
                    <a:gs pos="0">
                      <a:srgbClr val="B2B2B2"/>
                    </a:gs>
                    <a:gs pos="100000">
                      <a:srgbClr val="B2B2B2">
                        <a:gamma/>
                        <a:tint val="44314"/>
                        <a:invGamma/>
                      </a:srgbClr>
                    </a:gs>
                  </a:gsLst>
                  <a:lin ang="0" scaled="1"/>
                </a:gradFill>
                <a:ln w="9525">
                  <a:solidFill>
                    <a:schemeClr val="bg1"/>
                  </a:solidFill>
                  <a:miter lim="800000"/>
                  <a:headEnd/>
                  <a:tailEnd/>
                </a:ln>
              </p:spPr>
              <p:txBody>
                <a:bodyPr/>
                <a:lstStyle/>
                <a:p>
                  <a:endParaRPr lang="en-GB" dirty="0"/>
                </a:p>
              </p:txBody>
            </p:sp>
            <p:sp>
              <p:nvSpPr>
                <p:cNvPr id="117" name="Oval 14"/>
                <p:cNvSpPr>
                  <a:spLocks noChangeArrowheads="1"/>
                </p:cNvSpPr>
                <p:nvPr/>
              </p:nvSpPr>
              <p:spPr bwMode="auto">
                <a:xfrm rot="5400000">
                  <a:off x="1078" y="2220"/>
                  <a:ext cx="859" cy="147"/>
                </a:xfrm>
                <a:prstGeom prst="ellipse">
                  <a:avLst/>
                </a:prstGeom>
                <a:gradFill rotWithShape="1">
                  <a:gsLst>
                    <a:gs pos="0">
                      <a:srgbClr val="B2B2B2"/>
                    </a:gs>
                    <a:gs pos="100000">
                      <a:srgbClr val="B2B2B2">
                        <a:gamma/>
                        <a:tint val="44314"/>
                        <a:invGamma/>
                      </a:srgbClr>
                    </a:gs>
                  </a:gsLst>
                  <a:lin ang="0" scaled="1"/>
                </a:gradFill>
                <a:ln w="9525">
                  <a:solidFill>
                    <a:schemeClr val="bg1"/>
                  </a:solidFill>
                  <a:miter lim="800000"/>
                  <a:headEnd/>
                  <a:tailEnd/>
                </a:ln>
              </p:spPr>
              <p:txBody>
                <a:bodyPr/>
                <a:lstStyle/>
                <a:p>
                  <a:endParaRPr lang="en-GB" dirty="0"/>
                </a:p>
              </p:txBody>
            </p:sp>
            <p:sp>
              <p:nvSpPr>
                <p:cNvPr id="118" name="Oval 15"/>
                <p:cNvSpPr>
                  <a:spLocks noChangeArrowheads="1"/>
                </p:cNvSpPr>
                <p:nvPr/>
              </p:nvSpPr>
              <p:spPr bwMode="auto">
                <a:xfrm rot="5400000">
                  <a:off x="1926" y="2153"/>
                  <a:ext cx="1482" cy="263"/>
                </a:xfrm>
                <a:prstGeom prst="ellipse">
                  <a:avLst/>
                </a:prstGeom>
                <a:gradFill rotWithShape="1">
                  <a:gsLst>
                    <a:gs pos="0">
                      <a:srgbClr val="B2B2B2"/>
                    </a:gs>
                    <a:gs pos="100000">
                      <a:srgbClr val="B2B2B2">
                        <a:gamma/>
                        <a:tint val="44314"/>
                        <a:invGamma/>
                      </a:srgbClr>
                    </a:gs>
                  </a:gsLst>
                  <a:lin ang="0" scaled="1"/>
                </a:gradFill>
                <a:ln w="9525">
                  <a:solidFill>
                    <a:schemeClr val="bg1"/>
                  </a:solidFill>
                  <a:miter lim="800000"/>
                  <a:headEnd/>
                  <a:tailEnd/>
                </a:ln>
              </p:spPr>
              <p:txBody>
                <a:bodyPr/>
                <a:lstStyle/>
                <a:p>
                  <a:endParaRPr lang="en-GB" dirty="0"/>
                </a:p>
              </p:txBody>
            </p:sp>
          </p:grpSp>
          <p:pic>
            <p:nvPicPr>
              <p:cNvPr id="106" name="Picture 40" descr="Bild1"/>
              <p:cNvPicPr>
                <a:picLocks noChangeAspect="1" noChangeArrowheads="1"/>
              </p:cNvPicPr>
              <p:nvPr/>
            </p:nvPicPr>
            <p:blipFill>
              <a:blip cstate="print"/>
              <a:srcRect/>
              <a:stretch>
                <a:fillRect/>
              </a:stretch>
            </p:blipFill>
            <p:spPr bwMode="auto">
              <a:xfrm>
                <a:off x="1238249" y="3952776"/>
                <a:ext cx="5162550" cy="1614488"/>
              </a:xfrm>
              <a:prstGeom prst="rect">
                <a:avLst/>
              </a:prstGeom>
              <a:noFill/>
            </p:spPr>
          </p:pic>
        </p:grpSp>
      </p:grpSp>
      <p:sp>
        <p:nvSpPr>
          <p:cNvPr id="57" name="Oval 56"/>
          <p:cNvSpPr/>
          <p:nvPr/>
        </p:nvSpPr>
        <p:spPr bwMode="auto">
          <a:xfrm>
            <a:off x="157277" y="3818890"/>
            <a:ext cx="576000" cy="576000"/>
          </a:xfrm>
          <a:prstGeom prst="ellipse">
            <a:avLst/>
          </a:prstGeom>
          <a:solidFill>
            <a:schemeClr val="accent2"/>
          </a:solidFill>
          <a:ln w="9525" cap="flat" cmpd="sng" algn="ctr">
            <a:solidFill>
              <a:srgbClr val="FF0000"/>
            </a:solidFill>
            <a:prstDash val="solid"/>
            <a:round/>
            <a:headEnd type="none" w="med" len="med"/>
            <a:tailEnd type="none" w="med" len="med"/>
          </a:ln>
          <a:effectLst/>
          <a:extLst/>
        </p:spPr>
        <p:txBody>
          <a:bodyPr vert="horz" wrap="square" lIns="0" tIns="46038" rIns="0"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dirty="0" smtClean="0">
                <a:ln>
                  <a:noFill/>
                </a:ln>
                <a:solidFill>
                  <a:schemeClr val="tx1"/>
                </a:solidFill>
                <a:effectLst/>
                <a:latin typeface="Arial" charset="0"/>
              </a:rPr>
              <a:t>Road maps</a:t>
            </a:r>
            <a:endParaRPr kumimoji="0" lang="en-GB" sz="800" b="0" i="0" u="none" strike="noStrike" cap="none" normalizeH="0" baseline="0" dirty="0" smtClean="0">
              <a:ln>
                <a:noFill/>
              </a:ln>
              <a:solidFill>
                <a:schemeClr val="tx1"/>
              </a:solidFill>
              <a:effectLst/>
              <a:latin typeface="Arial" charset="0"/>
            </a:endParaRPr>
          </a:p>
        </p:txBody>
      </p:sp>
      <p:cxnSp>
        <p:nvCxnSpPr>
          <p:cNvPr id="58" name="Straight Arrow Connector 57"/>
          <p:cNvCxnSpPr>
            <a:stCxn id="57" idx="6"/>
          </p:cNvCxnSpPr>
          <p:nvPr/>
        </p:nvCxnSpPr>
        <p:spPr bwMode="auto">
          <a:xfrm>
            <a:off x="733277" y="4106890"/>
            <a:ext cx="1117307" cy="0"/>
          </a:xfrm>
          <a:prstGeom prst="straightConnector1">
            <a:avLst/>
          </a:prstGeom>
          <a:solidFill>
            <a:schemeClr val="accent1">
              <a:alpha val="50000"/>
            </a:schemeClr>
          </a:solidFill>
          <a:ln w="9525" cap="flat" cmpd="sng" algn="ctr">
            <a:solidFill>
              <a:schemeClr val="bg1">
                <a:lumMod val="8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83881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3"/>
                                        </p:tgtEl>
                                        <p:attrNameLst>
                                          <p:attrName>style.visibility</p:attrName>
                                        </p:attrNameLst>
                                      </p:cBhvr>
                                      <p:to>
                                        <p:strVal val="visible"/>
                                      </p:to>
                                    </p:set>
                                    <p:anim calcmode="lin" valueType="num">
                                      <p:cBhvr additive="base">
                                        <p:cTn id="7" dur="500" fill="hold"/>
                                        <p:tgtEl>
                                          <p:spTgt spid="123"/>
                                        </p:tgtEl>
                                        <p:attrNameLst>
                                          <p:attrName>ppt_x</p:attrName>
                                        </p:attrNameLst>
                                      </p:cBhvr>
                                      <p:tavLst>
                                        <p:tav tm="0">
                                          <p:val>
                                            <p:strVal val="#ppt_x"/>
                                          </p:val>
                                        </p:tav>
                                        <p:tav tm="100000">
                                          <p:val>
                                            <p:strVal val="#ppt_x"/>
                                          </p:val>
                                        </p:tav>
                                      </p:tavLst>
                                    </p:anim>
                                    <p:anim calcmode="lin" valueType="num">
                                      <p:cBhvr additive="base">
                                        <p:cTn id="8" dur="500" fill="hold"/>
                                        <p:tgtEl>
                                          <p:spTgt spid="12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4"/>
                                        </p:tgtEl>
                                        <p:attrNameLst>
                                          <p:attrName>style.visibility</p:attrName>
                                        </p:attrNameLst>
                                      </p:cBhvr>
                                      <p:to>
                                        <p:strVal val="visible"/>
                                      </p:to>
                                    </p:set>
                                    <p:anim calcmode="lin" valueType="num">
                                      <p:cBhvr additive="base">
                                        <p:cTn id="11" dur="500" fill="hold"/>
                                        <p:tgtEl>
                                          <p:spTgt spid="124"/>
                                        </p:tgtEl>
                                        <p:attrNameLst>
                                          <p:attrName>ppt_x</p:attrName>
                                        </p:attrNameLst>
                                      </p:cBhvr>
                                      <p:tavLst>
                                        <p:tav tm="0">
                                          <p:val>
                                            <p:strVal val="#ppt_x"/>
                                          </p:val>
                                        </p:tav>
                                        <p:tav tm="100000">
                                          <p:val>
                                            <p:strVal val="#ppt_x"/>
                                          </p:val>
                                        </p:tav>
                                      </p:tavLst>
                                    </p:anim>
                                    <p:anim calcmode="lin" valueType="num">
                                      <p:cBhvr additive="base">
                                        <p:cTn id="12" dur="500" fill="hold"/>
                                        <p:tgtEl>
                                          <p:spTgt spid="12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5"/>
                                        </p:tgtEl>
                                        <p:attrNameLst>
                                          <p:attrName>style.visibility</p:attrName>
                                        </p:attrNameLst>
                                      </p:cBhvr>
                                      <p:to>
                                        <p:strVal val="visible"/>
                                      </p:to>
                                    </p:set>
                                    <p:anim calcmode="lin" valueType="num">
                                      <p:cBhvr additive="base">
                                        <p:cTn id="15" dur="500" fill="hold"/>
                                        <p:tgtEl>
                                          <p:spTgt spid="125"/>
                                        </p:tgtEl>
                                        <p:attrNameLst>
                                          <p:attrName>ppt_x</p:attrName>
                                        </p:attrNameLst>
                                      </p:cBhvr>
                                      <p:tavLst>
                                        <p:tav tm="0">
                                          <p:val>
                                            <p:strVal val="#ppt_x"/>
                                          </p:val>
                                        </p:tav>
                                        <p:tav tm="100000">
                                          <p:val>
                                            <p:strVal val="#ppt_x"/>
                                          </p:val>
                                        </p:tav>
                                      </p:tavLst>
                                    </p:anim>
                                    <p:anim calcmode="lin" valueType="num">
                                      <p:cBhvr additive="base">
                                        <p:cTn id="16" dur="500" fill="hold"/>
                                        <p:tgtEl>
                                          <p:spTgt spid="12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7"/>
                                        </p:tgtEl>
                                        <p:attrNameLst>
                                          <p:attrName>style.visibility</p:attrName>
                                        </p:attrNameLst>
                                      </p:cBhvr>
                                      <p:to>
                                        <p:strVal val="visible"/>
                                      </p:to>
                                    </p:set>
                                    <p:anim calcmode="lin" valueType="num">
                                      <p:cBhvr additive="base">
                                        <p:cTn id="19" dur="500" fill="hold"/>
                                        <p:tgtEl>
                                          <p:spTgt spid="57"/>
                                        </p:tgtEl>
                                        <p:attrNameLst>
                                          <p:attrName>ppt_x</p:attrName>
                                        </p:attrNameLst>
                                      </p:cBhvr>
                                      <p:tavLst>
                                        <p:tav tm="0">
                                          <p:val>
                                            <p:strVal val="#ppt_x"/>
                                          </p:val>
                                        </p:tav>
                                        <p:tav tm="100000">
                                          <p:val>
                                            <p:strVal val="#ppt_x"/>
                                          </p:val>
                                        </p:tav>
                                      </p:tavLst>
                                    </p:anim>
                                    <p:anim calcmode="lin" valueType="num">
                                      <p:cBhvr additive="base">
                                        <p:cTn id="20" dur="500" fill="hold"/>
                                        <p:tgtEl>
                                          <p:spTgt spid="5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26"/>
                                        </p:tgtEl>
                                        <p:attrNameLst>
                                          <p:attrName>style.visibility</p:attrName>
                                        </p:attrNameLst>
                                      </p:cBhvr>
                                      <p:to>
                                        <p:strVal val="visible"/>
                                      </p:to>
                                    </p:set>
                                    <p:anim calcmode="lin" valueType="num">
                                      <p:cBhvr additive="base">
                                        <p:cTn id="23" dur="500" fill="hold"/>
                                        <p:tgtEl>
                                          <p:spTgt spid="126"/>
                                        </p:tgtEl>
                                        <p:attrNameLst>
                                          <p:attrName>ppt_x</p:attrName>
                                        </p:attrNameLst>
                                      </p:cBhvr>
                                      <p:tavLst>
                                        <p:tav tm="0">
                                          <p:val>
                                            <p:strVal val="#ppt_x"/>
                                          </p:val>
                                        </p:tav>
                                        <p:tav tm="100000">
                                          <p:val>
                                            <p:strVal val="#ppt_x"/>
                                          </p:val>
                                        </p:tav>
                                      </p:tavLst>
                                    </p:anim>
                                    <p:anim calcmode="lin" valueType="num">
                                      <p:cBhvr additive="base">
                                        <p:cTn id="24" dur="500" fill="hold"/>
                                        <p:tgtEl>
                                          <p:spTgt spid="126"/>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8"/>
                                        </p:tgtEl>
                                        <p:attrNameLst>
                                          <p:attrName>style.visibility</p:attrName>
                                        </p:attrNameLst>
                                      </p:cBhvr>
                                      <p:to>
                                        <p:strVal val="visible"/>
                                      </p:to>
                                    </p:set>
                                    <p:anim calcmode="lin" valueType="num">
                                      <p:cBhvr additive="base">
                                        <p:cTn id="27" dur="500" fill="hold"/>
                                        <p:tgtEl>
                                          <p:spTgt spid="58"/>
                                        </p:tgtEl>
                                        <p:attrNameLst>
                                          <p:attrName>ppt_x</p:attrName>
                                        </p:attrNameLst>
                                      </p:cBhvr>
                                      <p:tavLst>
                                        <p:tav tm="0">
                                          <p:val>
                                            <p:strVal val="#ppt_x"/>
                                          </p:val>
                                        </p:tav>
                                        <p:tav tm="100000">
                                          <p:val>
                                            <p:strVal val="#ppt_x"/>
                                          </p:val>
                                        </p:tav>
                                      </p:tavLst>
                                    </p:anim>
                                    <p:anim calcmode="lin" valueType="num">
                                      <p:cBhvr additive="base">
                                        <p:cTn id="28" dur="500" fill="hold"/>
                                        <p:tgtEl>
                                          <p:spTgt spid="58"/>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2"/>
                                        </p:tgtEl>
                                        <p:attrNameLst>
                                          <p:attrName>style.visibility</p:attrName>
                                        </p:attrNameLst>
                                      </p:cBhvr>
                                      <p:to>
                                        <p:strVal val="visible"/>
                                      </p:to>
                                    </p:set>
                                    <p:anim calcmode="lin" valueType="num">
                                      <p:cBhvr additive="base">
                                        <p:cTn id="31" dur="500" fill="hold"/>
                                        <p:tgtEl>
                                          <p:spTgt spid="62"/>
                                        </p:tgtEl>
                                        <p:attrNameLst>
                                          <p:attrName>ppt_x</p:attrName>
                                        </p:attrNameLst>
                                      </p:cBhvr>
                                      <p:tavLst>
                                        <p:tav tm="0">
                                          <p:val>
                                            <p:strVal val="#ppt_x"/>
                                          </p:val>
                                        </p:tav>
                                        <p:tav tm="100000">
                                          <p:val>
                                            <p:strVal val="#ppt_x"/>
                                          </p:val>
                                        </p:tav>
                                      </p:tavLst>
                                    </p:anim>
                                    <p:anim calcmode="lin" valueType="num">
                                      <p:cBhvr additive="base">
                                        <p:cTn id="32" dur="500" fill="hold"/>
                                        <p:tgtEl>
                                          <p:spTgt spid="62"/>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56"/>
                                        </p:tgtEl>
                                        <p:attrNameLst>
                                          <p:attrName>style.visibility</p:attrName>
                                        </p:attrNameLst>
                                      </p:cBhvr>
                                      <p:to>
                                        <p:strVal val="visible"/>
                                      </p:to>
                                    </p:set>
                                    <p:anim calcmode="lin" valueType="num">
                                      <p:cBhvr additive="base">
                                        <p:cTn id="35" dur="500" fill="hold"/>
                                        <p:tgtEl>
                                          <p:spTgt spid="56"/>
                                        </p:tgtEl>
                                        <p:attrNameLst>
                                          <p:attrName>ppt_x</p:attrName>
                                        </p:attrNameLst>
                                      </p:cBhvr>
                                      <p:tavLst>
                                        <p:tav tm="0">
                                          <p:val>
                                            <p:strVal val="#ppt_x"/>
                                          </p:val>
                                        </p:tav>
                                        <p:tav tm="100000">
                                          <p:val>
                                            <p:strVal val="#ppt_x"/>
                                          </p:val>
                                        </p:tav>
                                      </p:tavLst>
                                    </p:anim>
                                    <p:anim calcmode="lin" valueType="num">
                                      <p:cBhvr additive="base">
                                        <p:cTn id="36" dur="500" fill="hold"/>
                                        <p:tgtEl>
                                          <p:spTgt spid="56"/>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53"/>
                                        </p:tgtEl>
                                        <p:attrNameLst>
                                          <p:attrName>style.visibility</p:attrName>
                                        </p:attrNameLst>
                                      </p:cBhvr>
                                      <p:to>
                                        <p:strVal val="visible"/>
                                      </p:to>
                                    </p:set>
                                    <p:anim calcmode="lin" valueType="num">
                                      <p:cBhvr additive="base">
                                        <p:cTn id="39" dur="500" fill="hold"/>
                                        <p:tgtEl>
                                          <p:spTgt spid="53"/>
                                        </p:tgtEl>
                                        <p:attrNameLst>
                                          <p:attrName>ppt_x</p:attrName>
                                        </p:attrNameLst>
                                      </p:cBhvr>
                                      <p:tavLst>
                                        <p:tav tm="0">
                                          <p:val>
                                            <p:strVal val="#ppt_x"/>
                                          </p:val>
                                        </p:tav>
                                        <p:tav tm="100000">
                                          <p:val>
                                            <p:strVal val="#ppt_x"/>
                                          </p:val>
                                        </p:tav>
                                      </p:tavLst>
                                    </p:anim>
                                    <p:anim calcmode="lin" valueType="num">
                                      <p:cBhvr additive="base">
                                        <p:cTn id="40" dur="500" fill="hold"/>
                                        <p:tgtEl>
                                          <p:spTgt spid="53"/>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59"/>
                                        </p:tgtEl>
                                        <p:attrNameLst>
                                          <p:attrName>style.visibility</p:attrName>
                                        </p:attrNameLst>
                                      </p:cBhvr>
                                      <p:to>
                                        <p:strVal val="visible"/>
                                      </p:to>
                                    </p:set>
                                    <p:anim calcmode="lin" valueType="num">
                                      <p:cBhvr additive="base">
                                        <p:cTn id="43" dur="500" fill="hold"/>
                                        <p:tgtEl>
                                          <p:spTgt spid="59"/>
                                        </p:tgtEl>
                                        <p:attrNameLst>
                                          <p:attrName>ppt_x</p:attrName>
                                        </p:attrNameLst>
                                      </p:cBhvr>
                                      <p:tavLst>
                                        <p:tav tm="0">
                                          <p:val>
                                            <p:strVal val="#ppt_x"/>
                                          </p:val>
                                        </p:tav>
                                        <p:tav tm="100000">
                                          <p:val>
                                            <p:strVal val="#ppt_x"/>
                                          </p:val>
                                        </p:tav>
                                      </p:tavLst>
                                    </p:anim>
                                    <p:anim calcmode="lin" valueType="num">
                                      <p:cBhvr additive="base">
                                        <p:cTn id="44" dur="500" fill="hold"/>
                                        <p:tgtEl>
                                          <p:spTgt spid="59"/>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69"/>
                                        </p:tgtEl>
                                        <p:attrNameLst>
                                          <p:attrName>style.visibility</p:attrName>
                                        </p:attrNameLst>
                                      </p:cBhvr>
                                      <p:to>
                                        <p:strVal val="visible"/>
                                      </p:to>
                                    </p:set>
                                    <p:anim calcmode="lin" valueType="num">
                                      <p:cBhvr additive="base">
                                        <p:cTn id="47" dur="500" fill="hold"/>
                                        <p:tgtEl>
                                          <p:spTgt spid="69"/>
                                        </p:tgtEl>
                                        <p:attrNameLst>
                                          <p:attrName>ppt_x</p:attrName>
                                        </p:attrNameLst>
                                      </p:cBhvr>
                                      <p:tavLst>
                                        <p:tav tm="0">
                                          <p:val>
                                            <p:strVal val="#ppt_x"/>
                                          </p:val>
                                        </p:tav>
                                        <p:tav tm="100000">
                                          <p:val>
                                            <p:strVal val="#ppt_x"/>
                                          </p:val>
                                        </p:tav>
                                      </p:tavLst>
                                    </p:anim>
                                    <p:anim calcmode="lin" valueType="num">
                                      <p:cBhvr additive="base">
                                        <p:cTn id="48" dur="500" fill="hold"/>
                                        <p:tgtEl>
                                          <p:spTgt spid="69"/>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92"/>
                                        </p:tgtEl>
                                        <p:attrNameLst>
                                          <p:attrName>style.visibility</p:attrName>
                                        </p:attrNameLst>
                                      </p:cBhvr>
                                      <p:to>
                                        <p:strVal val="visible"/>
                                      </p:to>
                                    </p:set>
                                    <p:animEffect transition="in" filter="fade">
                                      <p:cBhvr>
                                        <p:cTn id="53" dur="1000"/>
                                        <p:tgtEl>
                                          <p:spTgt spid="92"/>
                                        </p:tgtEl>
                                      </p:cBhvr>
                                    </p:animEffect>
                                    <p:anim calcmode="lin" valueType="num">
                                      <p:cBhvr>
                                        <p:cTn id="54" dur="1000" fill="hold"/>
                                        <p:tgtEl>
                                          <p:spTgt spid="92"/>
                                        </p:tgtEl>
                                        <p:attrNameLst>
                                          <p:attrName>ppt_x</p:attrName>
                                        </p:attrNameLst>
                                      </p:cBhvr>
                                      <p:tavLst>
                                        <p:tav tm="0">
                                          <p:val>
                                            <p:strVal val="#ppt_x"/>
                                          </p:val>
                                        </p:tav>
                                        <p:tav tm="100000">
                                          <p:val>
                                            <p:strVal val="#ppt_x"/>
                                          </p:val>
                                        </p:tav>
                                      </p:tavLst>
                                    </p:anim>
                                    <p:anim calcmode="lin" valueType="num">
                                      <p:cBhvr>
                                        <p:cTn id="55" dur="1000" fill="hold"/>
                                        <p:tgtEl>
                                          <p:spTgt spid="92"/>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100"/>
                                        </p:tgtEl>
                                        <p:attrNameLst>
                                          <p:attrName>style.visibility</p:attrName>
                                        </p:attrNameLst>
                                      </p:cBhvr>
                                      <p:to>
                                        <p:strVal val="visible"/>
                                      </p:to>
                                    </p:set>
                                    <p:animEffect transition="in" filter="fade">
                                      <p:cBhvr>
                                        <p:cTn id="58" dur="1000"/>
                                        <p:tgtEl>
                                          <p:spTgt spid="100"/>
                                        </p:tgtEl>
                                      </p:cBhvr>
                                    </p:animEffect>
                                    <p:anim calcmode="lin" valueType="num">
                                      <p:cBhvr>
                                        <p:cTn id="59" dur="1000" fill="hold"/>
                                        <p:tgtEl>
                                          <p:spTgt spid="100"/>
                                        </p:tgtEl>
                                        <p:attrNameLst>
                                          <p:attrName>ppt_x</p:attrName>
                                        </p:attrNameLst>
                                      </p:cBhvr>
                                      <p:tavLst>
                                        <p:tav tm="0">
                                          <p:val>
                                            <p:strVal val="#ppt_x"/>
                                          </p:val>
                                        </p:tav>
                                        <p:tav tm="100000">
                                          <p:val>
                                            <p:strVal val="#ppt_x"/>
                                          </p:val>
                                        </p:tav>
                                      </p:tavLst>
                                    </p:anim>
                                    <p:anim calcmode="lin" valueType="num">
                                      <p:cBhvr>
                                        <p:cTn id="60" dur="1000" fill="hold"/>
                                        <p:tgtEl>
                                          <p:spTgt spid="100"/>
                                        </p:tgtEl>
                                        <p:attrNameLst>
                                          <p:attrName>ppt_y</p:attrName>
                                        </p:attrNameLst>
                                      </p:cBhvr>
                                      <p:tavLst>
                                        <p:tav tm="0">
                                          <p:val>
                                            <p:strVal val="#ppt_y+.1"/>
                                          </p:val>
                                        </p:tav>
                                        <p:tav tm="100000">
                                          <p:val>
                                            <p:strVal val="#ppt_y"/>
                                          </p:val>
                                        </p:tav>
                                      </p:tavLst>
                                    </p:anim>
                                  </p:childTnLst>
                                </p:cTn>
                              </p:par>
                              <p:par>
                                <p:cTn id="61" presetID="42" presetClass="entr" presetSubtype="0" fill="hold" nodeType="withEffect">
                                  <p:stCondLst>
                                    <p:cond delay="0"/>
                                  </p:stCondLst>
                                  <p:childTnLst>
                                    <p:set>
                                      <p:cBhvr>
                                        <p:cTn id="62" dur="1" fill="hold">
                                          <p:stCondLst>
                                            <p:cond delay="0"/>
                                          </p:stCondLst>
                                        </p:cTn>
                                        <p:tgtEl>
                                          <p:spTgt spid="101"/>
                                        </p:tgtEl>
                                        <p:attrNameLst>
                                          <p:attrName>style.visibility</p:attrName>
                                        </p:attrNameLst>
                                      </p:cBhvr>
                                      <p:to>
                                        <p:strVal val="visible"/>
                                      </p:to>
                                    </p:set>
                                    <p:animEffect transition="in" filter="fade">
                                      <p:cBhvr>
                                        <p:cTn id="63" dur="1000"/>
                                        <p:tgtEl>
                                          <p:spTgt spid="101"/>
                                        </p:tgtEl>
                                      </p:cBhvr>
                                    </p:animEffect>
                                    <p:anim calcmode="lin" valueType="num">
                                      <p:cBhvr>
                                        <p:cTn id="64" dur="1000" fill="hold"/>
                                        <p:tgtEl>
                                          <p:spTgt spid="101"/>
                                        </p:tgtEl>
                                        <p:attrNameLst>
                                          <p:attrName>ppt_x</p:attrName>
                                        </p:attrNameLst>
                                      </p:cBhvr>
                                      <p:tavLst>
                                        <p:tav tm="0">
                                          <p:val>
                                            <p:strVal val="#ppt_x"/>
                                          </p:val>
                                        </p:tav>
                                        <p:tav tm="100000">
                                          <p:val>
                                            <p:strVal val="#ppt_x"/>
                                          </p:val>
                                        </p:tav>
                                      </p:tavLst>
                                    </p:anim>
                                    <p:anim calcmode="lin" valueType="num">
                                      <p:cBhvr>
                                        <p:cTn id="65" dur="1000" fill="hold"/>
                                        <p:tgtEl>
                                          <p:spTgt spid="101"/>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93"/>
                                        </p:tgtEl>
                                        <p:attrNameLst>
                                          <p:attrName>style.visibility</p:attrName>
                                        </p:attrNameLst>
                                      </p:cBhvr>
                                      <p:to>
                                        <p:strVal val="visible"/>
                                      </p:to>
                                    </p:set>
                                    <p:animEffect transition="in" filter="fade">
                                      <p:cBhvr>
                                        <p:cTn id="68" dur="1000"/>
                                        <p:tgtEl>
                                          <p:spTgt spid="93"/>
                                        </p:tgtEl>
                                      </p:cBhvr>
                                    </p:animEffect>
                                    <p:anim calcmode="lin" valueType="num">
                                      <p:cBhvr>
                                        <p:cTn id="69" dur="1000" fill="hold"/>
                                        <p:tgtEl>
                                          <p:spTgt spid="93"/>
                                        </p:tgtEl>
                                        <p:attrNameLst>
                                          <p:attrName>ppt_x</p:attrName>
                                        </p:attrNameLst>
                                      </p:cBhvr>
                                      <p:tavLst>
                                        <p:tav tm="0">
                                          <p:val>
                                            <p:strVal val="#ppt_x"/>
                                          </p:val>
                                        </p:tav>
                                        <p:tav tm="100000">
                                          <p:val>
                                            <p:strVal val="#ppt_x"/>
                                          </p:val>
                                        </p:tav>
                                      </p:tavLst>
                                    </p:anim>
                                    <p:anim calcmode="lin" valueType="num">
                                      <p:cBhvr>
                                        <p:cTn id="70" dur="1000" fill="hold"/>
                                        <p:tgtEl>
                                          <p:spTgt spid="93"/>
                                        </p:tgtEl>
                                        <p:attrNameLst>
                                          <p:attrName>ppt_y</p:attrName>
                                        </p:attrNameLst>
                                      </p:cBhvr>
                                      <p:tavLst>
                                        <p:tav tm="0">
                                          <p:val>
                                            <p:strVal val="#ppt_y+.1"/>
                                          </p:val>
                                        </p:tav>
                                        <p:tav tm="100000">
                                          <p:val>
                                            <p:strVal val="#ppt_y"/>
                                          </p:val>
                                        </p:tav>
                                      </p:tavLst>
                                    </p:anim>
                                  </p:childTnLst>
                                </p:cTn>
                              </p:par>
                              <p:par>
                                <p:cTn id="71" presetID="42" presetClass="entr" presetSubtype="0" fill="hold" nodeType="withEffect">
                                  <p:stCondLst>
                                    <p:cond delay="0"/>
                                  </p:stCondLst>
                                  <p:childTnLst>
                                    <p:set>
                                      <p:cBhvr>
                                        <p:cTn id="72" dur="1" fill="hold">
                                          <p:stCondLst>
                                            <p:cond delay="0"/>
                                          </p:stCondLst>
                                        </p:cTn>
                                        <p:tgtEl>
                                          <p:spTgt spid="104"/>
                                        </p:tgtEl>
                                        <p:attrNameLst>
                                          <p:attrName>style.visibility</p:attrName>
                                        </p:attrNameLst>
                                      </p:cBhvr>
                                      <p:to>
                                        <p:strVal val="visible"/>
                                      </p:to>
                                    </p:set>
                                    <p:animEffect transition="in" filter="fade">
                                      <p:cBhvr>
                                        <p:cTn id="73" dur="1000"/>
                                        <p:tgtEl>
                                          <p:spTgt spid="104"/>
                                        </p:tgtEl>
                                      </p:cBhvr>
                                    </p:animEffect>
                                    <p:anim calcmode="lin" valueType="num">
                                      <p:cBhvr>
                                        <p:cTn id="74" dur="1000" fill="hold"/>
                                        <p:tgtEl>
                                          <p:spTgt spid="104"/>
                                        </p:tgtEl>
                                        <p:attrNameLst>
                                          <p:attrName>ppt_x</p:attrName>
                                        </p:attrNameLst>
                                      </p:cBhvr>
                                      <p:tavLst>
                                        <p:tav tm="0">
                                          <p:val>
                                            <p:strVal val="#ppt_x"/>
                                          </p:val>
                                        </p:tav>
                                        <p:tav tm="100000">
                                          <p:val>
                                            <p:strVal val="#ppt_x"/>
                                          </p:val>
                                        </p:tav>
                                      </p:tavLst>
                                    </p:anim>
                                    <p:anim calcmode="lin" valueType="num">
                                      <p:cBhvr>
                                        <p:cTn id="75" dur="1000" fill="hold"/>
                                        <p:tgtEl>
                                          <p:spTgt spid="104"/>
                                        </p:tgtEl>
                                        <p:attrNameLst>
                                          <p:attrName>ppt_y</p:attrName>
                                        </p:attrNameLst>
                                      </p:cBhvr>
                                      <p:tavLst>
                                        <p:tav tm="0">
                                          <p:val>
                                            <p:strVal val="#ppt_y+.1"/>
                                          </p:val>
                                        </p:tav>
                                        <p:tav tm="100000">
                                          <p:val>
                                            <p:strVal val="#ppt_y"/>
                                          </p:val>
                                        </p:tav>
                                      </p:tavLst>
                                    </p:anim>
                                  </p:childTnLst>
                                </p:cTn>
                              </p:par>
                              <p:par>
                                <p:cTn id="76" presetID="42" presetClass="entr" presetSubtype="0" fill="hold" nodeType="withEffect">
                                  <p:stCondLst>
                                    <p:cond delay="0"/>
                                  </p:stCondLst>
                                  <p:childTnLst>
                                    <p:set>
                                      <p:cBhvr>
                                        <p:cTn id="77" dur="1" fill="hold">
                                          <p:stCondLst>
                                            <p:cond delay="0"/>
                                          </p:stCondLst>
                                        </p:cTn>
                                        <p:tgtEl>
                                          <p:spTgt spid="113"/>
                                        </p:tgtEl>
                                        <p:attrNameLst>
                                          <p:attrName>style.visibility</p:attrName>
                                        </p:attrNameLst>
                                      </p:cBhvr>
                                      <p:to>
                                        <p:strVal val="visible"/>
                                      </p:to>
                                    </p:set>
                                    <p:animEffect transition="in" filter="fade">
                                      <p:cBhvr>
                                        <p:cTn id="78" dur="1000"/>
                                        <p:tgtEl>
                                          <p:spTgt spid="113"/>
                                        </p:tgtEl>
                                      </p:cBhvr>
                                    </p:animEffect>
                                    <p:anim calcmode="lin" valueType="num">
                                      <p:cBhvr>
                                        <p:cTn id="79" dur="1000" fill="hold"/>
                                        <p:tgtEl>
                                          <p:spTgt spid="113"/>
                                        </p:tgtEl>
                                        <p:attrNameLst>
                                          <p:attrName>ppt_x</p:attrName>
                                        </p:attrNameLst>
                                      </p:cBhvr>
                                      <p:tavLst>
                                        <p:tav tm="0">
                                          <p:val>
                                            <p:strVal val="#ppt_x"/>
                                          </p:val>
                                        </p:tav>
                                        <p:tav tm="100000">
                                          <p:val>
                                            <p:strVal val="#ppt_x"/>
                                          </p:val>
                                        </p:tav>
                                      </p:tavLst>
                                    </p:anim>
                                    <p:anim calcmode="lin" valueType="num">
                                      <p:cBhvr>
                                        <p:cTn id="80" dur="1000" fill="hold"/>
                                        <p:tgtEl>
                                          <p:spTgt spid="113"/>
                                        </p:tgtEl>
                                        <p:attrNameLst>
                                          <p:attrName>ppt_y</p:attrName>
                                        </p:attrNameLst>
                                      </p:cBhvr>
                                      <p:tavLst>
                                        <p:tav tm="0">
                                          <p:val>
                                            <p:strVal val="#ppt_y+.1"/>
                                          </p:val>
                                        </p:tav>
                                        <p:tav tm="100000">
                                          <p:val>
                                            <p:strVal val="#ppt_y"/>
                                          </p:val>
                                        </p:tav>
                                      </p:tavLst>
                                    </p:anim>
                                  </p:childTnLst>
                                </p:cTn>
                              </p:par>
                              <p:par>
                                <p:cTn id="81" presetID="42" presetClass="entr" presetSubtype="0" fill="hold" grpId="0" nodeType="withEffect">
                                  <p:stCondLst>
                                    <p:cond delay="0"/>
                                  </p:stCondLst>
                                  <p:childTnLst>
                                    <p:set>
                                      <p:cBhvr>
                                        <p:cTn id="82" dur="1" fill="hold">
                                          <p:stCondLst>
                                            <p:cond delay="0"/>
                                          </p:stCondLst>
                                        </p:cTn>
                                        <p:tgtEl>
                                          <p:spTgt spid="94"/>
                                        </p:tgtEl>
                                        <p:attrNameLst>
                                          <p:attrName>style.visibility</p:attrName>
                                        </p:attrNameLst>
                                      </p:cBhvr>
                                      <p:to>
                                        <p:strVal val="visible"/>
                                      </p:to>
                                    </p:set>
                                    <p:animEffect transition="in" filter="fade">
                                      <p:cBhvr>
                                        <p:cTn id="83" dur="1000"/>
                                        <p:tgtEl>
                                          <p:spTgt spid="94"/>
                                        </p:tgtEl>
                                      </p:cBhvr>
                                    </p:animEffect>
                                    <p:anim calcmode="lin" valueType="num">
                                      <p:cBhvr>
                                        <p:cTn id="84" dur="1000" fill="hold"/>
                                        <p:tgtEl>
                                          <p:spTgt spid="94"/>
                                        </p:tgtEl>
                                        <p:attrNameLst>
                                          <p:attrName>ppt_x</p:attrName>
                                        </p:attrNameLst>
                                      </p:cBhvr>
                                      <p:tavLst>
                                        <p:tav tm="0">
                                          <p:val>
                                            <p:strVal val="#ppt_x"/>
                                          </p:val>
                                        </p:tav>
                                        <p:tav tm="100000">
                                          <p:val>
                                            <p:strVal val="#ppt_x"/>
                                          </p:val>
                                        </p:tav>
                                      </p:tavLst>
                                    </p:anim>
                                    <p:anim calcmode="lin" valueType="num">
                                      <p:cBhvr>
                                        <p:cTn id="85" dur="1000" fill="hold"/>
                                        <p:tgtEl>
                                          <p:spTgt spid="94"/>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0"/>
                                  </p:stCondLst>
                                  <p:childTnLst>
                                    <p:set>
                                      <p:cBhvr>
                                        <p:cTn id="87" dur="1" fill="hold">
                                          <p:stCondLst>
                                            <p:cond delay="0"/>
                                          </p:stCondLst>
                                        </p:cTn>
                                        <p:tgtEl>
                                          <p:spTgt spid="18"/>
                                        </p:tgtEl>
                                        <p:attrNameLst>
                                          <p:attrName>style.visibility</p:attrName>
                                        </p:attrNameLst>
                                      </p:cBhvr>
                                      <p:to>
                                        <p:strVal val="visible"/>
                                      </p:to>
                                    </p:set>
                                    <p:animEffect transition="in" filter="fade">
                                      <p:cBhvr>
                                        <p:cTn id="88" dur="1000"/>
                                        <p:tgtEl>
                                          <p:spTgt spid="18"/>
                                        </p:tgtEl>
                                      </p:cBhvr>
                                    </p:animEffect>
                                    <p:anim calcmode="lin" valueType="num">
                                      <p:cBhvr>
                                        <p:cTn id="89" dur="1000" fill="hold"/>
                                        <p:tgtEl>
                                          <p:spTgt spid="18"/>
                                        </p:tgtEl>
                                        <p:attrNameLst>
                                          <p:attrName>ppt_x</p:attrName>
                                        </p:attrNameLst>
                                      </p:cBhvr>
                                      <p:tavLst>
                                        <p:tav tm="0">
                                          <p:val>
                                            <p:strVal val="#ppt_x"/>
                                          </p:val>
                                        </p:tav>
                                        <p:tav tm="100000">
                                          <p:val>
                                            <p:strVal val="#ppt_x"/>
                                          </p:val>
                                        </p:tav>
                                      </p:tavLst>
                                    </p:anim>
                                    <p:anim calcmode="lin" valueType="num">
                                      <p:cBhvr>
                                        <p:cTn id="90"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92" grpId="0" animBg="1"/>
      <p:bldP spid="93" grpId="0" animBg="1"/>
      <p:bldP spid="94" grpId="0" animBg="1"/>
      <p:bldP spid="123" grpId="0" animBg="1"/>
      <p:bldP spid="124" grpId="0" animBg="1"/>
      <p:bldP spid="125" grpId="0" animBg="1"/>
      <p:bldP spid="126" grpId="0" animBg="1"/>
      <p:bldP spid="18" grpId="0" animBg="1"/>
      <p:bldP spid="5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bwMode="auto">
          <a:xfrm>
            <a:off x="228598" y="44624"/>
            <a:ext cx="8599569" cy="576016"/>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ctr" rtl="0" eaLnBrk="0" fontAlgn="base" hangingPunct="0">
              <a:spcBef>
                <a:spcPct val="0"/>
              </a:spcBef>
              <a:spcAft>
                <a:spcPct val="0"/>
              </a:spcAft>
              <a:defRPr sz="3600" b="1">
                <a:solidFill>
                  <a:srgbClr val="68AEE0"/>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a:lstStyle>
          <a:p>
            <a:pPr algn="l"/>
            <a:r>
              <a:rPr lang="en-GB" sz="2800" dirty="0" smtClean="0">
                <a:solidFill>
                  <a:schemeClr val="tx1"/>
                </a:solidFill>
              </a:rPr>
              <a:t>Change Management – High Level Process</a:t>
            </a:r>
            <a:endParaRPr lang="en-GB" sz="2800" dirty="0">
              <a:solidFill>
                <a:schemeClr val="tx1"/>
              </a:solidFill>
            </a:endParaRPr>
          </a:p>
        </p:txBody>
      </p:sp>
      <p:graphicFrame>
        <p:nvGraphicFramePr>
          <p:cNvPr id="5" name="Content Placeholder 3"/>
          <p:cNvGraphicFramePr>
            <a:graphicFrameLocks/>
          </p:cNvGraphicFramePr>
          <p:nvPr>
            <p:extLst>
              <p:ext uri="{D42A27DB-BD31-4B8C-83A1-F6EECF244321}">
                <p14:modId xmlns:p14="http://schemas.microsoft.com/office/powerpoint/2010/main" val="169994252"/>
              </p:ext>
            </p:extLst>
          </p:nvPr>
        </p:nvGraphicFramePr>
        <p:xfrm>
          <a:off x="228598" y="836712"/>
          <a:ext cx="8685214" cy="4090774"/>
        </p:xfrm>
        <a:graphic>
          <a:graphicData uri="http://schemas.openxmlformats.org/drawingml/2006/table">
            <a:tbl>
              <a:tblPr firstRow="1" bandRow="1">
                <a:tableStyleId>{93296810-A885-4BE3-A3E7-6D5BEEA58F35}</a:tableStyleId>
              </a:tblPr>
              <a:tblGrid>
                <a:gridCol w="4342607"/>
                <a:gridCol w="4342607"/>
              </a:tblGrid>
              <a:tr h="414631">
                <a:tc>
                  <a:txBody>
                    <a:bodyPr/>
                    <a:lstStyle/>
                    <a:p>
                      <a:pPr algn="ctr"/>
                      <a:r>
                        <a:rPr lang="en-GB" sz="1200" dirty="0" smtClean="0"/>
                        <a:t>Xoserve</a:t>
                      </a:r>
                      <a:endParaRPr lang="en-GB" sz="1200" dirty="0"/>
                    </a:p>
                  </a:txBody>
                  <a:tcPr/>
                </a:tc>
                <a:tc>
                  <a:txBody>
                    <a:bodyPr/>
                    <a:lstStyle/>
                    <a:p>
                      <a:pPr algn="ctr"/>
                      <a:r>
                        <a:rPr lang="en-GB" sz="1200" dirty="0" smtClean="0"/>
                        <a:t>DSC Change</a:t>
                      </a:r>
                      <a:r>
                        <a:rPr lang="en-GB" sz="1200" baseline="0" dirty="0" smtClean="0"/>
                        <a:t> Committee</a:t>
                      </a:r>
                      <a:endParaRPr lang="en-GB" sz="1200" dirty="0"/>
                    </a:p>
                  </a:txBody>
                  <a:tcPr/>
                </a:tc>
              </a:tr>
              <a:tr h="3676143">
                <a:tc>
                  <a:txBody>
                    <a:bodyPr/>
                    <a:lstStyle/>
                    <a:p>
                      <a:endParaRPr lang="en-GB" sz="1200" dirty="0"/>
                    </a:p>
                  </a:txBody>
                  <a:tcPr/>
                </a:tc>
                <a:tc>
                  <a:txBody>
                    <a:bodyPr/>
                    <a:lstStyle/>
                    <a:p>
                      <a:endParaRPr lang="en-GB" sz="1200" dirty="0"/>
                    </a:p>
                  </a:txBody>
                  <a:tcPr/>
                </a:tc>
              </a:tr>
            </a:tbl>
          </a:graphicData>
        </a:graphic>
      </p:graphicFrame>
      <p:sp>
        <p:nvSpPr>
          <p:cNvPr id="10" name="Rounded Rectangle 9"/>
          <p:cNvSpPr/>
          <p:nvPr/>
        </p:nvSpPr>
        <p:spPr bwMode="auto">
          <a:xfrm>
            <a:off x="565048" y="2276406"/>
            <a:ext cx="1252362" cy="472806"/>
          </a:xfrm>
          <a:prstGeom prst="roundRect">
            <a:avLst>
              <a:gd name="adj" fmla="val 11998"/>
            </a:avLst>
          </a:prstGeom>
          <a:solidFill>
            <a:schemeClr val="accent3"/>
          </a:solidFill>
          <a:ln w="9525" cap="flat" cmpd="sng" algn="ctr">
            <a:solidFill>
              <a:schemeClr val="accent3">
                <a:lumMod val="75000"/>
              </a:schemeClr>
            </a:solidFill>
            <a:prstDash val="solid"/>
            <a:round/>
            <a:headEnd type="none" w="med" len="med"/>
            <a:tailEnd type="none" w="med" len="med"/>
          </a:ln>
          <a:effectLst/>
          <a:extLst/>
        </p:spPr>
        <p:txBody>
          <a:bodyPr rot="0" spcFirstLastPara="0" vertOverflow="overflow" horzOverflow="overflow" vert="horz" wrap="square" lIns="92075" tIns="46038" rIns="92075" bIns="46038" numCol="1" spcCol="0" rtlCol="0" fromWordArt="0" anchor="ctr" anchorCtr="0" forceAA="0" compatLnSpc="1">
            <a:prstTxWarp prst="textNoShape">
              <a:avLst/>
            </a:prstTxWarp>
            <a:noAutofit/>
          </a:bodyPr>
          <a:lstStyle/>
          <a:p>
            <a:pPr algn="ctr" defTabSz="914400"/>
            <a:r>
              <a:rPr lang="en-GB" sz="1000" dirty="0">
                <a:solidFill>
                  <a:schemeClr val="bg1"/>
                </a:solidFill>
              </a:rPr>
              <a:t>Review Change Demand Backlog</a:t>
            </a:r>
            <a:endParaRPr lang="en-GB" sz="700" dirty="0">
              <a:solidFill>
                <a:schemeClr val="bg1"/>
              </a:solidFill>
            </a:endParaRPr>
          </a:p>
        </p:txBody>
      </p:sp>
      <p:sp>
        <p:nvSpPr>
          <p:cNvPr id="11" name="Rounded Rectangle 10"/>
          <p:cNvSpPr/>
          <p:nvPr/>
        </p:nvSpPr>
        <p:spPr bwMode="auto">
          <a:xfrm>
            <a:off x="5229687" y="2276872"/>
            <a:ext cx="1318259" cy="472806"/>
          </a:xfrm>
          <a:prstGeom prst="roundRect">
            <a:avLst>
              <a:gd name="adj" fmla="val 11998"/>
            </a:avLst>
          </a:prstGeom>
          <a:solidFill>
            <a:schemeClr val="tx2"/>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2075" tIns="46038" rIns="92075" bIns="46038" numCol="1" spcCol="0" rtlCol="0" fromWordArt="0" anchor="ctr" anchorCtr="0" forceAA="0" compatLnSpc="1">
            <a:prstTxWarp prst="textNoShape">
              <a:avLst/>
            </a:prstTxWarp>
            <a:noAutofit/>
          </a:bodyPr>
          <a:lstStyle/>
          <a:p>
            <a:pPr algn="ctr" defTabSz="914400"/>
            <a:r>
              <a:rPr lang="en-GB" sz="1000" dirty="0" smtClean="0">
                <a:solidFill>
                  <a:schemeClr val="bg1"/>
                </a:solidFill>
              </a:rPr>
              <a:t>Change Backlog Prioritisation </a:t>
            </a:r>
            <a:endParaRPr lang="en-GB" sz="1000" dirty="0">
              <a:solidFill>
                <a:schemeClr val="bg1"/>
              </a:solidFill>
            </a:endParaRPr>
          </a:p>
        </p:txBody>
      </p:sp>
      <p:sp>
        <p:nvSpPr>
          <p:cNvPr id="25" name="Rounded Rectangle 24"/>
          <p:cNvSpPr/>
          <p:nvPr/>
        </p:nvSpPr>
        <p:spPr bwMode="auto">
          <a:xfrm>
            <a:off x="5231275" y="1440467"/>
            <a:ext cx="1316672" cy="495233"/>
          </a:xfrm>
          <a:prstGeom prst="roundRect">
            <a:avLst>
              <a:gd name="adj" fmla="val 11998"/>
            </a:avLst>
          </a:prstGeom>
          <a:solidFill>
            <a:schemeClr val="tx2"/>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2075" tIns="46038" rIns="92075" bIns="46038" numCol="1" spcCol="0" rtlCol="0" fromWordArt="0" anchor="ctr" anchorCtr="0" forceAA="0" compatLnSpc="1">
            <a:prstTxWarp prst="textNoShape">
              <a:avLst/>
            </a:prstTxWarp>
            <a:noAutofit/>
          </a:bodyPr>
          <a:lstStyle/>
          <a:p>
            <a:pPr algn="ctr" defTabSz="914400"/>
            <a:r>
              <a:rPr lang="en-GB" sz="1000" dirty="0" smtClean="0">
                <a:solidFill>
                  <a:schemeClr val="bg1"/>
                </a:solidFill>
              </a:rPr>
              <a:t>Agree Prioritisation Process </a:t>
            </a:r>
            <a:endParaRPr lang="en-GB" sz="1000" dirty="0">
              <a:solidFill>
                <a:schemeClr val="bg1"/>
              </a:solidFill>
            </a:endParaRPr>
          </a:p>
        </p:txBody>
      </p:sp>
      <p:sp>
        <p:nvSpPr>
          <p:cNvPr id="26" name="Rounded Rectangle 25"/>
          <p:cNvSpPr/>
          <p:nvPr/>
        </p:nvSpPr>
        <p:spPr bwMode="auto">
          <a:xfrm>
            <a:off x="565049" y="1412776"/>
            <a:ext cx="1252361" cy="538556"/>
          </a:xfrm>
          <a:prstGeom prst="roundRect">
            <a:avLst>
              <a:gd name="adj" fmla="val 11998"/>
            </a:avLst>
          </a:prstGeom>
          <a:solidFill>
            <a:schemeClr val="accent3"/>
          </a:solidFill>
          <a:ln w="9525" cap="flat" cmpd="sng" algn="ctr">
            <a:solidFill>
              <a:schemeClr val="accent3">
                <a:lumMod val="75000"/>
              </a:schemeClr>
            </a:solidFill>
            <a:prstDash val="solid"/>
            <a:round/>
            <a:headEnd type="none" w="med" len="med"/>
            <a:tailEnd type="none" w="med" len="med"/>
          </a:ln>
          <a:effectLst/>
          <a:extLst/>
        </p:spPr>
        <p:txBody>
          <a:bodyPr rot="0" spcFirstLastPara="0" vertOverflow="overflow" horzOverflow="overflow" vert="horz" wrap="square" lIns="92075" tIns="46038" rIns="92075" bIns="46038" numCol="1" spcCol="0" rtlCol="0" fromWordArt="0" anchor="ctr" anchorCtr="0" forceAA="0" compatLnSpc="1">
            <a:prstTxWarp prst="textNoShape">
              <a:avLst/>
            </a:prstTxWarp>
            <a:noAutofit/>
          </a:bodyPr>
          <a:lstStyle/>
          <a:p>
            <a:pPr algn="ctr" defTabSz="914400"/>
            <a:r>
              <a:rPr lang="en-GB" sz="1000" dirty="0">
                <a:solidFill>
                  <a:schemeClr val="bg1"/>
                </a:solidFill>
              </a:rPr>
              <a:t>Change Demand Backlog</a:t>
            </a:r>
            <a:endParaRPr lang="en-GB" sz="700" dirty="0">
              <a:solidFill>
                <a:schemeClr val="bg1"/>
              </a:solidFill>
            </a:endParaRPr>
          </a:p>
        </p:txBody>
      </p:sp>
      <p:cxnSp>
        <p:nvCxnSpPr>
          <p:cNvPr id="27" name="Straight Arrow Connector 26"/>
          <p:cNvCxnSpPr>
            <a:stCxn id="26" idx="2"/>
            <a:endCxn id="10" idx="0"/>
          </p:cNvCxnSpPr>
          <p:nvPr/>
        </p:nvCxnSpPr>
        <p:spPr bwMode="auto">
          <a:xfrm flipH="1">
            <a:off x="1191229" y="1951332"/>
            <a:ext cx="1" cy="325074"/>
          </a:xfrm>
          <a:prstGeom prst="straightConnector1">
            <a:avLst/>
          </a:prstGeom>
          <a:solidFill>
            <a:schemeClr val="accent1">
              <a:alpha val="50000"/>
            </a:schemeClr>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Straight Arrow Connector 27"/>
          <p:cNvCxnSpPr>
            <a:endCxn id="11" idx="0"/>
          </p:cNvCxnSpPr>
          <p:nvPr/>
        </p:nvCxnSpPr>
        <p:spPr bwMode="auto">
          <a:xfrm>
            <a:off x="5888816" y="1965352"/>
            <a:ext cx="1" cy="311520"/>
          </a:xfrm>
          <a:prstGeom prst="straightConnector1">
            <a:avLst/>
          </a:prstGeom>
          <a:solidFill>
            <a:schemeClr val="accent1">
              <a:alpha val="50000"/>
            </a:schemeClr>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Rounded Rectangle 34"/>
          <p:cNvSpPr/>
          <p:nvPr/>
        </p:nvSpPr>
        <p:spPr bwMode="auto">
          <a:xfrm>
            <a:off x="228598" y="5013176"/>
            <a:ext cx="8685214" cy="542050"/>
          </a:xfrm>
          <a:prstGeom prst="roundRect">
            <a:avLst>
              <a:gd name="adj" fmla="val 11998"/>
            </a:avLst>
          </a:prstGeom>
          <a:solidFill>
            <a:schemeClr val="bg1">
              <a:lumMod val="50000"/>
            </a:schemeClr>
          </a:solidFill>
          <a:ln w="9525" cap="flat" cmpd="sng" algn="ctr">
            <a:solidFill>
              <a:schemeClr val="tx1"/>
            </a:solidFill>
            <a:prstDash val="dash"/>
            <a:round/>
            <a:headEnd type="none" w="med" len="med"/>
            <a:tailEnd type="none" w="med" len="med"/>
          </a:ln>
          <a:effectLst/>
          <a:extLst/>
        </p:spPr>
        <p:txBody>
          <a:bodyPr vert="horz" wrap="square" lIns="36000" tIns="46038" rIns="36000" bIns="46038" numCol="1" rtlCol="0" anchor="ctr" anchorCtr="0" compatLnSpc="1">
            <a:prstTxWarp prst="textNoShape">
              <a:avLst/>
            </a:prstTxWarp>
          </a:bodyPr>
          <a:lstStyle/>
          <a:p>
            <a:pPr algn="ctr" defTabSz="914400"/>
            <a:r>
              <a:rPr lang="en-GB" sz="1000" dirty="0" smtClean="0">
                <a:solidFill>
                  <a:schemeClr val="bg1"/>
                </a:solidFill>
              </a:rPr>
              <a:t>Release Options will include:</a:t>
            </a:r>
          </a:p>
          <a:p>
            <a:pPr algn="ctr" defTabSz="914400"/>
            <a:r>
              <a:rPr lang="en-GB" sz="1000" dirty="0" smtClean="0">
                <a:solidFill>
                  <a:schemeClr val="bg1"/>
                </a:solidFill>
              </a:rPr>
              <a:t>Validated </a:t>
            </a:r>
            <a:r>
              <a:rPr lang="en-GB" sz="1000" dirty="0">
                <a:solidFill>
                  <a:schemeClr val="bg1"/>
                </a:solidFill>
              </a:rPr>
              <a:t>High Level </a:t>
            </a:r>
            <a:r>
              <a:rPr lang="en-GB" sz="1000" dirty="0" smtClean="0">
                <a:solidFill>
                  <a:schemeClr val="bg1"/>
                </a:solidFill>
              </a:rPr>
              <a:t>Design, Costs, Benefits and Timescales to deliver Project</a:t>
            </a:r>
            <a:endParaRPr lang="en-GB" sz="1000" dirty="0">
              <a:solidFill>
                <a:schemeClr val="bg1"/>
              </a:solidFill>
            </a:endParaRPr>
          </a:p>
        </p:txBody>
      </p:sp>
      <p:cxnSp>
        <p:nvCxnSpPr>
          <p:cNvPr id="40" name="Straight Arrow Connector 39"/>
          <p:cNvCxnSpPr>
            <a:stCxn id="10" idx="2"/>
            <a:endCxn id="77" idx="0"/>
          </p:cNvCxnSpPr>
          <p:nvPr/>
        </p:nvCxnSpPr>
        <p:spPr bwMode="auto">
          <a:xfrm flipH="1">
            <a:off x="1179229" y="2749212"/>
            <a:ext cx="12000" cy="535772"/>
          </a:xfrm>
          <a:prstGeom prst="straightConnector1">
            <a:avLst/>
          </a:prstGeom>
          <a:solidFill>
            <a:schemeClr val="accent1">
              <a:alpha val="50000"/>
            </a:schemeClr>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7" name="Rounded Rectangle 76"/>
          <p:cNvSpPr/>
          <p:nvPr/>
        </p:nvSpPr>
        <p:spPr bwMode="auto">
          <a:xfrm>
            <a:off x="553048" y="3284984"/>
            <a:ext cx="1252361" cy="665888"/>
          </a:xfrm>
          <a:prstGeom prst="roundRect">
            <a:avLst>
              <a:gd name="adj" fmla="val 11998"/>
            </a:avLst>
          </a:prstGeom>
          <a:solidFill>
            <a:schemeClr val="accent3"/>
          </a:solidFill>
          <a:ln w="9525" cap="flat" cmpd="sng" algn="ctr">
            <a:solidFill>
              <a:schemeClr val="accent3">
                <a:lumMod val="75000"/>
              </a:schemeClr>
            </a:solidFill>
            <a:prstDash val="solid"/>
            <a:round/>
            <a:headEnd type="none" w="med" len="med"/>
            <a:tailEnd type="none" w="med" len="med"/>
          </a:ln>
          <a:effectLst/>
          <a:extLst/>
        </p:spPr>
        <p:txBody>
          <a:bodyPr rot="0" spcFirstLastPara="0" vertOverflow="overflow" horzOverflow="overflow" vert="horz" wrap="square" lIns="92075" tIns="46038" rIns="92075" bIns="46038" numCol="1" spcCol="0" rtlCol="0" fromWordArt="0" anchor="ctr" anchorCtr="0" forceAA="0" compatLnSpc="1">
            <a:prstTxWarp prst="textNoShape">
              <a:avLst/>
            </a:prstTxWarp>
            <a:noAutofit/>
          </a:bodyPr>
          <a:lstStyle/>
          <a:p>
            <a:pPr algn="ctr" defTabSz="914400"/>
            <a:r>
              <a:rPr lang="en-GB" sz="1000" dirty="0" smtClean="0">
                <a:solidFill>
                  <a:schemeClr val="bg1"/>
                </a:solidFill>
              </a:rPr>
              <a:t>Impact Assessment (Cost, Benefit, Timescale) </a:t>
            </a:r>
            <a:endParaRPr lang="en-GB" sz="1000" dirty="0">
              <a:solidFill>
                <a:schemeClr val="bg1"/>
              </a:solidFill>
            </a:endParaRPr>
          </a:p>
        </p:txBody>
      </p:sp>
      <p:sp>
        <p:nvSpPr>
          <p:cNvPr id="82" name="Rounded Rectangle 81"/>
          <p:cNvSpPr/>
          <p:nvPr/>
        </p:nvSpPr>
        <p:spPr bwMode="auto">
          <a:xfrm>
            <a:off x="2375888" y="3284984"/>
            <a:ext cx="1188000" cy="665888"/>
          </a:xfrm>
          <a:prstGeom prst="roundRect">
            <a:avLst>
              <a:gd name="adj" fmla="val 11998"/>
            </a:avLst>
          </a:prstGeom>
          <a:solidFill>
            <a:schemeClr val="accent3"/>
          </a:solidFill>
          <a:ln w="9525" cap="flat" cmpd="sng" algn="ctr">
            <a:solidFill>
              <a:schemeClr val="accent3">
                <a:lumMod val="75000"/>
              </a:schemeClr>
            </a:solidFill>
            <a:prstDash val="solid"/>
            <a:round/>
            <a:headEnd type="none" w="med" len="med"/>
            <a:tailEnd type="none" w="med" len="med"/>
          </a:ln>
          <a:effectLst/>
          <a:extLst/>
        </p:spPr>
        <p:txBody>
          <a:bodyPr rot="0" spcFirstLastPara="0" vertOverflow="overflow" horzOverflow="overflow" vert="horz" wrap="square" lIns="92075" tIns="46038" rIns="92075" bIns="46038" numCol="1" spcCol="0" rtlCol="0" fromWordArt="0" anchor="ctr" anchorCtr="0" forceAA="0" compatLnSpc="1">
            <a:prstTxWarp prst="textNoShape">
              <a:avLst/>
            </a:prstTxWarp>
            <a:noAutofit/>
          </a:bodyPr>
          <a:lstStyle/>
          <a:p>
            <a:pPr algn="ctr" defTabSz="914400"/>
            <a:r>
              <a:rPr lang="en-GB" sz="1000" dirty="0" smtClean="0">
                <a:solidFill>
                  <a:schemeClr val="bg1"/>
                </a:solidFill>
              </a:rPr>
              <a:t>Release Options</a:t>
            </a:r>
            <a:endParaRPr lang="en-GB" sz="1000" dirty="0">
              <a:solidFill>
                <a:schemeClr val="bg1"/>
              </a:solidFill>
            </a:endParaRPr>
          </a:p>
        </p:txBody>
      </p:sp>
      <p:cxnSp>
        <p:nvCxnSpPr>
          <p:cNvPr id="85" name="Straight Arrow Connector 84"/>
          <p:cNvCxnSpPr>
            <a:stCxn id="77" idx="3"/>
            <a:endCxn id="82" idx="1"/>
          </p:cNvCxnSpPr>
          <p:nvPr/>
        </p:nvCxnSpPr>
        <p:spPr bwMode="auto">
          <a:xfrm>
            <a:off x="1805409" y="3617928"/>
            <a:ext cx="570479" cy="0"/>
          </a:xfrm>
          <a:prstGeom prst="straightConnector1">
            <a:avLst/>
          </a:prstGeom>
          <a:solidFill>
            <a:schemeClr val="accent1">
              <a:alpha val="50000"/>
            </a:schemeClr>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Straight Arrow Connector 89"/>
          <p:cNvCxnSpPr>
            <a:stCxn id="82" idx="0"/>
            <a:endCxn id="98" idx="0"/>
          </p:cNvCxnSpPr>
          <p:nvPr/>
        </p:nvCxnSpPr>
        <p:spPr bwMode="auto">
          <a:xfrm rot="5400000" flipH="1" flipV="1">
            <a:off x="4429749" y="1825123"/>
            <a:ext cx="12700" cy="2919723"/>
          </a:xfrm>
          <a:prstGeom prst="curvedConnector3">
            <a:avLst>
              <a:gd name="adj1" fmla="val 1800000"/>
            </a:avLst>
          </a:prstGeom>
          <a:solidFill>
            <a:schemeClr val="accent1">
              <a:alpha val="50000"/>
            </a:schemeClr>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8" name="Rounded Rectangle 97"/>
          <p:cNvSpPr/>
          <p:nvPr/>
        </p:nvSpPr>
        <p:spPr bwMode="auto">
          <a:xfrm>
            <a:off x="5231275" y="3284984"/>
            <a:ext cx="1316672" cy="665888"/>
          </a:xfrm>
          <a:prstGeom prst="roundRect">
            <a:avLst>
              <a:gd name="adj" fmla="val 11998"/>
            </a:avLst>
          </a:prstGeom>
          <a:solidFill>
            <a:schemeClr val="tx2"/>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2075" tIns="46038" rIns="92075" bIns="46038" numCol="1" spcCol="0" rtlCol="0" fromWordArt="0" anchor="ctr" anchorCtr="0" forceAA="0" compatLnSpc="1">
            <a:prstTxWarp prst="textNoShape">
              <a:avLst/>
            </a:prstTxWarp>
            <a:noAutofit/>
          </a:bodyPr>
          <a:lstStyle/>
          <a:p>
            <a:pPr algn="ctr" defTabSz="914400"/>
            <a:r>
              <a:rPr lang="en-GB" sz="1000" dirty="0" smtClean="0">
                <a:solidFill>
                  <a:schemeClr val="bg1"/>
                </a:solidFill>
              </a:rPr>
              <a:t>Release Options Review and Approval</a:t>
            </a:r>
            <a:endParaRPr lang="en-GB" sz="1000" dirty="0">
              <a:solidFill>
                <a:schemeClr val="bg1"/>
              </a:solidFill>
            </a:endParaRPr>
          </a:p>
        </p:txBody>
      </p:sp>
      <p:sp>
        <p:nvSpPr>
          <p:cNvPr id="116" name="Rounded Rectangle 115"/>
          <p:cNvSpPr/>
          <p:nvPr/>
        </p:nvSpPr>
        <p:spPr bwMode="auto">
          <a:xfrm>
            <a:off x="5237625" y="4178151"/>
            <a:ext cx="1316672" cy="665888"/>
          </a:xfrm>
          <a:prstGeom prst="roundRect">
            <a:avLst>
              <a:gd name="adj" fmla="val 11998"/>
            </a:avLst>
          </a:prstGeom>
          <a:solidFill>
            <a:schemeClr val="tx2"/>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2075" tIns="46038" rIns="92075" bIns="46038" numCol="1" spcCol="0" rtlCol="0" fromWordArt="0" anchor="ctr" anchorCtr="0" forceAA="0" compatLnSpc="1">
            <a:prstTxWarp prst="textNoShape">
              <a:avLst/>
            </a:prstTxWarp>
            <a:noAutofit/>
          </a:bodyPr>
          <a:lstStyle/>
          <a:p>
            <a:pPr algn="ctr" defTabSz="914400"/>
            <a:r>
              <a:rPr lang="en-GB" sz="1000" dirty="0" smtClean="0">
                <a:solidFill>
                  <a:schemeClr val="bg1"/>
                </a:solidFill>
              </a:rPr>
              <a:t>Release Option Approved &amp; Change Proposal  (CP) Submitted</a:t>
            </a:r>
            <a:endParaRPr lang="en-GB" sz="1000" dirty="0">
              <a:solidFill>
                <a:schemeClr val="bg1"/>
              </a:solidFill>
            </a:endParaRPr>
          </a:p>
        </p:txBody>
      </p:sp>
      <p:sp>
        <p:nvSpPr>
          <p:cNvPr id="143" name="Rounded Rectangle 142"/>
          <p:cNvSpPr/>
          <p:nvPr/>
        </p:nvSpPr>
        <p:spPr bwMode="auto">
          <a:xfrm>
            <a:off x="597229" y="4274692"/>
            <a:ext cx="1188000" cy="472806"/>
          </a:xfrm>
          <a:prstGeom prst="roundRect">
            <a:avLst>
              <a:gd name="adj" fmla="val 11998"/>
            </a:avLst>
          </a:prstGeom>
          <a:solidFill>
            <a:schemeClr val="accent3"/>
          </a:solidFill>
          <a:ln w="9525" cap="flat" cmpd="sng" algn="ctr">
            <a:solidFill>
              <a:schemeClr val="accent3">
                <a:lumMod val="75000"/>
              </a:schemeClr>
            </a:solidFill>
            <a:prstDash val="solid"/>
            <a:round/>
            <a:headEnd type="none" w="med" len="med"/>
            <a:tailEnd type="none" w="med" len="med"/>
          </a:ln>
          <a:effectLst/>
          <a:extLst/>
        </p:spPr>
        <p:txBody>
          <a:bodyPr rot="0" spcFirstLastPara="0" vertOverflow="overflow" horzOverflow="overflow" vert="horz" wrap="square" lIns="92075" tIns="46038" rIns="92075" bIns="46038" numCol="1" spcCol="0" rtlCol="0" fromWordArt="0" anchor="ctr" anchorCtr="0" forceAA="0" compatLnSpc="1">
            <a:prstTxWarp prst="textNoShape">
              <a:avLst/>
            </a:prstTxWarp>
            <a:noAutofit/>
          </a:bodyPr>
          <a:lstStyle/>
          <a:p>
            <a:pPr algn="ctr" defTabSz="914400"/>
            <a:r>
              <a:rPr lang="en-GB" sz="1000" dirty="0" smtClean="0">
                <a:solidFill>
                  <a:schemeClr val="bg1"/>
                </a:solidFill>
              </a:rPr>
              <a:t>Release Delivery</a:t>
            </a:r>
            <a:endParaRPr lang="en-GB" sz="1000" dirty="0">
              <a:solidFill>
                <a:schemeClr val="bg1"/>
              </a:solidFill>
            </a:endParaRPr>
          </a:p>
        </p:txBody>
      </p:sp>
      <p:cxnSp>
        <p:nvCxnSpPr>
          <p:cNvPr id="3" name="Straight Arrow Connector 2"/>
          <p:cNvCxnSpPr>
            <a:stCxn id="10" idx="3"/>
            <a:endCxn id="11" idx="1"/>
          </p:cNvCxnSpPr>
          <p:nvPr/>
        </p:nvCxnSpPr>
        <p:spPr bwMode="auto">
          <a:xfrm>
            <a:off x="1817410" y="2512809"/>
            <a:ext cx="3412277" cy="466"/>
          </a:xfrm>
          <a:prstGeom prst="straightConnector1">
            <a:avLst/>
          </a:prstGeom>
          <a:solidFill>
            <a:schemeClr val="accent1">
              <a:alpha val="50000"/>
            </a:schemeClr>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Arrow Connector 21"/>
          <p:cNvCxnSpPr/>
          <p:nvPr/>
        </p:nvCxnSpPr>
        <p:spPr bwMode="auto">
          <a:xfrm flipH="1">
            <a:off x="1428590" y="2513275"/>
            <a:ext cx="3801097" cy="771709"/>
          </a:xfrm>
          <a:prstGeom prst="straightConnector1">
            <a:avLst/>
          </a:prstGeom>
          <a:solidFill>
            <a:schemeClr val="accent1">
              <a:alpha val="50000"/>
            </a:schemeClr>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Arrow Connector 89"/>
          <p:cNvCxnSpPr>
            <a:stCxn id="98" idx="2"/>
            <a:endCxn id="82" idx="2"/>
          </p:cNvCxnSpPr>
          <p:nvPr/>
        </p:nvCxnSpPr>
        <p:spPr bwMode="auto">
          <a:xfrm rot="5400000">
            <a:off x="4429750" y="2491011"/>
            <a:ext cx="12700" cy="2919723"/>
          </a:xfrm>
          <a:prstGeom prst="curvedConnector3">
            <a:avLst>
              <a:gd name="adj1" fmla="val 1800000"/>
            </a:avLst>
          </a:prstGeom>
          <a:solidFill>
            <a:schemeClr val="accent1">
              <a:alpha val="50000"/>
            </a:schemeClr>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Arrow Connector 44"/>
          <p:cNvCxnSpPr>
            <a:stCxn id="98" idx="2"/>
          </p:cNvCxnSpPr>
          <p:nvPr/>
        </p:nvCxnSpPr>
        <p:spPr bwMode="auto">
          <a:xfrm>
            <a:off x="5889611" y="3950872"/>
            <a:ext cx="0" cy="227279"/>
          </a:xfrm>
          <a:prstGeom prst="straightConnector1">
            <a:avLst/>
          </a:prstGeom>
          <a:solidFill>
            <a:schemeClr val="accent1">
              <a:alpha val="50000"/>
            </a:schemeClr>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Arrow Connector 46"/>
          <p:cNvCxnSpPr>
            <a:endCxn id="143" idx="3"/>
          </p:cNvCxnSpPr>
          <p:nvPr/>
        </p:nvCxnSpPr>
        <p:spPr bwMode="auto">
          <a:xfrm flipH="1">
            <a:off x="1785229" y="4511095"/>
            <a:ext cx="3444458" cy="0"/>
          </a:xfrm>
          <a:prstGeom prst="straightConnector1">
            <a:avLst/>
          </a:prstGeom>
          <a:solidFill>
            <a:schemeClr val="accent1">
              <a:alpha val="50000"/>
            </a:schemeClr>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Rounded Rectangle 28"/>
          <p:cNvSpPr/>
          <p:nvPr/>
        </p:nvSpPr>
        <p:spPr bwMode="auto">
          <a:xfrm>
            <a:off x="2320062" y="1412776"/>
            <a:ext cx="1252361" cy="522924"/>
          </a:xfrm>
          <a:prstGeom prst="roundRect">
            <a:avLst>
              <a:gd name="adj" fmla="val 11998"/>
            </a:avLst>
          </a:prstGeom>
          <a:solidFill>
            <a:schemeClr val="accent3"/>
          </a:solidFill>
          <a:ln w="9525" cap="flat" cmpd="sng" algn="ctr">
            <a:solidFill>
              <a:schemeClr val="accent3">
                <a:lumMod val="75000"/>
              </a:schemeClr>
            </a:solidFill>
            <a:prstDash val="solid"/>
            <a:round/>
            <a:headEnd type="none" w="med" len="med"/>
            <a:tailEnd type="none" w="med" len="med"/>
          </a:ln>
          <a:effectLst/>
          <a:extLst/>
        </p:spPr>
        <p:txBody>
          <a:bodyPr rot="0" spcFirstLastPara="0" vertOverflow="overflow" horzOverflow="overflow" vert="horz" wrap="square" lIns="92075" tIns="46038" rIns="92075" bIns="46038" numCol="1" spcCol="0" rtlCol="0" fromWordArt="0" anchor="ctr" anchorCtr="0" forceAA="0" compatLnSpc="1">
            <a:prstTxWarp prst="textNoShape">
              <a:avLst/>
            </a:prstTxWarp>
            <a:noAutofit/>
          </a:bodyPr>
          <a:lstStyle/>
          <a:p>
            <a:pPr algn="ctr" defTabSz="914400"/>
            <a:r>
              <a:rPr lang="en-GB" sz="1000" dirty="0">
                <a:solidFill>
                  <a:schemeClr val="bg1"/>
                </a:solidFill>
              </a:rPr>
              <a:t>Change </a:t>
            </a:r>
            <a:r>
              <a:rPr lang="en-GB" sz="1000" dirty="0" smtClean="0">
                <a:solidFill>
                  <a:schemeClr val="bg1"/>
                </a:solidFill>
              </a:rPr>
              <a:t>Proposals (CPs) Received </a:t>
            </a:r>
            <a:endParaRPr lang="en-GB" sz="700" dirty="0">
              <a:solidFill>
                <a:schemeClr val="bg1"/>
              </a:solidFill>
            </a:endParaRPr>
          </a:p>
        </p:txBody>
      </p:sp>
      <p:cxnSp>
        <p:nvCxnSpPr>
          <p:cNvPr id="30" name="Straight Arrow Connector 29"/>
          <p:cNvCxnSpPr/>
          <p:nvPr/>
        </p:nvCxnSpPr>
        <p:spPr bwMode="auto">
          <a:xfrm flipH="1">
            <a:off x="1331640" y="1935700"/>
            <a:ext cx="1628092" cy="1342934"/>
          </a:xfrm>
          <a:prstGeom prst="straightConnector1">
            <a:avLst/>
          </a:prstGeom>
          <a:solidFill>
            <a:schemeClr val="accent1">
              <a:alpha val="50000"/>
            </a:schemeClr>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876812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fill="hold"/>
                                        <p:tgtEl>
                                          <p:spTgt spid="29"/>
                                        </p:tgtEl>
                                        <p:attrNameLst>
                                          <p:attrName>ppt_x</p:attrName>
                                        </p:attrNameLst>
                                      </p:cBhvr>
                                      <p:tavLst>
                                        <p:tav tm="0">
                                          <p:val>
                                            <p:strVal val="#ppt_x"/>
                                          </p:val>
                                        </p:tav>
                                        <p:tav tm="100000">
                                          <p:val>
                                            <p:strVal val="#ppt_x"/>
                                          </p:val>
                                        </p:tav>
                                      </p:tavLst>
                                    </p:anim>
                                    <p:anim calcmode="lin" valueType="num">
                                      <p:cBhvr additive="base">
                                        <p:cTn id="8" dur="500" fill="hold"/>
                                        <p:tgtEl>
                                          <p:spTgt spid="29"/>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0"/>
                                        </p:tgtEl>
                                        <p:attrNameLst>
                                          <p:attrName>style.visibility</p:attrName>
                                        </p:attrNameLst>
                                      </p:cBhvr>
                                      <p:to>
                                        <p:strVal val="visible"/>
                                      </p:to>
                                    </p:set>
                                    <p:anim calcmode="lin" valueType="num">
                                      <p:cBhvr additive="base">
                                        <p:cTn id="11" dur="500" fill="hold"/>
                                        <p:tgtEl>
                                          <p:spTgt spid="30"/>
                                        </p:tgtEl>
                                        <p:attrNameLst>
                                          <p:attrName>ppt_x</p:attrName>
                                        </p:attrNameLst>
                                      </p:cBhvr>
                                      <p:tavLst>
                                        <p:tav tm="0">
                                          <p:val>
                                            <p:strVal val="#ppt_x"/>
                                          </p:val>
                                        </p:tav>
                                        <p:tav tm="100000">
                                          <p:val>
                                            <p:strVal val="#ppt_x"/>
                                          </p:val>
                                        </p:tav>
                                      </p:tavLst>
                                    </p:anim>
                                    <p:anim calcmode="lin" valueType="num">
                                      <p:cBhvr additive="base">
                                        <p:cTn id="12"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
          <p:cNvSpPr>
            <a:spLocks noGrp="1"/>
          </p:cNvSpPr>
          <p:nvPr>
            <p:ph type="title"/>
          </p:nvPr>
        </p:nvSpPr>
        <p:spPr>
          <a:xfrm>
            <a:off x="225425" y="44624"/>
            <a:ext cx="8688388" cy="648072"/>
          </a:xfrm>
        </p:spPr>
        <p:txBody>
          <a:bodyPr/>
          <a:lstStyle/>
          <a:p>
            <a:r>
              <a:rPr lang="en-GB" dirty="0" smtClean="0"/>
              <a:t>Timeline – </a:t>
            </a:r>
            <a:r>
              <a:rPr lang="en-GB" sz="2400" dirty="0" smtClean="0"/>
              <a:t>Prioritisation Approach Approval into R2 CP</a:t>
            </a:r>
            <a:endParaRPr lang="en-GB" dirty="0"/>
          </a:p>
        </p:txBody>
      </p:sp>
      <p:sp>
        <p:nvSpPr>
          <p:cNvPr id="20" name="Content Placeholder 2"/>
          <p:cNvSpPr txBox="1">
            <a:spLocks/>
          </p:cNvSpPr>
          <p:nvPr/>
        </p:nvSpPr>
        <p:spPr bwMode="auto">
          <a:xfrm>
            <a:off x="257087" y="764704"/>
            <a:ext cx="8686800"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0" indent="0" algn="ctr" rtl="0" eaLnBrk="0" fontAlgn="base" hangingPunct="0">
              <a:spcBef>
                <a:spcPct val="20000"/>
              </a:spcBef>
              <a:spcAft>
                <a:spcPct val="0"/>
              </a:spcAft>
              <a:buClr>
                <a:srgbClr val="0062C8"/>
              </a:buClr>
              <a:buFontTx/>
              <a:buNone/>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a:lstStyle>
          <a:p>
            <a:pPr algn="l"/>
            <a:r>
              <a:rPr lang="en-GB" sz="1200" dirty="0" smtClean="0"/>
              <a:t>The timeline below shows the key activities and milestones from the plan for Xoserve to engage with the DSC ChC on the change demand backlog, to review and approve the prioritisation approach and to agree the scope of change for Release 2 delivery.</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213" y="1985963"/>
            <a:ext cx="8791575" cy="288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77093645"/>
      </p:ext>
    </p:extLst>
  </p:cSld>
  <p:clrMapOvr>
    <a:masterClrMapping/>
  </p:clrMapOvr>
  <p:timing>
    <p:tnLst>
      <p:par>
        <p:cTn id="1" dur="indefinite" restart="never" nodeType="tmRoot"/>
      </p:par>
    </p:tnLst>
  </p:timing>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C027A3842200A4881B078E78C741B39" ma:contentTypeVersion="3" ma:contentTypeDescription="Create a new document." ma:contentTypeScope="" ma:versionID="6fb8bd99a2b914b1d1dd27695f53efc1">
  <xsd:schema xmlns:xsd="http://www.w3.org/2001/XMLSchema" xmlns:p="http://schemas.microsoft.com/office/2006/metadata/properties" xmlns:ns2="2a985eae-c12e-416e-9833-85f34b1ee04e" targetNamespace="http://schemas.microsoft.com/office/2006/metadata/properties" ma:root="true" ma:fieldsID="5b9596359f36dd66c11bae1f87653c13" ns2:_="">
    <xsd:import namespace="2a985eae-c12e-416e-9833-85f34b1ee04e"/>
    <xsd:element name="properties">
      <xsd:complexType>
        <xsd:sequence>
          <xsd:element name="documentManagement">
            <xsd:complexType>
              <xsd:all>
                <xsd:element ref="ns2:Department"/>
                <xsd:element ref="ns2:Tags"/>
                <xsd:element ref="ns2:Image_x0020_Group" minOccurs="0"/>
              </xsd:all>
            </xsd:complexType>
          </xsd:element>
        </xsd:sequence>
      </xsd:complexType>
    </xsd:element>
  </xsd:schema>
  <xsd:schema xmlns:xsd="http://www.w3.org/2001/XMLSchema" xmlns:dms="http://schemas.microsoft.com/office/2006/documentManagement/types" targetNamespace="2a985eae-c12e-416e-9833-85f34b1ee04e" elementFormDefault="qualified">
    <xsd:import namespace="http://schemas.microsoft.com/office/2006/documentManagement/types"/>
    <xsd:element name="Department" ma:index="8" ma:displayName="Department" ma:default="Other" ma:description="Please enter the department that this document is relevant to" ma:format="Dropdown" ma:internalName="Department">
      <xsd:simpleType>
        <xsd:restriction base="dms:Choice">
          <xsd:enumeration value="Archive"/>
          <xsd:enumeration value="BCM"/>
          <xsd:enumeration value="Communications"/>
          <xsd:enumeration value="CSR"/>
          <xsd:enumeration value="Operations"/>
          <xsd:enumeration value="Finance &amp; Business Services"/>
          <xsd:enumeration value="Finance (Reporting)"/>
          <xsd:enumeration value="Human Resources"/>
          <xsd:enumeration value="Legal &amp; Compliance"/>
          <xsd:enumeration value="Our Business"/>
          <xsd:enumeration value="Projects &amp; Change"/>
          <xsd:enumeration value="Strategy &amp; Development"/>
          <xsd:enumeration value="UNISON"/>
          <xsd:enumeration value="Other"/>
          <xsd:enumeration value="Images"/>
        </xsd:restriction>
      </xsd:simpleType>
    </xsd:element>
    <xsd:element name="Tags" ma:index="9" ma:displayName="Publishing Location" ma:description="Primary page to be published on" ma:format="Hyperlink" ma:internalName="Tags">
      <xsd:complexType>
        <xsd:complexContent>
          <xsd:extension base="dms:URL">
            <xsd:sequence>
              <xsd:element name="Url" type="dms:ValidUrl"/>
              <xsd:element name="Description" type="xsd:string"/>
            </xsd:sequence>
          </xsd:extension>
        </xsd:complexContent>
      </xsd:complexType>
    </xsd:element>
    <xsd:element name="Image_x0020_Group" ma:index="10" nillable="true" ma:displayName="Group" ma:default="Document" ma:format="Dropdown" ma:internalName="Image_x0020_Group">
      <xsd:simpleType>
        <xsd:restriction base="dms:Choice">
          <xsd:enumeration value="Document"/>
          <xsd:enumeration value="Form"/>
          <xsd:enumeration value="Newsletter"/>
          <xsd:enumeration value="Staff"/>
          <xsd:enumeration value="Clipart"/>
          <xsd:enumeration value="Logo"/>
          <xsd:enumeration value="Background"/>
          <xsd:enumeration value="Charit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gs xmlns="2a985eae-c12e-416e-9833-85f34b1ee04e">
      <Url>http://infonet2/sites/XOServe/Pages/Our_Business_CorporateIdentity.aspx</Url>
      <Description>Corporate Identity</Description>
    </Tags>
    <Image_x0020_Group xmlns="2a985eae-c12e-416e-9833-85f34b1ee04e">Document</Image_x0020_Group>
    <Department xmlns="2a985eae-c12e-416e-9833-85f34b1ee04e">Communications</Department>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C7852B6-C231-462B-AC9A-6F2190470C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985eae-c12e-416e-9833-85f34b1ee04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F8545E1A-EA83-463B-B744-ADE3D05E8049}">
  <ds:schemaRefs>
    <ds:schemaRef ds:uri="http://schemas.microsoft.com/office/2006/documentManagement/types"/>
    <ds:schemaRef ds:uri="http://purl.org/dc/terms/"/>
    <ds:schemaRef ds:uri="http://www.w3.org/XML/1998/namespace"/>
    <ds:schemaRef ds:uri="http://schemas.openxmlformats.org/package/2006/metadata/core-properties"/>
    <ds:schemaRef ds:uri="2a985eae-c12e-416e-9833-85f34b1ee04e"/>
    <ds:schemaRef ds:uri="http://purl.org/dc/elements/1.1/"/>
    <ds:schemaRef ds:uri="http://schemas.microsoft.com/office/2006/metadata/properties"/>
    <ds:schemaRef ds:uri="http://purl.org/dc/dcmitype/"/>
    <ds:schemaRef ds:uri="http://schemas.microsoft.com/office/infopath/2007/PartnerControls"/>
  </ds:schemaRefs>
</ds:datastoreItem>
</file>

<file path=customXml/itemProps3.xml><?xml version="1.0" encoding="utf-8"?>
<ds:datastoreItem xmlns:ds="http://schemas.openxmlformats.org/officeDocument/2006/customXml" ds:itemID="{48BF2A29-2C2F-44EF-BF41-193292EB7A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9968</TotalTime>
  <Words>1069</Words>
  <Application>Microsoft Macintosh PowerPoint</Application>
  <PresentationFormat>On-screen Show (4:3)</PresentationFormat>
  <Paragraphs>140</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Calibri</vt:lpstr>
      <vt:lpstr>ＭＳ Ｐゴシック</vt:lpstr>
      <vt:lpstr>Wingdings</vt:lpstr>
      <vt:lpstr>Wingdings 3</vt:lpstr>
      <vt:lpstr>Arial</vt:lpstr>
      <vt:lpstr>xoserve templates</vt:lpstr>
      <vt:lpstr>DSC Change Committee   UK Link Future Releases Proposed Approach</vt:lpstr>
      <vt:lpstr>PowerPoint Presentation</vt:lpstr>
      <vt:lpstr>PowerPoint Presentation</vt:lpstr>
      <vt:lpstr>PowerPoint Presentation</vt:lpstr>
      <vt:lpstr>PowerPoint Presentation</vt:lpstr>
      <vt:lpstr>Release Management Approach</vt:lpstr>
      <vt:lpstr>High Level Change Assessment Approach</vt:lpstr>
      <vt:lpstr>PowerPoint Presentation</vt:lpstr>
      <vt:lpstr>Timeline – Prioritisation Approach Approval into R2 CP</vt:lpstr>
      <vt:lpstr>Next Steps</vt:lpstr>
      <vt:lpstr>PowerPoint Presentation</vt:lpstr>
      <vt:lpstr>1. Proposed Industry Governance Groups</vt:lpstr>
    </vt:vector>
  </TitlesOfParts>
  <Company>DC Freelance</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Helen Bennett</cp:lastModifiedBy>
  <cp:revision>308</cp:revision>
  <cp:lastPrinted>2017-03-31T06:59:21Z</cp:lastPrinted>
  <dcterms:created xsi:type="dcterms:W3CDTF">2011-09-20T14:58:41Z</dcterms:created>
  <dcterms:modified xsi:type="dcterms:W3CDTF">2017-04-06T07:11:39Z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0x010100EC027A3842200A4881B078E78C741B39</vt:lpwstr>
  </property>
  <property fmtid="{D5CDD505-2E9C-101B-9397-08002B2CF9AE}" pid="4" name="_NewReviewCycle">
    <vt:lpwstr/>
  </property>
  <property fmtid="{D5CDD505-2E9C-101B-9397-08002B2CF9AE}" pid="5" name="_AdHocReviewCycleID">
    <vt:i4>1254886118</vt:i4>
  </property>
  <property fmtid="{D5CDD505-2E9C-101B-9397-08002B2CF9AE}" pid="6" name="_EmailSubject">
    <vt:lpwstr>April 17 - Change Committee Agenda Item</vt:lpwstr>
  </property>
  <property fmtid="{D5CDD505-2E9C-101B-9397-08002B2CF9AE}" pid="7" name="_AuthorEmail">
    <vt:lpwstr>lee.chambers@xoserve.com</vt:lpwstr>
  </property>
  <property fmtid="{D5CDD505-2E9C-101B-9397-08002B2CF9AE}" pid="8" name="_AuthorEmailDisplayName">
    <vt:lpwstr>Chambers, Lee</vt:lpwstr>
  </property>
  <property fmtid="{D5CDD505-2E9C-101B-9397-08002B2CF9AE}" pid="9" name="_PreviousAdHocReviewCycleID">
    <vt:i4>1692439388</vt:i4>
  </property>
</Properties>
</file>