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74" autoAdjust="0"/>
    <p:restoredTop sz="94660"/>
  </p:normalViewPr>
  <p:slideViewPr>
    <p:cSldViewPr>
      <p:cViewPr varScale="1">
        <p:scale>
          <a:sx n="83" d="100"/>
          <a:sy n="83" d="100"/>
        </p:scale>
        <p:origin x="-2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1AAED-37CF-4C5C-917D-0D3629A1A481}" type="datetimeFigureOut">
              <a:rPr lang="en-GB" smtClean="0"/>
              <a:t>23/09/15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77892-7559-4247-A90A-C11EB661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0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D96FBF-1AE0-4F93-8FDD-1961E3B5902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9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xoserve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1625"/>
            <a:ext cx="225901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284538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4148138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5138" y="6165850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B4A9C16-FE84-4B21-8FD1-B18BED030C0B}" type="datetimeFigureOut">
              <a:rPr lang="en-US">
                <a:solidFill>
                  <a:srgbClr val="000000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23/09/15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1138" y="6165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A8091-D6AD-48AA-8FBA-96754CE208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2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1B33-F47B-422C-97CC-84C4B8B4786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7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0"/>
            <a:ext cx="2141538" cy="4941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275387" cy="4941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08C8B-9FAD-4B55-A8DF-9709DC36F25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85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28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8417"/>
            <a:ext cx="8229600" cy="4105275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7730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8AEE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E1F4-B072-48C5-8275-769E3487B15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3672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A85AC-1BFD-468F-B20B-36044036D86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8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8049600" cy="766800"/>
          </a:xfrm>
        </p:spPr>
        <p:txBody>
          <a:bodyPr/>
          <a:lstStyle>
            <a:lvl1pPr>
              <a:defRPr b="1">
                <a:solidFill>
                  <a:srgbClr val="68AEE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005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1005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AE14-79EE-4F50-8E9C-9CFAEA6FEC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2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49600" cy="766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324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324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7825E-BC7D-440D-A834-5999C21014A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7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8049600" cy="766800"/>
          </a:xfrm>
        </p:spPr>
        <p:txBody>
          <a:bodyPr/>
          <a:lstStyle>
            <a:lvl1pPr>
              <a:defRPr>
                <a:solidFill>
                  <a:srgbClr val="68AEE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771BA-508C-4807-931F-93209E7F373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6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7B39-405B-443E-8975-F7DA0C4810B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3008313" cy="670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9"/>
            <a:ext cx="5111750" cy="4032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4032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79862-C8B1-4A80-816D-1563B884D0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3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1720" y="1052735"/>
            <a:ext cx="5226968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67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50213" cy="76517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249E-BBFB-4570-B6A6-C24416AD4A5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oserveBG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7" t="24791" r="3421" b="10092"/>
          <a:stretch>
            <a:fillRect/>
          </a:stretch>
        </p:blipFill>
        <p:spPr bwMode="auto">
          <a:xfrm>
            <a:off x="0" y="620713"/>
            <a:ext cx="91027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3534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5225"/>
            <a:ext cx="5551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449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3C5E9DE-B210-4ACD-8AB6-25C4B59C2059}" type="slidenum">
              <a:rPr lang="en-GB">
                <a:solidFill>
                  <a:srgbClr val="000000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1030" name="Picture 2" descr="xoserveBG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91"/>
          <a:stretch>
            <a:fillRect/>
          </a:stretch>
        </p:blipFill>
        <p:spPr bwMode="auto">
          <a:xfrm>
            <a:off x="0" y="6308725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5021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5300663"/>
            <a:ext cx="159067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58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8AEE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8AEE0"/>
          </a:solidFill>
          <a:latin typeface="Arial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8AEE0"/>
          </a:solidFill>
          <a:latin typeface="Arial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8AEE0"/>
          </a:solidFill>
          <a:latin typeface="Arial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8AEE0"/>
          </a:solidFill>
          <a:latin typeface="Arial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384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smtClean="0">
                <a:solidFill>
                  <a:srgbClr val="0070C0"/>
                </a:solidFill>
              </a:rPr>
              <a:t/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dirty="0" smtClean="0">
                <a:solidFill>
                  <a:srgbClr val="0070C0"/>
                </a:solidFill>
              </a:rPr>
              <a:t/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dirty="0">
                <a:solidFill>
                  <a:srgbClr val="0070C0"/>
                </a:solidFill>
              </a:rPr>
              <a:t/>
            </a:r>
            <a:br>
              <a:rPr lang="en-GB" sz="3200" dirty="0">
                <a:solidFill>
                  <a:srgbClr val="0070C0"/>
                </a:solidFill>
              </a:rPr>
            </a:br>
            <a:r>
              <a:rPr lang="en-GB" sz="3200" dirty="0" smtClean="0">
                <a:solidFill>
                  <a:srgbClr val="0070C0"/>
                </a:solidFill>
              </a:rPr>
              <a:t>Change Overview Board</a:t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dirty="0">
                <a:solidFill>
                  <a:srgbClr val="0070C0"/>
                </a:solidFill>
              </a:rPr>
              <a:t/>
            </a:r>
            <a:br>
              <a:rPr lang="en-GB" sz="3200" dirty="0">
                <a:solidFill>
                  <a:srgbClr val="0070C0"/>
                </a:solidFill>
              </a:rPr>
            </a:br>
            <a:r>
              <a:rPr lang="en-GB" sz="3200" dirty="0" smtClean="0">
                <a:solidFill>
                  <a:srgbClr val="0070C0"/>
                </a:solidFill>
              </a:rPr>
              <a:t>Change Horizon Quarterly Review</a:t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dirty="0" smtClean="0">
                <a:solidFill>
                  <a:srgbClr val="0070C0"/>
                </a:solidFill>
              </a:rPr>
              <a:t/>
            </a:r>
            <a:br>
              <a:rPr lang="en-GB" sz="3200" dirty="0" smtClean="0">
                <a:solidFill>
                  <a:srgbClr val="0070C0"/>
                </a:solidFill>
              </a:rPr>
            </a:br>
            <a:r>
              <a:rPr lang="en-GB" sz="3200" dirty="0" smtClean="0">
                <a:solidFill>
                  <a:srgbClr val="0070C0"/>
                </a:solidFill>
              </a:rPr>
              <a:t/>
            </a:r>
            <a:br>
              <a:rPr lang="en-GB" sz="3200" dirty="0" smtClean="0">
                <a:solidFill>
                  <a:srgbClr val="0070C0"/>
                </a:solidFill>
              </a:rPr>
            </a:br>
            <a:endParaRPr lang="en-GB" sz="3200" dirty="0" smtClean="0">
              <a:solidFill>
                <a:srgbClr val="0070C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219200" y="4618038"/>
            <a:ext cx="6593160" cy="792162"/>
          </a:xfrm>
        </p:spPr>
        <p:txBody>
          <a:bodyPr/>
          <a:lstStyle/>
          <a:p>
            <a:r>
              <a:rPr lang="en-GB" dirty="0" smtClean="0"/>
              <a:t>5 October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02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245"/>
          <p:cNvSpPr/>
          <p:nvPr/>
        </p:nvSpPr>
        <p:spPr>
          <a:xfrm>
            <a:off x="911590" y="5263288"/>
            <a:ext cx="8046609" cy="9740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4C2"/>
                </a:solidFill>
              </a:rPr>
              <a:t>Gas Central Services Change Horizon</a:t>
            </a:r>
            <a:br>
              <a:rPr lang="en-GB" dirty="0" smtClean="0">
                <a:solidFill>
                  <a:srgbClr val="0084C2"/>
                </a:solidFill>
              </a:rPr>
            </a:br>
            <a:r>
              <a:rPr lang="en-GB" dirty="0" smtClean="0">
                <a:solidFill>
                  <a:srgbClr val="0084C2"/>
                </a:solidFill>
              </a:rPr>
              <a:t>October 2015</a:t>
            </a:r>
            <a:endParaRPr lang="en-GB" dirty="0">
              <a:solidFill>
                <a:srgbClr val="0084C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07721" y="6347420"/>
            <a:ext cx="8046609" cy="0"/>
          </a:xfrm>
          <a:prstGeom prst="straightConnector1">
            <a:avLst/>
          </a:prstGeom>
          <a:ln w="41275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07721" y="4505678"/>
            <a:ext cx="8046609" cy="17358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576280" y="6331987"/>
            <a:ext cx="1329378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1-2 yrs.</a:t>
            </a:r>
            <a:endParaRPr lang="en-GB" sz="10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4367974" y="6326780"/>
            <a:ext cx="1329378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2-5 yrs.</a:t>
            </a:r>
            <a:endParaRPr lang="en-GB" sz="1000" b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7026731" y="6326217"/>
            <a:ext cx="1329378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&gt; 5 yrs.</a:t>
            </a:r>
            <a:endParaRPr lang="en-GB" sz="1000" b="1" dirty="0"/>
          </a:p>
        </p:txBody>
      </p:sp>
      <p:cxnSp>
        <p:nvCxnSpPr>
          <p:cNvPr id="171" name="Straight Arrow Connector 170"/>
          <p:cNvCxnSpPr/>
          <p:nvPr/>
        </p:nvCxnSpPr>
        <p:spPr>
          <a:xfrm>
            <a:off x="828892" y="1340768"/>
            <a:ext cx="0" cy="5092069"/>
          </a:xfrm>
          <a:prstGeom prst="straightConnector1">
            <a:avLst/>
          </a:prstGeom>
          <a:ln w="412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907721" y="4313481"/>
            <a:ext cx="8050479" cy="9740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ectangle 167"/>
          <p:cNvSpPr/>
          <p:nvPr/>
        </p:nvSpPr>
        <p:spPr>
          <a:xfrm>
            <a:off x="914400" y="3352800"/>
            <a:ext cx="8050479" cy="9740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Rectangle 275"/>
          <p:cNvSpPr/>
          <p:nvPr/>
        </p:nvSpPr>
        <p:spPr>
          <a:xfrm>
            <a:off x="912340" y="2361631"/>
            <a:ext cx="8046609" cy="9740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2" name="Rectangle 281"/>
          <p:cNvSpPr/>
          <p:nvPr/>
        </p:nvSpPr>
        <p:spPr>
          <a:xfrm>
            <a:off x="911590" y="1381874"/>
            <a:ext cx="8046609" cy="9740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503878" y="1381874"/>
            <a:ext cx="0" cy="48744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6229104" y="1381876"/>
            <a:ext cx="0" cy="487448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TextBox 312"/>
          <p:cNvSpPr txBox="1"/>
          <p:nvPr/>
        </p:nvSpPr>
        <p:spPr>
          <a:xfrm>
            <a:off x="-194153" y="1638349"/>
            <a:ext cx="120852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Ones to </a:t>
            </a:r>
          </a:p>
          <a:p>
            <a:pPr algn="ctr"/>
            <a:r>
              <a:rPr lang="en-GB" sz="1000" b="1" dirty="0" smtClean="0"/>
              <a:t>watch</a:t>
            </a:r>
            <a:endParaRPr lang="en-GB" sz="1000" b="1" dirty="0"/>
          </a:p>
        </p:txBody>
      </p:sp>
      <p:sp>
        <p:nvSpPr>
          <p:cNvPr id="314" name="TextBox 313"/>
          <p:cNvSpPr txBox="1"/>
          <p:nvPr/>
        </p:nvSpPr>
        <p:spPr>
          <a:xfrm>
            <a:off x="-194153" y="2564904"/>
            <a:ext cx="120852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Policy </a:t>
            </a:r>
          </a:p>
          <a:p>
            <a:pPr algn="ctr"/>
            <a:r>
              <a:rPr lang="en-GB" sz="1000" b="1" dirty="0" smtClean="0"/>
              <a:t>undefined</a:t>
            </a:r>
            <a:endParaRPr lang="en-GB" sz="1000" b="1" dirty="0"/>
          </a:p>
        </p:txBody>
      </p:sp>
      <p:sp>
        <p:nvSpPr>
          <p:cNvPr id="315" name="TextBox 314"/>
          <p:cNvSpPr txBox="1"/>
          <p:nvPr/>
        </p:nvSpPr>
        <p:spPr>
          <a:xfrm>
            <a:off x="-194153" y="3604954"/>
            <a:ext cx="120852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Deliverables Undefined</a:t>
            </a:r>
            <a:endParaRPr lang="en-GB" sz="1000" b="1" dirty="0"/>
          </a:p>
        </p:txBody>
      </p:sp>
      <p:sp>
        <p:nvSpPr>
          <p:cNvPr id="327" name="TextBox 326"/>
          <p:cNvSpPr txBox="1"/>
          <p:nvPr/>
        </p:nvSpPr>
        <p:spPr>
          <a:xfrm>
            <a:off x="-194153" y="4553458"/>
            <a:ext cx="120852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Deliverables </a:t>
            </a:r>
          </a:p>
          <a:p>
            <a:pPr algn="ctr"/>
            <a:r>
              <a:rPr lang="en-GB" sz="1000" b="1" dirty="0" smtClean="0"/>
              <a:t>in Definition</a:t>
            </a:r>
            <a:endParaRPr lang="en-GB" sz="1000" b="1" dirty="0"/>
          </a:p>
        </p:txBody>
      </p:sp>
      <p:sp>
        <p:nvSpPr>
          <p:cNvPr id="332" name="TextBox 331"/>
          <p:cNvSpPr txBox="1"/>
          <p:nvPr/>
        </p:nvSpPr>
        <p:spPr>
          <a:xfrm>
            <a:off x="-194153" y="5549170"/>
            <a:ext cx="120852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 smtClean="0"/>
              <a:t>Firm</a:t>
            </a:r>
          </a:p>
          <a:p>
            <a:pPr algn="ctr"/>
            <a:r>
              <a:rPr lang="en-GB" sz="1000" b="1" dirty="0" smtClean="0"/>
              <a:t>Deliverables 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1841714" y="5789904"/>
            <a:ext cx="749086" cy="447408"/>
            <a:chOff x="11469110" y="-762824"/>
            <a:chExt cx="1080121" cy="447408"/>
          </a:xfrm>
        </p:grpSpPr>
        <p:sp>
          <p:nvSpPr>
            <p:cNvPr id="207" name="Rounded Rectangle 206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DCC Day 1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[Q2/3 2016]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208" name="Rounded Rectangle 207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2667000" y="5562600"/>
            <a:ext cx="749086" cy="447408"/>
            <a:chOff x="11469110" y="-762824"/>
            <a:chExt cx="1080121" cy="447408"/>
          </a:xfrm>
        </p:grpSpPr>
        <p:sp>
          <p:nvSpPr>
            <p:cNvPr id="421" name="Rounded Rectangle 420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Nexus/UKLP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[Q3 2016]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22" name="Rounded Rectangle 421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423" name="Rounded Rectangle 422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06478" y="5789904"/>
            <a:ext cx="749086" cy="447408"/>
            <a:chOff x="1981250" y="5501872"/>
            <a:chExt cx="811510" cy="447408"/>
          </a:xfrm>
        </p:grpSpPr>
        <p:sp>
          <p:nvSpPr>
            <p:cNvPr id="426" name="Rounded Rectangle 425"/>
            <p:cNvSpPr/>
            <p:nvPr/>
          </p:nvSpPr>
          <p:spPr>
            <a:xfrm>
              <a:off x="1981250" y="5501872"/>
              <a:ext cx="811510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EU Reform #1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[Q4 2015]</a:t>
              </a:r>
            </a:p>
          </p:txBody>
        </p:sp>
        <p:sp>
          <p:nvSpPr>
            <p:cNvPr id="427" name="Rounded Rectangle 426"/>
            <p:cNvSpPr/>
            <p:nvPr/>
          </p:nvSpPr>
          <p:spPr>
            <a:xfrm>
              <a:off x="2299068" y="5767616"/>
              <a:ext cx="392572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428" name="Rounded Rectangle 427"/>
            <p:cNvSpPr/>
            <p:nvPr/>
          </p:nvSpPr>
          <p:spPr>
            <a:xfrm>
              <a:off x="2115960" y="5767616"/>
              <a:ext cx="165229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906478" y="5267592"/>
            <a:ext cx="749086" cy="447408"/>
            <a:chOff x="10242357" y="-762824"/>
            <a:chExt cx="1080122" cy="447408"/>
          </a:xfrm>
        </p:grpSpPr>
        <p:sp>
          <p:nvSpPr>
            <p:cNvPr id="437" name="Rounded Rectangle 436"/>
            <p:cNvSpPr/>
            <p:nvPr/>
          </p:nvSpPr>
          <p:spPr>
            <a:xfrm>
              <a:off x="10242357" y="-762824"/>
              <a:ext cx="1080122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SCR Cashout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[Q4 2015]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38" name="Rounded Rectangle 437"/>
            <p:cNvSpPr/>
            <p:nvPr/>
          </p:nvSpPr>
          <p:spPr>
            <a:xfrm>
              <a:off x="10677753" y="-497080"/>
              <a:ext cx="522514" cy="142232"/>
            </a:xfrm>
            <a:prstGeom prst="roundRect">
              <a:avLst/>
            </a:prstGeom>
            <a:solidFill>
              <a:srgbClr val="0084C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Medium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439" name="Rounded Rectangle 438"/>
            <p:cNvSpPr/>
            <p:nvPr/>
          </p:nvSpPr>
          <p:spPr>
            <a:xfrm>
              <a:off x="10434043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1" name="Group 440"/>
          <p:cNvGrpSpPr/>
          <p:nvPr/>
        </p:nvGrpSpPr>
        <p:grpSpPr>
          <a:xfrm>
            <a:off x="1371600" y="4061712"/>
            <a:ext cx="749086" cy="447408"/>
            <a:chOff x="11469110" y="-762824"/>
            <a:chExt cx="1080121" cy="447408"/>
          </a:xfrm>
        </p:grpSpPr>
        <p:sp>
          <p:nvSpPr>
            <p:cNvPr id="442" name="Rounded Rectangle 441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TRAS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[Q1 2016]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43" name="Rounded Rectangle 442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84C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Medium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444" name="Rounded Rectangle 443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2679914" y="4353192"/>
            <a:ext cx="749086" cy="447408"/>
            <a:chOff x="11469110" y="-762824"/>
            <a:chExt cx="1080121" cy="447408"/>
          </a:xfrm>
        </p:grpSpPr>
        <p:sp>
          <p:nvSpPr>
            <p:cNvPr id="447" name="Rounded Rectangle 446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PAF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[Q3 2016]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48" name="Rounded Rectangle 447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449" name="Rounded Rectangle 448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2750824" y="1397416"/>
            <a:ext cx="749086" cy="447408"/>
            <a:chOff x="11469110" y="-762824"/>
            <a:chExt cx="1080121" cy="447408"/>
          </a:xfrm>
        </p:grpSpPr>
        <p:sp>
          <p:nvSpPr>
            <p:cNvPr id="452" name="Rounded Rectangle 451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Energy Market Investigation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54" name="Rounded Rectangle 453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57" name="Rounded Rectangle 456"/>
          <p:cNvSpPr/>
          <p:nvPr/>
        </p:nvSpPr>
        <p:spPr>
          <a:xfrm>
            <a:off x="4819948" y="1628800"/>
            <a:ext cx="749086" cy="447408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" rIns="18000" bIns="3600" rtlCol="0" anchor="t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Constitutional Reform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459" name="Rounded Rectangle 458"/>
          <p:cNvSpPr/>
          <p:nvPr/>
        </p:nvSpPr>
        <p:spPr>
          <a:xfrm>
            <a:off x="4904345" y="1894544"/>
            <a:ext cx="152519" cy="142232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L</a:t>
            </a:r>
            <a:endParaRPr lang="en-GB" sz="600" b="1" dirty="0">
              <a:solidFill>
                <a:schemeClr val="tx1"/>
              </a:solidFill>
            </a:endParaRPr>
          </a:p>
        </p:txBody>
      </p:sp>
      <p:grpSp>
        <p:nvGrpSpPr>
          <p:cNvPr id="461" name="Group 460"/>
          <p:cNvGrpSpPr/>
          <p:nvPr/>
        </p:nvGrpSpPr>
        <p:grpSpPr>
          <a:xfrm>
            <a:off x="7013422" y="1422301"/>
            <a:ext cx="749086" cy="447408"/>
            <a:chOff x="11469110" y="-762824"/>
            <a:chExt cx="1080121" cy="447408"/>
          </a:xfrm>
        </p:grpSpPr>
        <p:sp>
          <p:nvSpPr>
            <p:cNvPr id="462" name="Rounded Rectangle 461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smtClean="0">
                  <a:solidFill>
                    <a:schemeClr val="tx1"/>
                  </a:solidFill>
                </a:rPr>
                <a:t>GB Shale</a:t>
              </a:r>
              <a:endParaRPr lang="en-GB" sz="7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Gas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63" name="Rounded Rectangle 462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5DD5FF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Low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464" name="Rounded Rectangle 463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6" name="Group 465"/>
          <p:cNvGrpSpPr/>
          <p:nvPr/>
        </p:nvGrpSpPr>
        <p:grpSpPr>
          <a:xfrm>
            <a:off x="3060914" y="4810392"/>
            <a:ext cx="749086" cy="447408"/>
            <a:chOff x="11469110" y="-906840"/>
            <a:chExt cx="1080121" cy="447408"/>
          </a:xfrm>
        </p:grpSpPr>
        <p:sp>
          <p:nvSpPr>
            <p:cNvPr id="467" name="Rounded Rectangle 466"/>
            <p:cNvSpPr/>
            <p:nvPr/>
          </p:nvSpPr>
          <p:spPr>
            <a:xfrm>
              <a:off x="11469110" y="-906840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FGO Part 2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[Q1 2017]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68" name="Rounded Rectangle 467"/>
            <p:cNvSpPr/>
            <p:nvPr/>
          </p:nvSpPr>
          <p:spPr>
            <a:xfrm>
              <a:off x="11892128" y="-617024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469" name="Rounded Rectangle 468"/>
            <p:cNvSpPr/>
            <p:nvPr/>
          </p:nvSpPr>
          <p:spPr>
            <a:xfrm>
              <a:off x="11648417" y="-617024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73780" y="4437112"/>
            <a:ext cx="749086" cy="447408"/>
            <a:chOff x="4808984" y="4565768"/>
            <a:chExt cx="811510" cy="447408"/>
          </a:xfrm>
        </p:grpSpPr>
        <p:sp>
          <p:nvSpPr>
            <p:cNvPr id="474" name="Rounded Rectangle 473"/>
            <p:cNvSpPr/>
            <p:nvPr/>
          </p:nvSpPr>
          <p:spPr>
            <a:xfrm>
              <a:off x="4808984" y="4565768"/>
              <a:ext cx="811510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Tariffs Reform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[Q3 2017]</a:t>
              </a:r>
            </a:p>
          </p:txBody>
        </p:sp>
        <p:sp>
          <p:nvSpPr>
            <p:cNvPr id="475" name="Rounded Rectangle 474"/>
            <p:cNvSpPr/>
            <p:nvPr/>
          </p:nvSpPr>
          <p:spPr>
            <a:xfrm>
              <a:off x="5126802" y="4831512"/>
              <a:ext cx="392572" cy="142232"/>
            </a:xfrm>
            <a:prstGeom prst="roundRect">
              <a:avLst/>
            </a:prstGeom>
            <a:solidFill>
              <a:srgbClr val="0084C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Medium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476" name="Rounded Rectangle 475"/>
            <p:cNvSpPr/>
            <p:nvPr/>
          </p:nvSpPr>
          <p:spPr>
            <a:xfrm>
              <a:off x="4943694" y="4831512"/>
              <a:ext cx="165229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8103299" y="1422301"/>
            <a:ext cx="749086" cy="447408"/>
            <a:chOff x="11469110" y="-762824"/>
            <a:chExt cx="1080121" cy="447408"/>
          </a:xfrm>
        </p:grpSpPr>
        <p:sp>
          <p:nvSpPr>
            <p:cNvPr id="497" name="Rounded Rectangle 496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Settlement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Evolution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98" name="Rounded Rectangle 497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499" name="Rounded Rectangle 498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2" name="Group 511"/>
          <p:cNvGrpSpPr/>
          <p:nvPr/>
        </p:nvGrpSpPr>
        <p:grpSpPr>
          <a:xfrm>
            <a:off x="5860881" y="1891947"/>
            <a:ext cx="749086" cy="447408"/>
            <a:chOff x="11469102" y="-762824"/>
            <a:chExt cx="1080120" cy="447408"/>
          </a:xfrm>
        </p:grpSpPr>
        <p:sp>
          <p:nvSpPr>
            <p:cNvPr id="514" name="Rounded Rectangle 513"/>
            <p:cNvSpPr/>
            <p:nvPr/>
          </p:nvSpPr>
          <p:spPr>
            <a:xfrm>
              <a:off x="11469102" y="-762824"/>
              <a:ext cx="1080120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Beyond EU 3</a:t>
              </a:r>
              <a:r>
                <a:rPr lang="en-GB" sz="700" b="1" baseline="30000" dirty="0" smtClean="0">
                  <a:solidFill>
                    <a:schemeClr val="tx1"/>
                  </a:solidFill>
                </a:rPr>
                <a:t>rd</a:t>
              </a:r>
              <a:r>
                <a:rPr lang="en-GB" sz="700" b="1" dirty="0" smtClean="0">
                  <a:solidFill>
                    <a:schemeClr val="tx1"/>
                  </a:solidFill>
                </a:rPr>
                <a:t> Energy Package</a:t>
              </a:r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11892118" y="-497080"/>
              <a:ext cx="522513" cy="142232"/>
            </a:xfrm>
            <a:prstGeom prst="roundRect">
              <a:avLst/>
            </a:prstGeom>
            <a:solidFill>
              <a:srgbClr val="0084C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Medium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516" name="Rounded Rectangle 515"/>
            <p:cNvSpPr/>
            <p:nvPr/>
          </p:nvSpPr>
          <p:spPr>
            <a:xfrm>
              <a:off x="11648401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1" name="Group 490"/>
          <p:cNvGrpSpPr/>
          <p:nvPr/>
        </p:nvGrpSpPr>
        <p:grpSpPr>
          <a:xfrm>
            <a:off x="5847219" y="1422301"/>
            <a:ext cx="749086" cy="447408"/>
            <a:chOff x="11469102" y="-762824"/>
            <a:chExt cx="1080120" cy="447408"/>
          </a:xfrm>
        </p:grpSpPr>
        <p:sp>
          <p:nvSpPr>
            <p:cNvPr id="493" name="Rounded Rectangle 492"/>
            <p:cNvSpPr/>
            <p:nvPr/>
          </p:nvSpPr>
          <p:spPr>
            <a:xfrm>
              <a:off x="11469102" y="-762824"/>
              <a:ext cx="1080120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Gemini 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Rewrite</a:t>
              </a:r>
            </a:p>
          </p:txBody>
        </p:sp>
        <p:sp>
          <p:nvSpPr>
            <p:cNvPr id="494" name="Rounded Rectangle 493"/>
            <p:cNvSpPr/>
            <p:nvPr/>
          </p:nvSpPr>
          <p:spPr>
            <a:xfrm>
              <a:off x="11892118" y="-497080"/>
              <a:ext cx="522513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495" name="Rounded Rectangle 494"/>
            <p:cNvSpPr/>
            <p:nvPr/>
          </p:nvSpPr>
          <p:spPr>
            <a:xfrm>
              <a:off x="11648401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0" y="3132789"/>
            <a:ext cx="749086" cy="447408"/>
            <a:chOff x="5221610" y="3132789"/>
            <a:chExt cx="811510" cy="447408"/>
          </a:xfrm>
        </p:grpSpPr>
        <p:sp>
          <p:nvSpPr>
            <p:cNvPr id="480" name="Rounded Rectangle 479"/>
            <p:cNvSpPr/>
            <p:nvPr/>
          </p:nvSpPr>
          <p:spPr>
            <a:xfrm>
              <a:off x="5221610" y="3132789"/>
              <a:ext cx="811510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Contact </a:t>
              </a:r>
              <a:r>
                <a:rPr lang="en-GB" sz="700" b="1" dirty="0" err="1" smtClean="0">
                  <a:solidFill>
                    <a:schemeClr val="tx1"/>
                  </a:solidFill>
                </a:rPr>
                <a:t>Mgt</a:t>
              </a:r>
              <a:endParaRPr lang="en-GB" sz="7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[2018]</a:t>
              </a:r>
            </a:p>
          </p:txBody>
        </p:sp>
        <p:sp>
          <p:nvSpPr>
            <p:cNvPr id="482" name="Rounded Rectangle 481"/>
            <p:cNvSpPr/>
            <p:nvPr/>
          </p:nvSpPr>
          <p:spPr>
            <a:xfrm>
              <a:off x="5313040" y="3389290"/>
              <a:ext cx="165229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I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5519196" y="3391352"/>
              <a:ext cx="392572" cy="142232"/>
            </a:xfrm>
            <a:prstGeom prst="roundRect">
              <a:avLst/>
            </a:prstGeom>
            <a:solidFill>
              <a:srgbClr val="0084C2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Medium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1" name="Rounded Rectangle 130"/>
          <p:cNvSpPr/>
          <p:nvPr/>
        </p:nvSpPr>
        <p:spPr>
          <a:xfrm>
            <a:off x="5091293" y="1896606"/>
            <a:ext cx="362374" cy="142232"/>
          </a:xfrm>
          <a:prstGeom prst="roundRect">
            <a:avLst/>
          </a:prstGeom>
          <a:solidFill>
            <a:srgbClr val="0084C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Medium</a:t>
            </a:r>
            <a:endParaRPr lang="en-GB" sz="600" b="1" dirty="0">
              <a:solidFill>
                <a:schemeClr val="tx1"/>
              </a:solidFill>
            </a:endParaRPr>
          </a:p>
        </p:txBody>
      </p:sp>
      <p:grpSp>
        <p:nvGrpSpPr>
          <p:cNvPr id="501" name="Group 500"/>
          <p:cNvGrpSpPr/>
          <p:nvPr/>
        </p:nvGrpSpPr>
        <p:grpSpPr>
          <a:xfrm>
            <a:off x="5436096" y="3341632"/>
            <a:ext cx="749086" cy="447408"/>
            <a:chOff x="11469110" y="-762824"/>
            <a:chExt cx="1080121" cy="447408"/>
          </a:xfrm>
        </p:grpSpPr>
        <p:sp>
          <p:nvSpPr>
            <p:cNvPr id="502" name="Rounded Rectangle 501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NDS &amp; Central </a:t>
              </a:r>
              <a:r>
                <a:rPr lang="en-GB" sz="700" b="1" dirty="0" err="1" smtClean="0">
                  <a:solidFill>
                    <a:schemeClr val="tx1"/>
                  </a:solidFill>
                </a:rPr>
                <a:t>Reg’n</a:t>
              </a:r>
              <a:r>
                <a:rPr lang="en-GB" sz="700" b="1" dirty="0" smtClean="0">
                  <a:solidFill>
                    <a:schemeClr val="tx1"/>
                  </a:solidFill>
                </a:rPr>
                <a:t> [2019]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504" name="Rounded Rectangle 503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013422" y="1901472"/>
            <a:ext cx="749086" cy="447408"/>
            <a:chOff x="11469110" y="-762824"/>
            <a:chExt cx="1080121" cy="447408"/>
          </a:xfrm>
        </p:grpSpPr>
        <p:sp>
          <p:nvSpPr>
            <p:cNvPr id="134" name="Rounded Rectangle 133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89A4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UK Membership of EU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L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1710589" y="1447136"/>
            <a:ext cx="7248360" cy="25579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3289514" y="3133992"/>
            <a:ext cx="749086" cy="447408"/>
            <a:chOff x="11469110" y="-762824"/>
            <a:chExt cx="1080121" cy="447408"/>
          </a:xfrm>
        </p:grpSpPr>
        <p:sp>
          <p:nvSpPr>
            <p:cNvPr id="116" name="Rounded Rectangle 115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PSR 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[from Q2 2017}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2" name="Straight Connector 121"/>
          <p:cNvCxnSpPr/>
          <p:nvPr/>
        </p:nvCxnSpPr>
        <p:spPr>
          <a:xfrm>
            <a:off x="912340" y="2149915"/>
            <a:ext cx="7411658" cy="40778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936496"/>
              </p:ext>
            </p:extLst>
          </p:nvPr>
        </p:nvGraphicFramePr>
        <p:xfrm>
          <a:off x="6752249" y="3717032"/>
          <a:ext cx="1708869" cy="249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30"/>
                <a:gridCol w="1204839"/>
              </a:tblGrid>
              <a:tr h="2232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>
                          <a:solidFill>
                            <a:schemeClr val="tx2"/>
                          </a:solidFill>
                        </a:rPr>
                        <a:t>Key</a:t>
                      </a:r>
                      <a:endParaRPr lang="en-GB" sz="1050" dirty="0">
                        <a:solidFill>
                          <a:schemeClr val="tx2"/>
                        </a:solidFill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Legislative Change</a:t>
                      </a:r>
                      <a:endParaRPr lang="en-GB" sz="1000" dirty="0"/>
                    </a:p>
                  </a:txBody>
                  <a:tcPr marL="84406" marR="8440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Regulatory Change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Industry Change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Level of impact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0060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Movement since previous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44" name="Rounded Rectangle 343"/>
          <p:cNvSpPr/>
          <p:nvPr/>
        </p:nvSpPr>
        <p:spPr>
          <a:xfrm>
            <a:off x="6975592" y="5083400"/>
            <a:ext cx="362374" cy="142232"/>
          </a:xfrm>
          <a:prstGeom prst="roundRect">
            <a:avLst/>
          </a:prstGeom>
          <a:solidFill>
            <a:srgbClr val="00487C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High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345" name="Rounded Rectangle 344"/>
          <p:cNvSpPr/>
          <p:nvPr/>
        </p:nvSpPr>
        <p:spPr>
          <a:xfrm>
            <a:off x="6975592" y="5248318"/>
            <a:ext cx="362374" cy="142232"/>
          </a:xfrm>
          <a:prstGeom prst="roundRect">
            <a:avLst/>
          </a:prstGeom>
          <a:solidFill>
            <a:srgbClr val="0084C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Medium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351" name="Rounded Rectangle 350"/>
          <p:cNvSpPr/>
          <p:nvPr/>
        </p:nvSpPr>
        <p:spPr>
          <a:xfrm>
            <a:off x="6975592" y="5415431"/>
            <a:ext cx="362374" cy="142232"/>
          </a:xfrm>
          <a:prstGeom prst="roundRect">
            <a:avLst/>
          </a:prstGeom>
          <a:solidFill>
            <a:srgbClr val="5DD5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Low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7031351" y="4077072"/>
            <a:ext cx="152519" cy="142232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L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031351" y="4437112"/>
            <a:ext cx="152519" cy="142232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R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7031351" y="4795368"/>
            <a:ext cx="152519" cy="142232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140" name="Isosceles Triangle 139"/>
          <p:cNvSpPr/>
          <p:nvPr/>
        </p:nvSpPr>
        <p:spPr>
          <a:xfrm rot="10800000">
            <a:off x="7031351" y="5733256"/>
            <a:ext cx="208353" cy="16059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Isosceles Triangle 111"/>
          <p:cNvSpPr/>
          <p:nvPr/>
        </p:nvSpPr>
        <p:spPr>
          <a:xfrm rot="16200000">
            <a:off x="7022670" y="5950984"/>
            <a:ext cx="225716" cy="148241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398323" y="5556850"/>
            <a:ext cx="771898" cy="320422"/>
          </a:xfrm>
          <a:prstGeom prst="roundRect">
            <a:avLst/>
          </a:prstGeom>
          <a:solidFill>
            <a:srgbClr val="00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ZONE 3</a:t>
            </a:r>
            <a:endParaRPr lang="en-GB" sz="1200" b="1" dirty="0"/>
          </a:p>
        </p:txBody>
      </p:sp>
      <p:sp>
        <p:nvSpPr>
          <p:cNvPr id="123" name="Rounded Rectangle 122"/>
          <p:cNvSpPr/>
          <p:nvPr/>
        </p:nvSpPr>
        <p:spPr>
          <a:xfrm>
            <a:off x="2511464" y="2460506"/>
            <a:ext cx="771898" cy="320422"/>
          </a:xfrm>
          <a:prstGeom prst="roundRect">
            <a:avLst/>
          </a:prstGeom>
          <a:solidFill>
            <a:srgbClr val="00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ZONE 2</a:t>
            </a:r>
            <a:endParaRPr lang="en-GB" sz="1200" b="1" dirty="0"/>
          </a:p>
        </p:txBody>
      </p:sp>
      <p:sp>
        <p:nvSpPr>
          <p:cNvPr id="124" name="Rounded Rectangle 123"/>
          <p:cNvSpPr/>
          <p:nvPr/>
        </p:nvSpPr>
        <p:spPr>
          <a:xfrm>
            <a:off x="7135527" y="2764959"/>
            <a:ext cx="771898" cy="320422"/>
          </a:xfrm>
          <a:prstGeom prst="roundRect">
            <a:avLst/>
          </a:prstGeom>
          <a:solidFill>
            <a:srgbClr val="00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ZONE 1</a:t>
            </a:r>
            <a:endParaRPr lang="en-GB" sz="1200" b="1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3822914" y="1549816"/>
            <a:ext cx="749086" cy="447408"/>
            <a:chOff x="11469110" y="-762824"/>
            <a:chExt cx="1080121" cy="447408"/>
          </a:xfrm>
        </p:grpSpPr>
        <p:sp>
          <p:nvSpPr>
            <p:cNvPr id="141" name="Rounded Rectangle 140"/>
            <p:cNvSpPr/>
            <p:nvPr/>
          </p:nvSpPr>
          <p:spPr>
            <a:xfrm>
              <a:off x="11469110" y="-762824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Industry Governance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11892127" y="-497080"/>
              <a:ext cx="522514" cy="142232"/>
            </a:xfrm>
            <a:prstGeom prst="roundRect">
              <a:avLst/>
            </a:prstGeom>
            <a:solidFill>
              <a:srgbClr val="5DD5FF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tx1"/>
                  </a:solidFill>
                </a:rPr>
                <a:t>Low</a:t>
              </a:r>
              <a:endParaRPr lang="en-GB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11648417" y="-497080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841714" y="5301208"/>
            <a:ext cx="749086" cy="447408"/>
            <a:chOff x="1981250" y="5501872"/>
            <a:chExt cx="811510" cy="447408"/>
          </a:xfrm>
        </p:grpSpPr>
        <p:sp>
          <p:nvSpPr>
            <p:cNvPr id="146" name="Rounded Rectangle 145"/>
            <p:cNvSpPr/>
            <p:nvPr/>
          </p:nvSpPr>
          <p:spPr>
            <a:xfrm>
              <a:off x="1981250" y="5501872"/>
              <a:ext cx="811510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EU Reform #2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[Q2/3 2016]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2299068" y="5767616"/>
              <a:ext cx="392572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2115960" y="5767616"/>
              <a:ext cx="165229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6" name="Isosceles Triangle 125"/>
          <p:cNvSpPr/>
          <p:nvPr/>
        </p:nvSpPr>
        <p:spPr>
          <a:xfrm rot="5400000" flipH="1">
            <a:off x="5249118" y="3602062"/>
            <a:ext cx="225716" cy="148241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Isosceles Triangle 126"/>
          <p:cNvSpPr/>
          <p:nvPr/>
        </p:nvSpPr>
        <p:spPr>
          <a:xfrm rot="10800000">
            <a:off x="5825963" y="3196398"/>
            <a:ext cx="208353" cy="160594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ounded Rectangle 127"/>
          <p:cNvSpPr/>
          <p:nvPr/>
        </p:nvSpPr>
        <p:spPr>
          <a:xfrm>
            <a:off x="3066626" y="1676400"/>
            <a:ext cx="362374" cy="142232"/>
          </a:xfrm>
          <a:prstGeom prst="roundRect">
            <a:avLst/>
          </a:prstGeom>
          <a:solidFill>
            <a:srgbClr val="0084C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</a:rPr>
              <a:t>Medium</a:t>
            </a:r>
            <a:endParaRPr lang="en-GB" sz="600" b="1" dirty="0">
              <a:solidFill>
                <a:schemeClr val="tx1"/>
              </a:solidFill>
            </a:endParaRPr>
          </a:p>
        </p:txBody>
      </p:sp>
      <p:sp>
        <p:nvSpPr>
          <p:cNvPr id="120" name="Isosceles Triangle 119"/>
          <p:cNvSpPr/>
          <p:nvPr/>
        </p:nvSpPr>
        <p:spPr>
          <a:xfrm rot="5400000" flipH="1">
            <a:off x="3102535" y="3162938"/>
            <a:ext cx="225716" cy="148241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295400" y="39740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38200" y="57266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1384514" y="4810392"/>
            <a:ext cx="749086" cy="447408"/>
            <a:chOff x="11469110" y="-906840"/>
            <a:chExt cx="1080121" cy="447408"/>
          </a:xfrm>
        </p:grpSpPr>
        <p:sp>
          <p:nvSpPr>
            <p:cNvPr id="153" name="Rounded Rectangle 152"/>
            <p:cNvSpPr/>
            <p:nvPr/>
          </p:nvSpPr>
          <p:spPr>
            <a:xfrm>
              <a:off x="11469110" y="-906840"/>
              <a:ext cx="1080121" cy="447408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" rIns="18000" bIns="3600" rtlCol="0" anchor="t"/>
            <a:lstStyle/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FGO Part 1</a:t>
              </a:r>
            </a:p>
            <a:p>
              <a:pPr algn="ctr"/>
              <a:r>
                <a:rPr lang="en-GB" sz="700" b="1" dirty="0" smtClean="0">
                  <a:solidFill>
                    <a:schemeClr val="tx1"/>
                  </a:solidFill>
                </a:rPr>
                <a:t>[Q1 2016]</a:t>
              </a:r>
              <a:endParaRPr lang="en-GB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11892128" y="-617024"/>
              <a:ext cx="522514" cy="142232"/>
            </a:xfrm>
            <a:prstGeom prst="roundRect">
              <a:avLst/>
            </a:prstGeom>
            <a:solidFill>
              <a:srgbClr val="00487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" rIns="3600" rtlCol="0" anchor="ctr"/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High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11648417" y="-617024"/>
              <a:ext cx="219920" cy="142232"/>
            </a:xfrm>
            <a:prstGeom prst="roundRect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1000" b="1" dirty="0" smtClean="0">
                  <a:solidFill>
                    <a:schemeClr val="tx1"/>
                  </a:solidFill>
                </a:rPr>
                <a:t>R</a:t>
              </a:r>
              <a:endParaRPr lang="en-GB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Isosceles Triangle 155"/>
          <p:cNvSpPr/>
          <p:nvPr/>
        </p:nvSpPr>
        <p:spPr>
          <a:xfrm rot="5400000" flipH="1">
            <a:off x="2480021" y="4461221"/>
            <a:ext cx="225716" cy="148241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838200" y="52694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5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84C2"/>
                </a:solidFill>
              </a:rPr>
              <a:t>Change Horizon Updates</a:t>
            </a:r>
            <a:endParaRPr lang="en-GB" dirty="0">
              <a:solidFill>
                <a:srgbClr val="0084C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493491"/>
              </p:ext>
            </p:extLst>
          </p:nvPr>
        </p:nvGraphicFramePr>
        <p:xfrm>
          <a:off x="381000" y="1021080"/>
          <a:ext cx="8229600" cy="402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403"/>
                <a:gridCol w="7286197"/>
              </a:tblGrid>
              <a:tr h="1769467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rgbClr val="0070C0"/>
                          </a:solidFill>
                        </a:rPr>
                        <a:t>Zone 3</a:t>
                      </a:r>
                      <a:endParaRPr lang="en-GB" sz="14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EU Reform #1</a:t>
                      </a:r>
                      <a:r>
                        <a:rPr lang="en-GB" sz="1400" b="0" baseline="0" dirty="0" smtClean="0">
                          <a:solidFill>
                            <a:srgbClr val="0070C0"/>
                          </a:solidFill>
                        </a:rPr>
                        <a:t> – implemented and proposed for closure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SCR Gas Cashout – </a:t>
                      </a:r>
                      <a:r>
                        <a:rPr lang="en-GB" sz="1400" b="0" baseline="0" dirty="0" smtClean="0">
                          <a:solidFill>
                            <a:srgbClr val="0070C0"/>
                          </a:solidFill>
                        </a:rPr>
                        <a:t>implemented and proposed for closure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TRAS</a:t>
                      </a:r>
                      <a:r>
                        <a:rPr lang="en-GB" sz="1400" b="0" dirty="0" smtClean="0">
                          <a:solidFill>
                            <a:srgbClr val="0070C0"/>
                          </a:solidFill>
                        </a:rPr>
                        <a:t> – proposed</a:t>
                      </a:r>
                      <a:r>
                        <a:rPr lang="en-GB" sz="1400" b="0" baseline="0" dirty="0" smtClean="0">
                          <a:solidFill>
                            <a:srgbClr val="0070C0"/>
                          </a:solidFill>
                        </a:rPr>
                        <a:t> for closure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PAF </a:t>
                      </a:r>
                      <a:r>
                        <a:rPr lang="en-GB" sz="1400" b="0" baseline="0" dirty="0" smtClean="0">
                          <a:solidFill>
                            <a:srgbClr val="0070C0"/>
                          </a:solidFill>
                        </a:rPr>
                        <a:t>– implementation assumed to be in line with Project Nexus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FGO</a:t>
                      </a:r>
                      <a:r>
                        <a:rPr lang="en-GB" sz="1400" b="0" baseline="0" dirty="0" smtClean="0">
                          <a:solidFill>
                            <a:srgbClr val="0070C0"/>
                          </a:solidFill>
                        </a:rPr>
                        <a:t> – phased implementation in April 2016 and April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351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070C0"/>
                          </a:solidFill>
                        </a:rPr>
                        <a:t>Zone 2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Priority Services Register</a:t>
                      </a:r>
                      <a:r>
                        <a:rPr lang="en-GB" sz="14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- implementation date </a:t>
                      </a:r>
                      <a:r>
                        <a:rPr lang="en-GB" sz="1400" b="0" kern="1200" baseline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uncertain, but </a:t>
                      </a:r>
                      <a:r>
                        <a:rPr lang="en-GB" sz="14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moved out to no earlier than Q2 2017, i.e. at least 6 months after Nexus go live; topic paper to be reviewed following Ofgem policy update at this meeting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Next Day Switching and Centralised Registration Service </a:t>
                      </a:r>
                      <a:r>
                        <a:rPr lang="en-GB" sz="14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– Ofgem update of CRS TOM expected before end 2015</a:t>
                      </a:r>
                      <a:endParaRPr lang="en-GB" sz="1400" b="1" kern="1200" baseline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5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070C0"/>
                          </a:solidFill>
                        </a:rPr>
                        <a:t>Zone 1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Energy</a:t>
                      </a: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 Market Investigation </a:t>
                      </a:r>
                      <a:r>
                        <a:rPr lang="en-GB" sz="1400" b="0" baseline="0" dirty="0" smtClean="0">
                          <a:solidFill>
                            <a:srgbClr val="0070C0"/>
                          </a:solidFill>
                        </a:rPr>
                        <a:t>– timetable for final decision extended to April 2016</a:t>
                      </a:r>
                      <a:endParaRPr lang="en-GB" sz="1400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80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_PowerPoint_Template">
  <a:themeElements>
    <a:clrScheme name="Xoserve_PowerPoint_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CC"/>
      </a:hlink>
      <a:folHlink>
        <a:srgbClr val="99CC00"/>
      </a:folHlink>
    </a:clrScheme>
    <a:fontScheme name="Xoserve_PowerPoint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Xoserve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341</Words>
  <Application>Microsoft Macintosh PowerPoint</Application>
  <PresentationFormat>On-screen Show (4:3)</PresentationFormat>
  <Paragraphs>124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Xoserve_PowerPoint_Template</vt:lpstr>
      <vt:lpstr>   Change Overview Board  Change Horizon Quarterly Review   </vt:lpstr>
      <vt:lpstr>Gas Central Services Change Horizon October 2015</vt:lpstr>
      <vt:lpstr>Change Horizon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the Future: Thrive and Survive</dc:title>
  <dc:creator>Baker, Martin R</dc:creator>
  <cp:lastModifiedBy>Karen Visgarda</cp:lastModifiedBy>
  <cp:revision>111</cp:revision>
  <cp:lastPrinted>2015-06-25T15:20:11Z</cp:lastPrinted>
  <dcterms:created xsi:type="dcterms:W3CDTF">2006-08-16T00:00:00Z</dcterms:created>
  <dcterms:modified xsi:type="dcterms:W3CDTF">2015-09-23T10:36:57Z</dcterms:modified>
</cp:coreProperties>
</file>