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2" r:id="rId4"/>
    <p:sldId id="260" r:id="rId5"/>
    <p:sldId id="261" r:id="rId6"/>
    <p:sldId id="262" r:id="rId7"/>
    <p:sldId id="283" r:id="rId8"/>
    <p:sldId id="290" r:id="rId9"/>
    <p:sldId id="264" r:id="rId10"/>
    <p:sldId id="293" r:id="rId11"/>
    <p:sldId id="291" r:id="rId12"/>
    <p:sldId id="294" r:id="rId13"/>
    <p:sldId id="266" r:id="rId14"/>
    <p:sldId id="292" r:id="rId15"/>
    <p:sldId id="284" r:id="rId16"/>
    <p:sldId id="269" r:id="rId17"/>
    <p:sldId id="296" r:id="rId18"/>
    <p:sldId id="270" r:id="rId19"/>
    <p:sldId id="271" r:id="rId20"/>
    <p:sldId id="288" r:id="rId21"/>
    <p:sldId id="273" r:id="rId22"/>
    <p:sldId id="295" r:id="rId23"/>
    <p:sldId id="272" r:id="rId24"/>
    <p:sldId id="275" r:id="rId25"/>
    <p:sldId id="274" r:id="rId26"/>
    <p:sldId id="276" r:id="rId27"/>
    <p:sldId id="277" r:id="rId28"/>
    <p:sldId id="278" r:id="rId29"/>
    <p:sldId id="279" r:id="rId30"/>
    <p:sldId id="281" r:id="rId31"/>
    <p:sldId id="285" r:id="rId32"/>
    <p:sldId id="280" r:id="rId33"/>
    <p:sldId id="287" r:id="rId34"/>
  </p:sldIdLst>
  <p:sldSz cx="9144000" cy="6858000" type="screen4x3"/>
  <p:notesSz cx="6669088" cy="98679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839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pos="5500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6"/>
    <a:srgbClr val="002D54"/>
    <a:srgbClr val="002C54"/>
    <a:srgbClr val="E6E7EB"/>
    <a:srgbClr val="9D8D84"/>
    <a:srgbClr val="83BD00"/>
    <a:srgbClr val="009BDC"/>
    <a:srgbClr val="96D6FF"/>
    <a:srgbClr val="96D5FF"/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54"/>
    <p:restoredTop sz="86452"/>
  </p:normalViewPr>
  <p:slideViewPr>
    <p:cSldViewPr snapToObjects="1">
      <p:cViewPr>
        <p:scale>
          <a:sx n="100" d="100"/>
          <a:sy n="100" d="100"/>
        </p:scale>
        <p:origin x="-282" y="780"/>
      </p:cViewPr>
      <p:guideLst>
        <p:guide orient="horz" pos="2160"/>
        <p:guide orient="horz" pos="572"/>
        <p:guide orient="horz" pos="3748"/>
        <p:guide pos="2880"/>
        <p:guide pos="839"/>
        <p:guide pos="4921"/>
        <p:guide pos="295"/>
        <p:guide pos="5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40" y="-102"/>
      </p:cViewPr>
      <p:guideLst>
        <p:guide orient="horz" pos="310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1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B66FD68C-215F-4FCC-8AAC-BCB21FE2BBFE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919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372919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AD0ECCC0-9731-4D71-8DF1-9F3FC3908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71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3A05-285A-4093-B5A3-2976066F3AA8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7888"/>
            <a:ext cx="5335588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260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465B7-558B-4C43-8624-03C260947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3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7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8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8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8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3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65B7-558B-4C43-8624-03C2609471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4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AE83-4107-C34F-884E-81EC542861E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866F-0CDC-3D48-A002-B891F046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8.emf"/><Relationship Id="rId10" Type="http://schemas.openxmlformats.org/officeDocument/2006/relationships/image" Target="../media/image16.emf"/><Relationship Id="rId4" Type="http://schemas.openxmlformats.org/officeDocument/2006/relationships/image" Target="../media/image17.emf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emf"/><Relationship Id="rId7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s.brightcove.net/867903724001/default_default/index.html?videoId=534639143400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3" y="2636912"/>
            <a:ext cx="4981626" cy="115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953363"/>
            <a:ext cx="623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F56"/>
                </a:solidFill>
              </a:rPr>
              <a:t>Unlocking a low carbon </a:t>
            </a:r>
            <a:r>
              <a:rPr lang="en-GB" sz="2800">
                <a:solidFill>
                  <a:srgbClr val="002F56"/>
                </a:solidFill>
              </a:rPr>
              <a:t>gas </a:t>
            </a:r>
            <a:r>
              <a:rPr lang="en-GB" sz="2800" smtClean="0">
                <a:solidFill>
                  <a:srgbClr val="002F56"/>
                </a:solidFill>
              </a:rPr>
              <a:t>future</a:t>
            </a:r>
            <a:endParaRPr lang="en-GB" sz="2800" dirty="0">
              <a:solidFill>
                <a:srgbClr val="002F5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75" y="6081753"/>
            <a:ext cx="1346099" cy="455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1" y="6012783"/>
            <a:ext cx="1349541" cy="54088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558379" y="404664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7558379" y="1115856"/>
            <a:ext cx="516713" cy="516715"/>
          </a:xfrm>
          <a:prstGeom prst="ellipse">
            <a:avLst/>
          </a:prstGeom>
          <a:solidFill>
            <a:srgbClr val="00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7558379" y="1783040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8221779" y="1776840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8221779" y="1115856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8221779" y="404664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908187" y="404664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6908187" y="1115856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Oval 37"/>
          <p:cNvSpPr/>
          <p:nvPr/>
        </p:nvSpPr>
        <p:spPr>
          <a:xfrm>
            <a:off x="6908187" y="1783040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9" name="Oval 38"/>
          <p:cNvSpPr/>
          <p:nvPr/>
        </p:nvSpPr>
        <p:spPr>
          <a:xfrm>
            <a:off x="6223099" y="404664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0" name="Oval 39"/>
          <p:cNvSpPr/>
          <p:nvPr/>
        </p:nvSpPr>
        <p:spPr>
          <a:xfrm>
            <a:off x="7558379" y="2456428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41" name="Straight Connector 4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63794"/>
            <a:ext cx="3215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Flow-weighted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average calorific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value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12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sp>
        <p:nvSpPr>
          <p:cNvPr id="65" name="Oval 64"/>
          <p:cNvSpPr/>
          <p:nvPr/>
        </p:nvSpPr>
        <p:spPr>
          <a:xfrm>
            <a:off x="6840000" y="5400000"/>
            <a:ext cx="1703387" cy="288032"/>
          </a:xfrm>
          <a:prstGeom prst="ellipse">
            <a:avLst/>
          </a:prstGeom>
          <a:solidFill>
            <a:srgbClr val="E6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812" y="1961584"/>
            <a:ext cx="3454400" cy="11557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840" y="2238228"/>
            <a:ext cx="1244600" cy="12446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37071">
            <a:off x="2992627" y="1930056"/>
            <a:ext cx="1244600" cy="12446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950" y="-1466868"/>
            <a:ext cx="1244600" cy="12446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850" y="2604760"/>
            <a:ext cx="3416300" cy="22860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72" name="Oval 71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3" name="Oval 72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4" name="Oval 73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5" name="Oval 74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6" name="Oval 75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7" name="Oval 76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8" name="Oval 77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9" name="Oval 78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80" name="Oval 79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81" name="Oval 80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82" name="Oval 81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212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C -0.00087 0.15209 0.00139 0.35671 0.00052 0.43542 C 0.00226 0.50324 0.05104 0.24769 0.07969 0.24861 C 0.10834 0.24954 0.14219 0.39028 0.17205 0.39884 C 0.20209 0.40695 0.21389 0.29884 0.2592 0.29884 C 0.29983 0.29699 0.35104 0.50671 0.34931 0.5919 C 0.35295 0.69352 0.354 0.84121 0.354 0.842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4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12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1" name="Oval 30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2" name="Oval 51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4" name="Oval 53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9533" y="763794"/>
            <a:ext cx="3215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Flow-weighted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average calorific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value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93" y="4317286"/>
            <a:ext cx="1244600" cy="1244600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6840000" y="5400000"/>
            <a:ext cx="1703387" cy="288032"/>
          </a:xfrm>
          <a:prstGeom prst="ellipse">
            <a:avLst/>
          </a:prstGeom>
          <a:solidFill>
            <a:srgbClr val="E6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393" y="4317286"/>
            <a:ext cx="1244600" cy="12446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393" y="4317286"/>
            <a:ext cx="1244600" cy="12446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812" y="1961584"/>
            <a:ext cx="3454400" cy="11557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840" y="2238228"/>
            <a:ext cx="1244600" cy="12446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7071">
            <a:off x="2992627" y="1930056"/>
            <a:ext cx="1244600" cy="12446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850" y="2604760"/>
            <a:ext cx="3416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2" y="1961584"/>
            <a:ext cx="3454400" cy="11557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12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4" name="Group 33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7" name="Oval 46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2" name="Oval 51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4" name="Oval 53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5" name="Oval 54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6" name="Oval 55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7" name="Oval 56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9533" y="763794"/>
            <a:ext cx="3215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Flow-weighted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average calorific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value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552" y="4806156"/>
            <a:ext cx="723900" cy="9271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6840000" y="5400000"/>
            <a:ext cx="1703387" cy="288032"/>
          </a:xfrm>
          <a:prstGeom prst="ellipse">
            <a:avLst/>
          </a:prstGeom>
          <a:solidFill>
            <a:srgbClr val="E6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400" y="4316400"/>
            <a:ext cx="1244600" cy="12446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40" y="2238228"/>
            <a:ext cx="1244600" cy="12446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37071">
            <a:off x="2992627" y="1930056"/>
            <a:ext cx="1244600" cy="12446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3850" y="2604760"/>
            <a:ext cx="3416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06233 -0.27778 -0.05712 -0.56435 -0.14635 -0.56482 C -0.23004 -0.56505 -0.24097 -0.35949 -0.24097 -0.3592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2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2" y="776494"/>
            <a:ext cx="3204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A barrier to diverse gas sources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9" y="1732913"/>
            <a:ext cx="2016224" cy="33902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13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26" name="Oval 25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8" name="Oval 27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9" name="Oval 28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0" name="Oval 29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4906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14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54" name="Group 53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56" name="Oval 55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8" name="Oval 57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9" name="Oval 58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0" name="Oval 59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1" name="Oval 60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2" name="Oval 61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3" name="Oval 62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4" name="Oval 63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5" name="Oval 64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6" name="Oval 65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7" name="Oval 66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59531" y="786118"/>
            <a:ext cx="3248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The current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billing framework: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Local Distribution Zones (LDZs)</a:t>
            </a:r>
          </a:p>
        </p:txBody>
      </p: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2466610" y="1107852"/>
            <a:ext cx="5923982" cy="4290404"/>
            <a:chOff x="3395700" y="264914"/>
            <a:chExt cx="7524836" cy="544981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5013094" y="4258800"/>
              <a:ext cx="1838990" cy="0"/>
            </a:xfrm>
            <a:prstGeom prst="line">
              <a:avLst/>
            </a:prstGeom>
            <a:ln w="25400">
              <a:solidFill>
                <a:srgbClr val="9D8D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408667" y="1256747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SCOTLAND</a:t>
              </a:r>
            </a:p>
            <a:p>
              <a:endParaRPr lang="en-US" sz="1013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80703" y="2348880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</a:t>
              </a:r>
            </a:p>
            <a:p>
              <a:endParaRPr lang="en-US" sz="1013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20236" y="3068960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EAST</a:t>
              </a:r>
            </a:p>
            <a:p>
              <a:endParaRPr lang="en-US" sz="1013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40787" y="3501008"/>
              <a:ext cx="1872208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EAST MIDLANDS</a:t>
              </a:r>
            </a:p>
            <a:p>
              <a:endParaRPr lang="en-US" sz="1013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0886" y="264914"/>
              <a:ext cx="3263826" cy="5399038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8685323" y="447154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THAMES</a:t>
              </a:r>
              <a:endParaRPr lang="en-US" sz="1013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940316" y="4746629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 EAST</a:t>
              </a:r>
              <a:endParaRPr lang="en-US" sz="1013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56140" y="534539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</a:t>
              </a:r>
              <a:endParaRPr lang="en-US" sz="1013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43729" y="521607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SOUTH WEST</a:t>
              </a:r>
              <a:endParaRPr lang="en-US" sz="1013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75720" y="442085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 WALES</a:t>
              </a:r>
              <a:endParaRPr lang="en-US" sz="1013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19069" y="363054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WALES</a:t>
              </a:r>
              <a:endParaRPr lang="en-US" sz="1013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31804" y="308578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WEST</a:t>
              </a:r>
              <a:endParaRPr lang="en-US" sz="1013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627948" y="3249740"/>
              <a:ext cx="576064" cy="0"/>
            </a:xfrm>
            <a:prstGeom prst="line">
              <a:avLst/>
            </a:prstGeom>
            <a:ln w="25400">
              <a:solidFill>
                <a:srgbClr val="FFC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83421" y="3799825"/>
              <a:ext cx="576064" cy="0"/>
            </a:xfrm>
            <a:prstGeom prst="line">
              <a:avLst/>
            </a:prstGeom>
            <a:ln w="25400">
              <a:solidFill>
                <a:srgbClr val="EC2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934806" y="4592906"/>
              <a:ext cx="576064" cy="0"/>
            </a:xfrm>
            <a:prstGeom prst="line">
              <a:avLst/>
            </a:prstGeom>
            <a:ln w="25400">
              <a:solidFill>
                <a:srgbClr val="F88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051884" y="5385352"/>
              <a:ext cx="576064" cy="0"/>
            </a:xfrm>
            <a:prstGeom prst="line">
              <a:avLst/>
            </a:prstGeom>
            <a:ln w="25400">
              <a:solidFill>
                <a:srgbClr val="83B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353989" y="4915907"/>
              <a:ext cx="576064" cy="0"/>
            </a:xfrm>
            <a:prstGeom prst="line">
              <a:avLst/>
            </a:prstGeom>
            <a:ln w="25400">
              <a:solidFill>
                <a:srgbClr val="1B66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115966" y="4653136"/>
              <a:ext cx="576064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443745" y="4133934"/>
              <a:ext cx="576064" cy="0"/>
            </a:xfrm>
            <a:prstGeom prst="line">
              <a:avLst/>
            </a:prstGeom>
            <a:ln w="25400">
              <a:solidFill>
                <a:srgbClr val="6A2C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88188" y="3670037"/>
              <a:ext cx="576064" cy="0"/>
            </a:xfrm>
            <a:prstGeom prst="line">
              <a:avLst/>
            </a:prstGeom>
            <a:ln w="25400">
              <a:solidFill>
                <a:srgbClr val="48C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644172" y="3252465"/>
              <a:ext cx="576064" cy="0"/>
            </a:xfrm>
            <a:prstGeom prst="line">
              <a:avLst/>
            </a:prstGeom>
            <a:ln w="25400">
              <a:solidFill>
                <a:srgbClr val="002D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40116" y="2532385"/>
              <a:ext cx="576064" cy="0"/>
            </a:xfrm>
            <a:prstGeom prst="line">
              <a:avLst/>
            </a:prstGeom>
            <a:ln w="25400">
              <a:solidFill>
                <a:srgbClr val="9BC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852084" y="1432520"/>
              <a:ext cx="576064" cy="0"/>
            </a:xfrm>
            <a:prstGeom prst="line">
              <a:avLst/>
            </a:prstGeom>
            <a:ln w="25400">
              <a:solidFill>
                <a:srgbClr val="009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996100" y="5517232"/>
              <a:ext cx="392301" cy="0"/>
            </a:xfrm>
            <a:prstGeom prst="line">
              <a:avLst/>
            </a:prstGeom>
            <a:ln w="25400">
              <a:solidFill>
                <a:srgbClr val="0079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996100" y="5385352"/>
              <a:ext cx="0" cy="131880"/>
            </a:xfrm>
            <a:prstGeom prst="line">
              <a:avLst/>
            </a:prstGeom>
            <a:ln w="25400">
              <a:solidFill>
                <a:srgbClr val="0079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395700" y="407998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WEST MIDLANDS</a:t>
              </a:r>
              <a:endParaRPr lang="en-US" sz="1013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048328" y="395454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EAST ANGLIA</a:t>
              </a:r>
              <a:endParaRPr 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4885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533" y="2632290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9BDC"/>
                </a:solidFill>
              </a:rPr>
              <a:t>Our 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34" y="3122384"/>
            <a:ext cx="759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</a:rPr>
              <a:t>Sarah Kimpton,</a:t>
            </a:r>
            <a:br>
              <a:rPr lang="en-GB" sz="2100" dirty="0">
                <a:solidFill>
                  <a:schemeClr val="bg1"/>
                </a:solidFill>
              </a:rPr>
            </a:br>
            <a:r>
              <a:rPr lang="en-GB" sz="2100" dirty="0">
                <a:solidFill>
                  <a:schemeClr val="bg1"/>
                </a:solidFill>
              </a:rPr>
              <a:t>Senior Consultant, Energy Measurement and Compliance, DNV GL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" y="6169867"/>
            <a:ext cx="1537199" cy="35547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15</a:t>
            </a:r>
            <a:endParaRPr lang="en-GB" sz="1400" b="1" dirty="0">
              <a:solidFill>
                <a:schemeClr val="bg1"/>
              </a:solidFill>
            </a:endParaRPr>
          </a:p>
          <a:p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51137" y="391335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Oval 28"/>
          <p:cNvSpPr/>
          <p:nvPr/>
        </p:nvSpPr>
        <p:spPr>
          <a:xfrm>
            <a:off x="7551137" y="1102527"/>
            <a:ext cx="516713" cy="516715"/>
          </a:xfrm>
          <a:prstGeom prst="ellipse">
            <a:avLst/>
          </a:prstGeom>
          <a:solidFill>
            <a:srgbClr val="9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Oval 29"/>
          <p:cNvSpPr/>
          <p:nvPr/>
        </p:nvSpPr>
        <p:spPr>
          <a:xfrm>
            <a:off x="7551137" y="1769711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8214537" y="17635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8214537" y="1102527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8214537" y="391335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6900945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6900945" y="1102527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900945" y="17697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6215857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Oval 37"/>
          <p:cNvSpPr/>
          <p:nvPr/>
        </p:nvSpPr>
        <p:spPr>
          <a:xfrm>
            <a:off x="7551137" y="2443099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7935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9533" y="769263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060"/>
                </a:solidFill>
              </a:rPr>
              <a:t>Exploring three </a:t>
            </a:r>
            <a:r>
              <a:rPr lang="en-GB" sz="2800" b="1" dirty="0">
                <a:solidFill>
                  <a:srgbClr val="002060"/>
                </a:solidFill>
              </a:rPr>
              <a:t>options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98" y="1978163"/>
            <a:ext cx="2699007" cy="586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235" y="3202299"/>
            <a:ext cx="2699007" cy="586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815" y="4426435"/>
            <a:ext cx="2699007" cy="5867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20067" y="3109301"/>
            <a:ext cx="1974026" cy="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5"/>
              </a:lnSpc>
              <a:spcAft>
                <a:spcPts val="450"/>
              </a:spcAft>
            </a:pPr>
            <a:r>
              <a:rPr lang="en-GB" sz="2400" dirty="0">
                <a:solidFill>
                  <a:srgbClr val="002D54"/>
                </a:solidFill>
              </a:rPr>
              <a:t>No change</a:t>
            </a:r>
            <a:br>
              <a:rPr lang="en-GB" sz="2400" dirty="0">
                <a:solidFill>
                  <a:srgbClr val="002D54"/>
                </a:solidFill>
              </a:rPr>
            </a:br>
            <a:r>
              <a:rPr lang="en-GB" sz="2400" dirty="0">
                <a:solidFill>
                  <a:srgbClr val="002D54"/>
                </a:solidFill>
              </a:rPr>
              <a:t>to regulations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66" y="1700808"/>
            <a:ext cx="1386838" cy="119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808" y="2922673"/>
            <a:ext cx="1386838" cy="119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766" y="4125744"/>
            <a:ext cx="1386838" cy="119481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16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43" name="Group 42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4" name="Oval 43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2" name="Oval 51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4" name="Oval 53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8317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2532"/>
            <a:ext cx="6624812" cy="3674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532" y="786118"/>
            <a:ext cx="370841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F56"/>
                </a:solidFill>
              </a:rPr>
              <a:t>CV </a:t>
            </a:r>
            <a:r>
              <a:rPr lang="en-GB" sz="2800" b="1" dirty="0" smtClean="0">
                <a:solidFill>
                  <a:srgbClr val="002F56"/>
                </a:solidFill>
              </a:rPr>
              <a:t>zones of </a:t>
            </a:r>
            <a:r>
              <a:rPr lang="en-GB" sz="2800" b="1" dirty="0">
                <a:solidFill>
                  <a:srgbClr val="002F56"/>
                </a:solidFill>
              </a:rPr>
              <a:t>influence</a:t>
            </a:r>
          </a:p>
          <a:p>
            <a:pPr>
              <a:spcAft>
                <a:spcPts val="450"/>
              </a:spcAft>
            </a:pPr>
            <a:r>
              <a:rPr lang="en-GB" sz="2800" dirty="0" smtClean="0">
                <a:solidFill>
                  <a:srgbClr val="002F56"/>
                </a:solidFill>
              </a:rPr>
              <a:t>Now</a:t>
            </a:r>
            <a:endParaRPr lang="en-GB" sz="2800" dirty="0">
              <a:solidFill>
                <a:srgbClr val="002F5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17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8" name="Group 27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29" name="Oval 28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0" name="Oval 29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6" name="Oval 35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7" name="Oval 36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8" name="Oval 37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5038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2752"/>
            <a:ext cx="3848435" cy="30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13" y="2147911"/>
            <a:ext cx="2926336" cy="240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42" y="4221232"/>
            <a:ext cx="3641760" cy="1296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18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8" name="Group 27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29" name="Oval 28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0" name="Oval 29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6" name="Oval 35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7" name="Oval 36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8" name="Oval 37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9532" y="786118"/>
            <a:ext cx="514857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F56"/>
                </a:solidFill>
              </a:rPr>
              <a:t>Exploring CV zones of </a:t>
            </a:r>
            <a:r>
              <a:rPr lang="en-GB" sz="2800" b="1" dirty="0">
                <a:solidFill>
                  <a:srgbClr val="002F56"/>
                </a:solidFill>
              </a:rPr>
              <a:t>influence</a:t>
            </a:r>
          </a:p>
          <a:p>
            <a:pPr>
              <a:spcAft>
                <a:spcPts val="450"/>
              </a:spcAft>
            </a:pPr>
            <a:r>
              <a:rPr lang="en-GB" sz="2800" dirty="0" smtClean="0">
                <a:solidFill>
                  <a:srgbClr val="002F56"/>
                </a:solidFill>
              </a:rPr>
              <a:t>Pragmatic</a:t>
            </a:r>
            <a:endParaRPr lang="en-GB" sz="2800" dirty="0">
              <a:solidFill>
                <a:srgbClr val="002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2560"/>
            <a:ext cx="3848435" cy="30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13" y="2147719"/>
            <a:ext cx="2926336" cy="240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02" y="4221040"/>
            <a:ext cx="3642300" cy="12961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19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0" name="Oval 3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9532" y="786118"/>
            <a:ext cx="514857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F56"/>
                </a:solidFill>
              </a:rPr>
              <a:t>Exploring CV zones of </a:t>
            </a:r>
            <a:r>
              <a:rPr lang="en-GB" sz="2800" b="1" dirty="0">
                <a:solidFill>
                  <a:srgbClr val="002F56"/>
                </a:solidFill>
              </a:rPr>
              <a:t>influence</a:t>
            </a:r>
          </a:p>
          <a:p>
            <a:pPr>
              <a:spcAft>
                <a:spcPts val="450"/>
              </a:spcAft>
            </a:pPr>
            <a:r>
              <a:rPr lang="en-GB" sz="2800" dirty="0" smtClean="0">
                <a:solidFill>
                  <a:srgbClr val="002F56"/>
                </a:solidFill>
              </a:rPr>
              <a:t>Composite</a:t>
            </a:r>
            <a:endParaRPr lang="en-GB" sz="2800" dirty="0">
              <a:solidFill>
                <a:srgbClr val="002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57594"/>
            <a:ext cx="6172574" cy="67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Agenda</a:t>
            </a:r>
          </a:p>
          <a:p>
            <a:endParaRPr lang="en-US" sz="1013" dirty="0"/>
          </a:p>
        </p:txBody>
      </p:sp>
      <p:sp>
        <p:nvSpPr>
          <p:cNvPr id="20" name="TextBox 19"/>
          <p:cNvSpPr txBox="1"/>
          <p:nvPr/>
        </p:nvSpPr>
        <p:spPr>
          <a:xfrm>
            <a:off x="359533" y="2227765"/>
            <a:ext cx="6172574" cy="218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Welcome </a:t>
            </a:r>
            <a:endParaRPr lang="en-US" sz="2100" dirty="0">
              <a:solidFill>
                <a:srgbClr val="002D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About </a:t>
            </a:r>
            <a:r>
              <a:rPr lang="en-US" sz="2100" dirty="0">
                <a:solidFill>
                  <a:srgbClr val="002D54"/>
                </a:solidFill>
              </a:rPr>
              <a:t>Future Billing Methodology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Why </a:t>
            </a:r>
            <a:r>
              <a:rPr lang="en-US" sz="2100" dirty="0">
                <a:solidFill>
                  <a:srgbClr val="002D54"/>
                </a:solidFill>
              </a:rPr>
              <a:t>Future Billing Methodology?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Our </a:t>
            </a:r>
            <a:r>
              <a:rPr lang="en-US" sz="2100" dirty="0">
                <a:solidFill>
                  <a:srgbClr val="002D54"/>
                </a:solidFill>
              </a:rPr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Consultation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D54"/>
                </a:solidFill>
              </a:rPr>
              <a:t>Q&amp;A</a:t>
            </a:r>
            <a:endParaRPr lang="en-GB" sz="2100" dirty="0">
              <a:solidFill>
                <a:srgbClr val="002D54"/>
              </a:solidFill>
            </a:endParaRPr>
          </a:p>
          <a:p>
            <a:endParaRPr lang="en-US" sz="1013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03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" name="Group 1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62" name="Oval 61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3" name="Oval 62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4" name="Oval 63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6" name="Oval 65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7" name="Oval 66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8" name="Oval 67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9" name="Oval 68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0" name="Oval 69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1" name="Oval 70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2" name="Oval 71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2560"/>
            <a:ext cx="3848435" cy="3032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13" y="2147719"/>
            <a:ext cx="2926336" cy="2408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02" y="4221040"/>
            <a:ext cx="3642300" cy="1296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809" y="1574795"/>
            <a:ext cx="323960" cy="323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247" y="2384960"/>
            <a:ext cx="323960" cy="323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995" y="4712681"/>
            <a:ext cx="323960" cy="32396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20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44" name="Group 43"/>
          <p:cNvGrpSpPr/>
          <p:nvPr/>
        </p:nvGrpSpPr>
        <p:grpSpPr>
          <a:xfrm>
            <a:off x="8113079" y="475951"/>
            <a:ext cx="635385" cy="648793"/>
            <a:chOff x="11206308" y="425978"/>
            <a:chExt cx="635385" cy="648793"/>
          </a:xfrm>
        </p:grpSpPr>
        <p:sp>
          <p:nvSpPr>
            <p:cNvPr id="45" name="Oval 44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2" name="Oval 51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4" name="Oval 53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5" name="Oval 54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9532" y="786118"/>
            <a:ext cx="514857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F56"/>
                </a:solidFill>
              </a:rPr>
              <a:t>Exploring CV zones of </a:t>
            </a:r>
            <a:r>
              <a:rPr lang="en-GB" sz="2800" b="1" dirty="0">
                <a:solidFill>
                  <a:srgbClr val="002F56"/>
                </a:solidFill>
              </a:rPr>
              <a:t>influence</a:t>
            </a:r>
          </a:p>
          <a:p>
            <a:pPr>
              <a:spcAft>
                <a:spcPts val="450"/>
              </a:spcAft>
            </a:pPr>
            <a:r>
              <a:rPr lang="en-GB" sz="2800" dirty="0" smtClean="0">
                <a:solidFill>
                  <a:srgbClr val="002F56"/>
                </a:solidFill>
              </a:rPr>
              <a:t>Ideal</a:t>
            </a:r>
            <a:endParaRPr lang="en-GB" sz="2800" dirty="0">
              <a:solidFill>
                <a:srgbClr val="002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38690"/>
            <a:ext cx="3848435" cy="30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528" y="2143849"/>
            <a:ext cx="2926336" cy="240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428" y="4221232"/>
            <a:ext cx="3641760" cy="1296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21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0" name="Oval 3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9532" y="786118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F56"/>
                </a:solidFill>
              </a:rPr>
              <a:t>Field trials</a:t>
            </a:r>
            <a:endParaRPr lang="en-GB" sz="2800" b="1" dirty="0">
              <a:solidFill>
                <a:srgbClr val="002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7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22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sp>
        <p:nvSpPr>
          <p:cNvPr id="53" name="TextBox 52"/>
          <p:cNvSpPr txBox="1"/>
          <p:nvPr/>
        </p:nvSpPr>
        <p:spPr>
          <a:xfrm>
            <a:off x="359533" y="769263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 smtClean="0">
                <a:solidFill>
                  <a:srgbClr val="002060"/>
                </a:solidFill>
              </a:rPr>
              <a:t>Exploring three </a:t>
            </a:r>
            <a:r>
              <a:rPr lang="en-GB" sz="2800" b="1" dirty="0">
                <a:solidFill>
                  <a:srgbClr val="002060"/>
                </a:solidFill>
              </a:rPr>
              <a:t>options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98" y="1978163"/>
            <a:ext cx="2699007" cy="5867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235" y="3202299"/>
            <a:ext cx="2699007" cy="58674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815" y="4426435"/>
            <a:ext cx="2699007" cy="5867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766" y="1700808"/>
            <a:ext cx="1386838" cy="119481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808" y="2922673"/>
            <a:ext cx="1386838" cy="119481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5766" y="4125744"/>
            <a:ext cx="1386838" cy="1194816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62" name="Oval 61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3" name="Oval 62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4" name="Oval 63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6" name="Oval 65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7" name="Oval 66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8" name="Oval 67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9" name="Oval 68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0" name="Oval 69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1" name="Oval 70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2" name="Oval 71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4284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9533" y="786118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060"/>
                </a:solidFill>
              </a:rPr>
              <a:t>Project timeline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0" y="2412106"/>
            <a:ext cx="8173435" cy="2619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23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0" name="Oval 3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762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9533" y="763794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060"/>
                </a:solidFill>
              </a:rPr>
              <a:t>Benefits </a:t>
            </a:r>
            <a:r>
              <a:rPr lang="en-GB" sz="2800" b="1" dirty="0" smtClean="0">
                <a:solidFill>
                  <a:srgbClr val="002060"/>
                </a:solidFill>
              </a:rPr>
              <a:t>of the </a:t>
            </a:r>
            <a:r>
              <a:rPr lang="en-GB" sz="2800" b="1" dirty="0">
                <a:solidFill>
                  <a:srgbClr val="002060"/>
                </a:solidFill>
              </a:rPr>
              <a:t>project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57" y="1603692"/>
            <a:ext cx="5861060" cy="402891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24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0" name="Oval 3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847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9533" y="776494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060"/>
                </a:solidFill>
              </a:rPr>
              <a:t>Our vision for the future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0" y="2239276"/>
            <a:ext cx="8091900" cy="269977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25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28" name="Oval 27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9" name="Oval 28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0" name="Oval 29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6" name="Oval 35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7" name="Oval 36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8" name="Oval 37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1003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533" y="2636912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BDC"/>
                </a:solidFill>
              </a:rPr>
              <a:t>Consulting with you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" y="6169867"/>
            <a:ext cx="1537199" cy="35547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26</a:t>
            </a:r>
            <a:endParaRPr lang="en-GB" sz="1400" b="1" dirty="0">
              <a:solidFill>
                <a:schemeClr val="bg1"/>
              </a:solidFill>
            </a:endParaRPr>
          </a:p>
          <a:p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51137" y="391335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Oval 28"/>
          <p:cNvSpPr/>
          <p:nvPr/>
        </p:nvSpPr>
        <p:spPr>
          <a:xfrm>
            <a:off x="7551137" y="1102527"/>
            <a:ext cx="516713" cy="516715"/>
          </a:xfrm>
          <a:prstGeom prst="ellipse">
            <a:avLst/>
          </a:prstGeom>
          <a:solidFill>
            <a:srgbClr val="9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Oval 29"/>
          <p:cNvSpPr/>
          <p:nvPr/>
        </p:nvSpPr>
        <p:spPr>
          <a:xfrm>
            <a:off x="7551137" y="1769711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8214537" y="17635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8214537" y="1102527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8214537" y="391335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6900945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6900945" y="1102527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900945" y="17697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6215857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Oval 37"/>
          <p:cNvSpPr/>
          <p:nvPr/>
        </p:nvSpPr>
        <p:spPr>
          <a:xfrm>
            <a:off x="7551137" y="2443099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5448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86118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Consultation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532" y="2240213"/>
            <a:ext cx="45005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83BD00"/>
              </a:buClr>
            </a:pPr>
            <a:r>
              <a:rPr lang="en-US" sz="2100" b="1" dirty="0">
                <a:solidFill>
                  <a:srgbClr val="002D54"/>
                </a:solidFill>
              </a:rPr>
              <a:t>We want to hear your views on: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Whether a change to </a:t>
            </a:r>
            <a:r>
              <a:rPr lang="en-US" sz="2100" dirty="0" smtClean="0">
                <a:solidFill>
                  <a:srgbClr val="002D54"/>
                </a:solidFill>
              </a:rPr>
              <a:t>the existing </a:t>
            </a:r>
            <a:r>
              <a:rPr lang="en-US" sz="2100" dirty="0">
                <a:solidFill>
                  <a:srgbClr val="002D54"/>
                </a:solidFill>
              </a:rPr>
              <a:t>billing framework is </a:t>
            </a:r>
            <a:r>
              <a:rPr lang="en-US" sz="2100" dirty="0" smtClean="0">
                <a:solidFill>
                  <a:srgbClr val="002D54"/>
                </a:solidFill>
              </a:rPr>
              <a:t>warranted</a:t>
            </a:r>
            <a:endParaRPr lang="en-US" sz="2100" dirty="0">
              <a:solidFill>
                <a:srgbClr val="002D54"/>
              </a:solidFill>
            </a:endParaRP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Our proposed approach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The potential </a:t>
            </a:r>
            <a:r>
              <a:rPr lang="en-US" sz="2100" dirty="0" smtClean="0">
                <a:solidFill>
                  <a:srgbClr val="002D54"/>
                </a:solidFill>
              </a:rPr>
              <a:t>commercial</a:t>
            </a:r>
            <a:br>
              <a:rPr lang="en-US" sz="2100" dirty="0" smtClean="0">
                <a:solidFill>
                  <a:srgbClr val="002D54"/>
                </a:solidFill>
              </a:rPr>
            </a:br>
            <a:r>
              <a:rPr lang="en-US" sz="2100" dirty="0" smtClean="0">
                <a:solidFill>
                  <a:srgbClr val="002D54"/>
                </a:solidFill>
              </a:rPr>
              <a:t>benefits </a:t>
            </a:r>
            <a:r>
              <a:rPr lang="en-US" sz="2100" dirty="0">
                <a:solidFill>
                  <a:srgbClr val="002D54"/>
                </a:solidFill>
              </a:rPr>
              <a:t>and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780" y="3180498"/>
            <a:ext cx="1645449" cy="17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96" y="2402891"/>
            <a:ext cx="1181770" cy="1727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44" y="2602961"/>
            <a:ext cx="1175876" cy="1323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10" y="1695165"/>
            <a:ext cx="1666947" cy="141544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27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42" name="Group 41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3" name="Oval 42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2" name="Oval 51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8560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86118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How to respond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532" y="2075654"/>
            <a:ext cx="59406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Following this event you will be sent a copy of the consultation, or printed copies are available today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Please read the FBM consultation document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Complete the questionnaire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Return to us by 14 April 2017</a:t>
            </a:r>
          </a:p>
          <a:p>
            <a:pPr>
              <a:spcAft>
                <a:spcPts val="900"/>
              </a:spcAft>
              <a:buClr>
                <a:srgbClr val="83BD00"/>
              </a:buClr>
            </a:pPr>
            <a:r>
              <a:rPr lang="en-US" sz="2100" dirty="0">
                <a:solidFill>
                  <a:srgbClr val="002D54"/>
                </a:solidFill>
              </a:rPr>
              <a:t>Please indicate where your </a:t>
            </a:r>
            <a:r>
              <a:rPr lang="en-US" sz="2100" dirty="0" smtClean="0">
                <a:solidFill>
                  <a:srgbClr val="002D54"/>
                </a:solidFill>
              </a:rPr>
              <a:t>responses</a:t>
            </a:r>
            <a:br>
              <a:rPr lang="en-US" sz="2100" dirty="0" smtClean="0">
                <a:solidFill>
                  <a:srgbClr val="002D54"/>
                </a:solidFill>
              </a:rPr>
            </a:br>
            <a:r>
              <a:rPr lang="en-US" sz="2100" dirty="0" smtClean="0">
                <a:solidFill>
                  <a:srgbClr val="002D54"/>
                </a:solidFill>
              </a:rPr>
              <a:t>should </a:t>
            </a:r>
            <a:r>
              <a:rPr lang="en-US" sz="2100" dirty="0">
                <a:solidFill>
                  <a:srgbClr val="002D54"/>
                </a:solidFill>
              </a:rPr>
              <a:t>remain confidential.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04156"/>
            <a:ext cx="3014849" cy="20810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488048" y="4744681"/>
            <a:ext cx="540060" cy="111946"/>
            <a:chOff x="7968208" y="4491249"/>
            <a:chExt cx="720080" cy="149261"/>
          </a:xfrm>
        </p:grpSpPr>
        <p:sp>
          <p:nvSpPr>
            <p:cNvPr id="20" name="Oval 19"/>
            <p:cNvSpPr/>
            <p:nvPr/>
          </p:nvSpPr>
          <p:spPr>
            <a:xfrm>
              <a:off x="7968208" y="4491249"/>
              <a:ext cx="149261" cy="14926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2" name="Oval 31"/>
            <p:cNvSpPr/>
            <p:nvPr/>
          </p:nvSpPr>
          <p:spPr>
            <a:xfrm>
              <a:off x="8539027" y="4491249"/>
              <a:ext cx="149261" cy="14926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28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9" name="Group 2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0" name="Oval 2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6" name="Oval 35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7" name="Oval 36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8" name="Oval 37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3" name="Oval 52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6877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00023 C 0.00139 0.00046 0.00278 0.00069 0.00417 0.00093 C 0.00643 0.00116 0.00886 -0.00046 0.01077 0.00185 C 0.01216 0.00347 0.00729 0.00231 0.00556 0.00255 C 0.00486 0.00278 0.004 0.00301 0.0033 0.00347 C 0.00278 0.0037 0.00226 0.0044 0.00174 0.0044 C 0.00104 0.0044 0.00018 0.0037 -0.00034 0.00347 C 0.00087 -0.00023 -2.5E-6 0.00093 0.00278 0 L 0.01077 -0.00231 C 0.01129 -0.00208 0.01233 -0.00255 0.0125 -0.00162 C 0.01268 -0.00069 0.01163 -0.00093 0.01129 -0.00069 C 0.01059 -0.00046 0.0099 0 0.0092 0 C 0.004 0.00116 0.00157 0 -2.5E-6 0 Z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6" y="1686131"/>
            <a:ext cx="6713697" cy="364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33" y="762267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Project website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29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7" name="Group 36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8" name="Oval 37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572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533" y="2636912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BDC"/>
                </a:solidFill>
              </a:rPr>
              <a:t>Project overview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02" y="6169867"/>
            <a:ext cx="1537199" cy="35547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05</a:t>
            </a:r>
            <a:endParaRPr lang="en-GB" sz="1400" b="1" dirty="0">
              <a:solidFill>
                <a:schemeClr val="bg1"/>
              </a:solidFill>
            </a:endParaRPr>
          </a:p>
          <a:p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51137" y="391335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Oval 28"/>
          <p:cNvSpPr/>
          <p:nvPr/>
        </p:nvSpPr>
        <p:spPr>
          <a:xfrm>
            <a:off x="7551137" y="1102527"/>
            <a:ext cx="516713" cy="516715"/>
          </a:xfrm>
          <a:prstGeom prst="ellipse">
            <a:avLst/>
          </a:prstGeom>
          <a:solidFill>
            <a:srgbClr val="9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Oval 29"/>
          <p:cNvSpPr/>
          <p:nvPr/>
        </p:nvSpPr>
        <p:spPr>
          <a:xfrm>
            <a:off x="7551137" y="1769711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8214537" y="17635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8214537" y="1102527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8214537" y="391335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6900945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6900945" y="1102527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900945" y="17697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6215857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Oval 37"/>
          <p:cNvSpPr/>
          <p:nvPr/>
        </p:nvSpPr>
        <p:spPr>
          <a:xfrm>
            <a:off x="7551137" y="2443099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TextBox 17"/>
          <p:cNvSpPr txBox="1"/>
          <p:nvPr/>
        </p:nvSpPr>
        <p:spPr>
          <a:xfrm>
            <a:off x="359534" y="3122384"/>
            <a:ext cx="654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</a:rPr>
              <a:t>David Chalmers</a:t>
            </a:r>
            <a:br>
              <a:rPr lang="en-GB" sz="2100" dirty="0">
                <a:solidFill>
                  <a:schemeClr val="bg1"/>
                </a:solidFill>
              </a:rPr>
            </a:br>
            <a:r>
              <a:rPr lang="en-GB" sz="2100" dirty="0">
                <a:solidFill>
                  <a:schemeClr val="bg1"/>
                </a:solidFill>
              </a:rPr>
              <a:t>Project Manager, National Grid Gas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990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9533" y="786118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Future Billing Methodology explained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30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2" name="Group 21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8" name="Oval 37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95" y="1916832"/>
            <a:ext cx="5220072" cy="29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366" y="2913413"/>
            <a:ext cx="617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F56"/>
                </a:solidFill>
              </a:rPr>
              <a:t>Q&amp;A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69" y="1443576"/>
            <a:ext cx="1393001" cy="2036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74" y="3600974"/>
            <a:ext cx="1386053" cy="1560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91" y="2645759"/>
            <a:ext cx="1964900" cy="166844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31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0" name="Oval 39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3150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4807" y="784667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Consultation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536" y="2449324"/>
            <a:ext cx="3976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83BD00"/>
              </a:buClr>
            </a:pPr>
            <a:r>
              <a:rPr lang="en-US" sz="2100" b="1" dirty="0">
                <a:solidFill>
                  <a:srgbClr val="002D54"/>
                </a:solidFill>
              </a:rPr>
              <a:t>Ways to get in touch: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Come and talk to us today, or get in touch with us afterwards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Further workshops will be made</a:t>
            </a:r>
            <a:br>
              <a:rPr lang="en-US" sz="2100" dirty="0">
                <a:solidFill>
                  <a:srgbClr val="002D54"/>
                </a:solidFill>
              </a:rPr>
            </a:br>
            <a:r>
              <a:rPr lang="en-US" sz="2100" dirty="0">
                <a:solidFill>
                  <a:srgbClr val="002D54"/>
                </a:solidFill>
              </a:rPr>
              <a:t>available for interested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47" y="2308405"/>
            <a:ext cx="1657137" cy="155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855" y="3267720"/>
            <a:ext cx="1623428" cy="172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169" y="2553923"/>
            <a:ext cx="1312618" cy="87507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32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41" name="Oval 40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1" name="Oval 50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0189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05831" y="2978876"/>
            <a:ext cx="394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2"/>
                </a:solidFill>
              </a:rPr>
              <a:t>Thank you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" y="6169867"/>
            <a:ext cx="1537199" cy="35547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7551137" y="391335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8" name="Oval 27"/>
          <p:cNvSpPr/>
          <p:nvPr/>
        </p:nvSpPr>
        <p:spPr>
          <a:xfrm>
            <a:off x="7551137" y="1102527"/>
            <a:ext cx="516713" cy="516715"/>
          </a:xfrm>
          <a:prstGeom prst="ellipse">
            <a:avLst/>
          </a:prstGeom>
          <a:solidFill>
            <a:srgbClr val="9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Oval 28"/>
          <p:cNvSpPr/>
          <p:nvPr/>
        </p:nvSpPr>
        <p:spPr>
          <a:xfrm>
            <a:off x="7551137" y="1769711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Oval 29"/>
          <p:cNvSpPr/>
          <p:nvPr/>
        </p:nvSpPr>
        <p:spPr>
          <a:xfrm>
            <a:off x="8214537" y="17635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8214537" y="1102527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8214537" y="391335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6900945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6900945" y="1102527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6900945" y="17697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215857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7551137" y="2443099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7675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86118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Project overview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533" y="2348880"/>
            <a:ext cx="84249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A Gas Network Innovation Competition project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Total value £5.4M of which £4.7M comes from gas customers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It’s a ‘proof of concept’ project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The project is subject to </a:t>
            </a:r>
            <a:r>
              <a:rPr lang="en-US" sz="2100" dirty="0" err="1">
                <a:solidFill>
                  <a:srgbClr val="002D54"/>
                </a:solidFill>
              </a:rPr>
              <a:t>Ofgem</a:t>
            </a:r>
            <a:r>
              <a:rPr lang="en-US" sz="2100" dirty="0">
                <a:solidFill>
                  <a:srgbClr val="002D54"/>
                </a:solidFill>
              </a:rPr>
              <a:t> ‘stage gate’ approval in late Summer 2017</a:t>
            </a:r>
          </a:p>
          <a:p>
            <a:pPr marL="257144" indent="-257144">
              <a:spcAft>
                <a:spcPts val="900"/>
              </a:spcAft>
              <a:buClr>
                <a:srgbClr val="83BD00"/>
              </a:buClr>
              <a:buFont typeface="Arial" charset="0"/>
              <a:buChar char="•"/>
            </a:pPr>
            <a:r>
              <a:rPr lang="en-US" sz="2100" dirty="0">
                <a:solidFill>
                  <a:srgbClr val="002D54"/>
                </a:solidFill>
              </a:rPr>
              <a:t>A consultation - we need your help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06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8" name="Group 37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9" name="Oval 38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2" y="786118"/>
            <a:ext cx="716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F56"/>
                </a:solidFill>
              </a:rPr>
              <a:t>Decarbonising heat</a:t>
            </a:r>
            <a:r>
              <a:rPr lang="en-GB" sz="2800" b="1" dirty="0">
                <a:solidFill>
                  <a:srgbClr val="002F56"/>
                </a:solidFill>
              </a:rPr>
              <a:t>: GB </a:t>
            </a:r>
            <a:r>
              <a:rPr lang="en-GB" sz="2800" b="1" dirty="0" smtClean="0">
                <a:solidFill>
                  <a:srgbClr val="002F56"/>
                </a:solidFill>
              </a:rPr>
              <a:t>energy demand</a:t>
            </a:r>
            <a:endParaRPr lang="en-GB" sz="2800" b="1" dirty="0">
              <a:solidFill>
                <a:srgbClr val="002F5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532" y="1294318"/>
            <a:ext cx="167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BDC"/>
              </a:buClr>
              <a:buSzPct val="100000"/>
            </a:pPr>
            <a:r>
              <a:rPr lang="en-GB" dirty="0">
                <a:solidFill>
                  <a:srgbClr val="009BDC"/>
                </a:solidFill>
              </a:rPr>
              <a:t>• </a:t>
            </a:r>
            <a:r>
              <a:rPr lang="en-GB" dirty="0">
                <a:solidFill>
                  <a:srgbClr val="002D54"/>
                </a:solidFill>
              </a:rPr>
              <a:t>Heat demand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3319" y="1288283"/>
            <a:ext cx="21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3BD00"/>
              </a:buClr>
            </a:pPr>
            <a:r>
              <a:rPr lang="en-GB" dirty="0">
                <a:solidFill>
                  <a:srgbClr val="83BD00"/>
                </a:solidFill>
              </a:rPr>
              <a:t>• </a:t>
            </a:r>
            <a:r>
              <a:rPr lang="en-GB" dirty="0">
                <a:solidFill>
                  <a:srgbClr val="002D54"/>
                </a:solidFill>
              </a:rPr>
              <a:t>Electricity demand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811" y="4789601"/>
            <a:ext cx="1277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BDC"/>
              </a:buClr>
              <a:buSzPct val="100000"/>
            </a:pPr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Thanks to University of Sheffield – EPSRC’s Energy Storage for Low Carbon Grids Consortium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75656" y="1763633"/>
            <a:ext cx="7227813" cy="3931067"/>
            <a:chOff x="2349133" y="1970060"/>
            <a:chExt cx="6354336" cy="345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9005" y="4230800"/>
              <a:ext cx="5521500" cy="4095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9005" y="2726150"/>
              <a:ext cx="5521500" cy="213037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9133" y="1970060"/>
              <a:ext cx="6354336" cy="3456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841145" y="4469080"/>
              <a:ext cx="1053117" cy="40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83BD00"/>
                </a:buClr>
              </a:pPr>
              <a:r>
                <a:rPr lang="en-GB" sz="1200" smtClean="0">
                  <a:solidFill>
                    <a:srgbClr val="002D54"/>
                  </a:solidFill>
                </a:rPr>
                <a:t>Electric</a:t>
              </a:r>
              <a:br>
                <a:rPr lang="en-GB" sz="1200" smtClean="0">
                  <a:solidFill>
                    <a:srgbClr val="002D54"/>
                  </a:solidFill>
                </a:rPr>
              </a:br>
              <a:r>
                <a:rPr lang="en-GB" sz="1200" smtClean="0">
                  <a:solidFill>
                    <a:srgbClr val="002D54"/>
                  </a:solidFill>
                </a:rPr>
                <a:t>(natural </a:t>
              </a:r>
              <a:r>
                <a:rPr lang="en-GB" sz="1200" dirty="0">
                  <a:solidFill>
                    <a:srgbClr val="002D54"/>
                  </a:solidFill>
                </a:rPr>
                <a:t>gas)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34611" y="2974468"/>
              <a:ext cx="885440" cy="40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9BDC"/>
                </a:buClr>
                <a:buSzPct val="100000"/>
              </a:pPr>
              <a:r>
                <a:rPr lang="en-GB" sz="1200" dirty="0" smtClean="0">
                  <a:solidFill>
                    <a:srgbClr val="002D54"/>
                  </a:solidFill>
                </a:rPr>
                <a:t>Heat</a:t>
              </a:r>
              <a:br>
                <a:rPr lang="en-GB" sz="1200" dirty="0" smtClean="0">
                  <a:solidFill>
                    <a:srgbClr val="002D54"/>
                  </a:solidFill>
                </a:rPr>
              </a:br>
              <a:r>
                <a:rPr lang="en-GB" sz="1200" dirty="0" smtClean="0">
                  <a:solidFill>
                    <a:srgbClr val="002D54"/>
                  </a:solidFill>
                </a:rPr>
                <a:t>(natural </a:t>
              </a:r>
              <a:r>
                <a:rPr lang="en-GB" sz="1200" dirty="0">
                  <a:solidFill>
                    <a:srgbClr val="002D54"/>
                  </a:solidFill>
                </a:rPr>
                <a:t>gas)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07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4" name="Group 33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5" name="Oval 34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6" name="Oval 35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7" name="Oval 36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8" name="Oval 37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5" name="Oval 54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6" name="Oval 55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7" name="Oval 56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9805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70649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The future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4" y="1986290"/>
            <a:ext cx="8388000" cy="339183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08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37" name="Group 36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38" name="Oval 37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1" name="Oval 40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2" name="Oval 41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3" name="Oval 42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4" name="Oval 43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5" name="Oval 44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6" name="Oval 45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7" name="Oval 46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7361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533" y="2632290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9BDC"/>
                </a:solidFill>
              </a:rPr>
              <a:t>Why Future Billing Methodology?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" y="6169867"/>
            <a:ext cx="1537199" cy="35547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09</a:t>
            </a:r>
            <a:endParaRPr lang="en-GB" sz="1400" b="1" dirty="0">
              <a:solidFill>
                <a:schemeClr val="bg1"/>
              </a:solidFill>
            </a:endParaRPr>
          </a:p>
          <a:p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51137" y="391335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Oval 28"/>
          <p:cNvSpPr/>
          <p:nvPr/>
        </p:nvSpPr>
        <p:spPr>
          <a:xfrm>
            <a:off x="7551137" y="1102527"/>
            <a:ext cx="516713" cy="516715"/>
          </a:xfrm>
          <a:prstGeom prst="ellipse">
            <a:avLst/>
          </a:prstGeom>
          <a:solidFill>
            <a:srgbClr val="9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Oval 29"/>
          <p:cNvSpPr/>
          <p:nvPr/>
        </p:nvSpPr>
        <p:spPr>
          <a:xfrm>
            <a:off x="7551137" y="1769711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1" name="Oval 30"/>
          <p:cNvSpPr/>
          <p:nvPr/>
        </p:nvSpPr>
        <p:spPr>
          <a:xfrm>
            <a:off x="8214537" y="17635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Oval 31"/>
          <p:cNvSpPr/>
          <p:nvPr/>
        </p:nvSpPr>
        <p:spPr>
          <a:xfrm>
            <a:off x="8214537" y="1102527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3" name="Oval 32"/>
          <p:cNvSpPr/>
          <p:nvPr/>
        </p:nvSpPr>
        <p:spPr>
          <a:xfrm>
            <a:off x="8214537" y="391335"/>
            <a:ext cx="516713" cy="516715"/>
          </a:xfrm>
          <a:prstGeom prst="ellipse">
            <a:avLst/>
          </a:prstGeom>
          <a:solidFill>
            <a:srgbClr val="96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4" name="Oval 33"/>
          <p:cNvSpPr/>
          <p:nvPr/>
        </p:nvSpPr>
        <p:spPr>
          <a:xfrm>
            <a:off x="6900945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Oval 34"/>
          <p:cNvSpPr/>
          <p:nvPr/>
        </p:nvSpPr>
        <p:spPr>
          <a:xfrm>
            <a:off x="6900945" y="1102527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Oval 35"/>
          <p:cNvSpPr/>
          <p:nvPr/>
        </p:nvSpPr>
        <p:spPr>
          <a:xfrm>
            <a:off x="6900945" y="1769711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Oval 36"/>
          <p:cNvSpPr/>
          <p:nvPr/>
        </p:nvSpPr>
        <p:spPr>
          <a:xfrm>
            <a:off x="6215857" y="391335"/>
            <a:ext cx="516713" cy="516715"/>
          </a:xfrm>
          <a:prstGeom prst="ellipse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Oval 37"/>
          <p:cNvSpPr/>
          <p:nvPr/>
        </p:nvSpPr>
        <p:spPr>
          <a:xfrm>
            <a:off x="7551137" y="2443099"/>
            <a:ext cx="516713" cy="516715"/>
          </a:xfrm>
          <a:prstGeom prst="ellipse">
            <a:avLst/>
          </a:prstGeom>
          <a:solidFill>
            <a:srgbClr val="8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4189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3" y="772865"/>
            <a:ext cx="61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F56"/>
                </a:solidFill>
              </a:rPr>
              <a:t>All gas must be safe to transport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536" y="3124443"/>
            <a:ext cx="352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83BD00"/>
              </a:buClr>
            </a:pPr>
            <a:r>
              <a:rPr lang="en-US" sz="2100" dirty="0">
                <a:solidFill>
                  <a:srgbClr val="002D54"/>
                </a:solidFill>
              </a:rPr>
              <a:t>All gas must be safe and meet regulations to be transported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14600"/>
            <a:ext cx="2418080" cy="2072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78" y="2495550"/>
            <a:ext cx="1543685" cy="21158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10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28" name="Oval 27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9" name="Oval 28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0" name="Oval 29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1" name="Oval 30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2" name="Oval 31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3" name="Oval 32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4" name="Oval 33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5" name="Oval 34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8" name="Oval 47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9" name="Oval 48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0" name="Oval 49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5440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31" y="786118"/>
            <a:ext cx="3248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2800" b="1" dirty="0">
                <a:solidFill>
                  <a:srgbClr val="002C54"/>
                </a:solidFill>
              </a:rPr>
              <a:t>The current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billing framework:</a:t>
            </a:r>
            <a:br>
              <a:rPr lang="en-GB" sz="2800" b="1" dirty="0">
                <a:solidFill>
                  <a:srgbClr val="002C54"/>
                </a:solidFill>
              </a:rPr>
            </a:br>
            <a:r>
              <a:rPr lang="en-GB" sz="2800" b="1" dirty="0">
                <a:solidFill>
                  <a:srgbClr val="002C54"/>
                </a:solidFill>
              </a:rPr>
              <a:t>Local Distribution Zones (LDZs)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66610" y="1107852"/>
            <a:ext cx="5923982" cy="4290404"/>
            <a:chOff x="3395700" y="264914"/>
            <a:chExt cx="7524836" cy="544981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013094" y="4258800"/>
              <a:ext cx="1838990" cy="0"/>
            </a:xfrm>
            <a:prstGeom prst="line">
              <a:avLst/>
            </a:prstGeom>
            <a:ln w="25400">
              <a:solidFill>
                <a:srgbClr val="9D8D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08667" y="1256747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SCOTLAND</a:t>
              </a:r>
            </a:p>
            <a:p>
              <a:endParaRPr lang="en-US" sz="1013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0703" y="2348880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</a:t>
              </a:r>
            </a:p>
            <a:p>
              <a:endParaRPr lang="en-US" sz="1013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0236" y="3068960"/>
              <a:ext cx="1519653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EAST</a:t>
              </a:r>
            </a:p>
            <a:p>
              <a:endParaRPr lang="en-US" sz="1013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40787" y="3501008"/>
              <a:ext cx="1872208" cy="5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EAST MIDLANDS</a:t>
              </a:r>
            </a:p>
            <a:p>
              <a:endParaRPr lang="en-US" sz="1013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0886" y="264914"/>
              <a:ext cx="3263826" cy="539903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685323" y="447154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THAMES</a:t>
              </a:r>
              <a:endParaRPr lang="en-US" sz="1013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40316" y="4746629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 EAST</a:t>
              </a:r>
              <a:endParaRPr lang="en-US" sz="1013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56140" y="534539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</a:t>
              </a:r>
              <a:endParaRPr lang="en-US" sz="1013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43729" y="521607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SOUTH WEST</a:t>
              </a:r>
              <a:endParaRPr lang="en-US" sz="101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75720" y="442085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SOUTH WALES</a:t>
              </a:r>
              <a:endParaRPr lang="en-US" sz="1013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19069" y="363054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WALES</a:t>
              </a:r>
              <a:endParaRPr lang="en-US" sz="1013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31804" y="308578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NORTH WEST</a:t>
              </a:r>
              <a:endParaRPr lang="en-US" sz="1013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27948" y="3249740"/>
              <a:ext cx="576064" cy="0"/>
            </a:xfrm>
            <a:prstGeom prst="line">
              <a:avLst/>
            </a:prstGeom>
            <a:ln w="25400">
              <a:solidFill>
                <a:srgbClr val="FFC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83421" y="3799825"/>
              <a:ext cx="576064" cy="0"/>
            </a:xfrm>
            <a:prstGeom prst="line">
              <a:avLst/>
            </a:prstGeom>
            <a:ln w="25400">
              <a:solidFill>
                <a:srgbClr val="EC2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34806" y="4592906"/>
              <a:ext cx="576064" cy="0"/>
            </a:xfrm>
            <a:prstGeom prst="line">
              <a:avLst/>
            </a:prstGeom>
            <a:ln w="25400">
              <a:solidFill>
                <a:srgbClr val="F88F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051884" y="5385352"/>
              <a:ext cx="576064" cy="0"/>
            </a:xfrm>
            <a:prstGeom prst="line">
              <a:avLst/>
            </a:prstGeom>
            <a:ln w="25400">
              <a:solidFill>
                <a:srgbClr val="83B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353989" y="4915907"/>
              <a:ext cx="576064" cy="0"/>
            </a:xfrm>
            <a:prstGeom prst="line">
              <a:avLst/>
            </a:prstGeom>
            <a:ln w="25400">
              <a:solidFill>
                <a:srgbClr val="1B66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15966" y="4653136"/>
              <a:ext cx="576064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443745" y="4133934"/>
              <a:ext cx="576064" cy="0"/>
            </a:xfrm>
            <a:prstGeom prst="line">
              <a:avLst/>
            </a:prstGeom>
            <a:ln w="25400">
              <a:solidFill>
                <a:srgbClr val="6A2C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788188" y="3670037"/>
              <a:ext cx="576064" cy="0"/>
            </a:xfrm>
            <a:prstGeom prst="line">
              <a:avLst/>
            </a:prstGeom>
            <a:ln w="25400">
              <a:solidFill>
                <a:srgbClr val="48C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4172" y="3252465"/>
              <a:ext cx="576064" cy="0"/>
            </a:xfrm>
            <a:prstGeom prst="line">
              <a:avLst/>
            </a:prstGeom>
            <a:ln w="25400">
              <a:solidFill>
                <a:srgbClr val="002D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140116" y="2532385"/>
              <a:ext cx="576064" cy="0"/>
            </a:xfrm>
            <a:prstGeom prst="line">
              <a:avLst/>
            </a:prstGeom>
            <a:ln w="25400">
              <a:solidFill>
                <a:srgbClr val="9BC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52084" y="1432520"/>
              <a:ext cx="576064" cy="0"/>
            </a:xfrm>
            <a:prstGeom prst="line">
              <a:avLst/>
            </a:prstGeom>
            <a:ln w="25400">
              <a:solidFill>
                <a:srgbClr val="009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96100" y="5517232"/>
              <a:ext cx="392301" cy="0"/>
            </a:xfrm>
            <a:prstGeom prst="line">
              <a:avLst/>
            </a:prstGeom>
            <a:ln w="25400">
              <a:solidFill>
                <a:srgbClr val="0079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996100" y="5385352"/>
              <a:ext cx="0" cy="131880"/>
            </a:xfrm>
            <a:prstGeom prst="line">
              <a:avLst/>
            </a:prstGeom>
            <a:ln w="25400">
              <a:solidFill>
                <a:srgbClr val="0079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395700" y="407998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WEST MIDLANDS</a:t>
              </a:r>
              <a:endParaRPr lang="en-US" sz="1013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48328" y="395454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EAST ANGLIA</a:t>
              </a:r>
              <a:endParaRPr lang="en-US" sz="1013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448901" y="5949280"/>
            <a:ext cx="8254573" cy="0"/>
          </a:xfrm>
          <a:prstGeom prst="line">
            <a:avLst/>
          </a:prstGeom>
          <a:ln w="381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" y="6169705"/>
            <a:ext cx="1537897" cy="35563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063787" y="6021288"/>
            <a:ext cx="720682" cy="46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F56"/>
                </a:solidFill>
              </a:rPr>
              <a:t>11</a:t>
            </a:r>
            <a:endParaRPr lang="en-GB" sz="1400" b="1" dirty="0">
              <a:solidFill>
                <a:srgbClr val="002F56"/>
              </a:solidFill>
            </a:endParaRPr>
          </a:p>
          <a:p>
            <a:endParaRPr lang="en-US" sz="1013" dirty="0"/>
          </a:p>
        </p:txBody>
      </p:sp>
      <p:grpSp>
        <p:nvGrpSpPr>
          <p:cNvPr id="54" name="Group 53"/>
          <p:cNvGrpSpPr/>
          <p:nvPr/>
        </p:nvGrpSpPr>
        <p:grpSpPr>
          <a:xfrm>
            <a:off x="8121041" y="475951"/>
            <a:ext cx="635385" cy="648793"/>
            <a:chOff x="11206308" y="425978"/>
            <a:chExt cx="635385" cy="648793"/>
          </a:xfrm>
        </p:grpSpPr>
        <p:sp>
          <p:nvSpPr>
            <p:cNvPr id="56" name="Oval 55"/>
            <p:cNvSpPr/>
            <p:nvPr/>
          </p:nvSpPr>
          <p:spPr>
            <a:xfrm>
              <a:off x="11543598" y="425978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8" name="Oval 57"/>
            <p:cNvSpPr/>
            <p:nvPr/>
          </p:nvSpPr>
          <p:spPr>
            <a:xfrm>
              <a:off x="11543598" y="605624"/>
              <a:ext cx="130521" cy="130521"/>
            </a:xfrm>
            <a:prstGeom prst="ellipse">
              <a:avLst/>
            </a:prstGeom>
            <a:solidFill>
              <a:srgbClr val="002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9" name="Oval 58"/>
            <p:cNvSpPr/>
            <p:nvPr/>
          </p:nvSpPr>
          <p:spPr>
            <a:xfrm>
              <a:off x="11543598" y="77415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0" name="Oval 59"/>
            <p:cNvSpPr/>
            <p:nvPr/>
          </p:nvSpPr>
          <p:spPr>
            <a:xfrm>
              <a:off x="11711172" y="772587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1" name="Oval 60"/>
            <p:cNvSpPr/>
            <p:nvPr/>
          </p:nvSpPr>
          <p:spPr>
            <a:xfrm>
              <a:off x="11711172" y="60562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2" name="Oval 61"/>
            <p:cNvSpPr/>
            <p:nvPr/>
          </p:nvSpPr>
          <p:spPr>
            <a:xfrm>
              <a:off x="11711172" y="425978"/>
              <a:ext cx="130521" cy="130521"/>
            </a:xfrm>
            <a:prstGeom prst="ellipse">
              <a:avLst/>
            </a:prstGeom>
            <a:solidFill>
              <a:srgbClr val="96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3" name="Oval 62"/>
            <p:cNvSpPr/>
            <p:nvPr/>
          </p:nvSpPr>
          <p:spPr>
            <a:xfrm>
              <a:off x="11379360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4" name="Oval 63"/>
            <p:cNvSpPr/>
            <p:nvPr/>
          </p:nvSpPr>
          <p:spPr>
            <a:xfrm>
              <a:off x="11379360" y="605624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5" name="Oval 64"/>
            <p:cNvSpPr/>
            <p:nvPr/>
          </p:nvSpPr>
          <p:spPr>
            <a:xfrm>
              <a:off x="11379360" y="774154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6" name="Oval 65"/>
            <p:cNvSpPr/>
            <p:nvPr/>
          </p:nvSpPr>
          <p:spPr>
            <a:xfrm>
              <a:off x="11206308" y="425978"/>
              <a:ext cx="130521" cy="130521"/>
            </a:xfrm>
            <a:prstGeom prst="ellipse">
              <a:avLst/>
            </a:prstGeom>
            <a:solidFill>
              <a:srgbClr val="009B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67" name="Oval 66"/>
            <p:cNvSpPr/>
            <p:nvPr/>
          </p:nvSpPr>
          <p:spPr>
            <a:xfrm>
              <a:off x="11543598" y="944250"/>
              <a:ext cx="130521" cy="130521"/>
            </a:xfrm>
            <a:prstGeom prst="ellipse">
              <a:avLst/>
            </a:prstGeom>
            <a:solidFill>
              <a:srgbClr val="83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7050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381</Words>
  <Application>Microsoft Office PowerPoint</Application>
  <PresentationFormat>On-screen Show (4:3)</PresentationFormat>
  <Paragraphs>133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Hamilton</dc:creator>
  <cp:lastModifiedBy>National Grid</cp:lastModifiedBy>
  <cp:revision>150</cp:revision>
  <cp:lastPrinted>2017-02-28T07:47:36Z</cp:lastPrinted>
  <dcterms:created xsi:type="dcterms:W3CDTF">2017-02-23T16:17:30Z</dcterms:created>
  <dcterms:modified xsi:type="dcterms:W3CDTF">2017-03-23T14:53:22Z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1627974440</vt:i4>
  </property>
  <property fmtid="{D5CDD505-2E9C-101B-9397-08002B2CF9AE}" pid="3" name="_NewReviewCycle">
    <vt:lpwstr/>
  </property>
  <property fmtid="{D5CDD505-2E9C-101B-9397-08002B2CF9AE}" pid="4" name="_EmailSubject">
    <vt:lpwstr>FBM presentation for use post event</vt:lpwstr>
  </property>
  <property fmtid="{D5CDD505-2E9C-101B-9397-08002B2CF9AE}" pid="5" name="_AuthorEmail">
    <vt:lpwstr>Louisa.Broad@nationalgrid.com</vt:lpwstr>
  </property>
  <property fmtid="{D5CDD505-2E9C-101B-9397-08002B2CF9AE}" pid="6" name="_AuthorEmailDisplayName">
    <vt:lpwstr>Broad, Louisa</vt:lpwstr>
  </property>
  <property fmtid="{D5CDD505-2E9C-101B-9397-08002B2CF9AE}" pid="7" name="_PreviousAdHocReviewCycleID">
    <vt:i4>-1237844674</vt:i4>
  </property>
</Properties>
</file>