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5A00AD"/>
        </a:solidFill>
        <a:latin typeface="Arial" charset="0"/>
        <a:ea typeface="ＭＳ Ｐゴシック" pitchFamily="5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5A00AD"/>
        </a:solidFill>
        <a:latin typeface="Arial" charset="0"/>
        <a:ea typeface="ＭＳ Ｐゴシック" pitchFamily="5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5A00AD"/>
        </a:solidFill>
        <a:latin typeface="Arial" charset="0"/>
        <a:ea typeface="ＭＳ Ｐゴシック" pitchFamily="5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5A00AD"/>
        </a:solidFill>
        <a:latin typeface="Arial" charset="0"/>
        <a:ea typeface="ＭＳ Ｐゴシック" pitchFamily="5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5A00AD"/>
        </a:solidFill>
        <a:latin typeface="Arial" charset="0"/>
        <a:ea typeface="ＭＳ Ｐゴシック" pitchFamily="52" charset="-128"/>
        <a:cs typeface="+mn-cs"/>
      </a:defRPr>
    </a:lvl5pPr>
    <a:lvl6pPr marL="2286000" algn="l" defTabSz="914400" rtl="0" eaLnBrk="1" latinLnBrk="0" hangingPunct="1">
      <a:defRPr sz="2400" kern="1200">
        <a:solidFill>
          <a:srgbClr val="5A00AD"/>
        </a:solidFill>
        <a:latin typeface="Arial" charset="0"/>
        <a:ea typeface="ＭＳ Ｐゴシック" pitchFamily="52" charset="-128"/>
        <a:cs typeface="+mn-cs"/>
      </a:defRPr>
    </a:lvl6pPr>
    <a:lvl7pPr marL="2743200" algn="l" defTabSz="914400" rtl="0" eaLnBrk="1" latinLnBrk="0" hangingPunct="1">
      <a:defRPr sz="2400" kern="1200">
        <a:solidFill>
          <a:srgbClr val="5A00AD"/>
        </a:solidFill>
        <a:latin typeface="Arial" charset="0"/>
        <a:ea typeface="ＭＳ Ｐゴシック" pitchFamily="52" charset="-128"/>
        <a:cs typeface="+mn-cs"/>
      </a:defRPr>
    </a:lvl7pPr>
    <a:lvl8pPr marL="3200400" algn="l" defTabSz="914400" rtl="0" eaLnBrk="1" latinLnBrk="0" hangingPunct="1">
      <a:defRPr sz="2400" kern="1200">
        <a:solidFill>
          <a:srgbClr val="5A00AD"/>
        </a:solidFill>
        <a:latin typeface="Arial" charset="0"/>
        <a:ea typeface="ＭＳ Ｐゴシック" pitchFamily="52" charset="-128"/>
        <a:cs typeface="+mn-cs"/>
      </a:defRPr>
    </a:lvl8pPr>
    <a:lvl9pPr marL="3657600" algn="l" defTabSz="914400" rtl="0" eaLnBrk="1" latinLnBrk="0" hangingPunct="1">
      <a:defRPr sz="2400" kern="1200">
        <a:solidFill>
          <a:srgbClr val="5A00AD"/>
        </a:solidFill>
        <a:latin typeface="Arial" charset="0"/>
        <a:ea typeface="ＭＳ Ｐゴシック" pitchFamily="5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004"/>
    <a:srgbClr val="FD4D77"/>
    <a:srgbClr val="5A00AD"/>
    <a:srgbClr val="CBB0EA"/>
    <a:srgbClr val="CF9AFF"/>
    <a:srgbClr val="487E1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9888" autoAdjust="0"/>
  </p:normalViewPr>
  <p:slideViewPr>
    <p:cSldViewPr snapToGrid="0">
      <p:cViewPr varScale="1">
        <p:scale>
          <a:sx n="104" d="100"/>
          <a:sy n="104" d="100"/>
        </p:scale>
        <p:origin x="-11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44" d="100"/>
          <a:sy n="44" d="100"/>
        </p:scale>
        <p:origin x="-1986" y="-114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SP bullet logo"/>
          <p:cNvPicPr>
            <a:picLocks noChangeAspect="1" noChangeArrowheads="1"/>
          </p:cNvPicPr>
          <p:nvPr/>
        </p:nvPicPr>
        <p:blipFill>
          <a:blip r:embed="rId2" cstate="print"/>
          <a:srcRect t="25926"/>
          <a:stretch>
            <a:fillRect/>
          </a:stretch>
        </p:blipFill>
        <p:spPr bwMode="auto">
          <a:xfrm>
            <a:off x="0" y="9525"/>
            <a:ext cx="666908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25438"/>
            <a:ext cx="419258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9259888"/>
            <a:ext cx="289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04375"/>
            <a:ext cx="5645150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56300" y="9429750"/>
            <a:ext cx="7112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6CA8C38-60AC-4CA4-BC0F-011029294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102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62625" y="0"/>
            <a:ext cx="9048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6125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59023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83300" y="9429750"/>
            <a:ext cx="5842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E10E061-9575-48BB-B9FB-93205DD8A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5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5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5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5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5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E26D01-D667-4163-AB46-590847729544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61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3FACE8-51B7-45B5-91D3-652040328257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71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s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7888" y="777875"/>
            <a:ext cx="7772400" cy="1143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77888" y="2354263"/>
            <a:ext cx="7758112" cy="8794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877888" y="33655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877888" y="6294438"/>
            <a:ext cx="44513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B1B08-D931-4183-BB2C-53DF24050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4313" y="449263"/>
            <a:ext cx="1992312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2613" y="449263"/>
            <a:ext cx="5829300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E6114-5E87-46B7-B056-62DC562E8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613" y="449263"/>
            <a:ext cx="57975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6425" y="1652588"/>
            <a:ext cx="7950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483FE-5137-4152-9382-BEAF93BE3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613" y="449263"/>
            <a:ext cx="57975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6425" y="1652588"/>
            <a:ext cx="7950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F8CC2-4D00-4B56-B04F-0FDE31293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0BBB9-82BB-499C-93AC-A090F8C96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3071D-DD01-460D-85BA-7F4485A1C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6425" y="1652588"/>
            <a:ext cx="3898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5" y="1652588"/>
            <a:ext cx="3898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8891F-E679-44E6-8D01-2D828C9AA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D3D32-24D8-4D89-831C-126F54CF0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95CE4-92AC-4DF8-B043-9F2EC2A53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B9189-62BE-44B9-8F2C-471A8DC19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A1A15-0C97-4819-8C50-79571D85D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8C770-FC71-48F8-86E7-EAE6A15C5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SPER PPT template2"/>
          <p:cNvPicPr>
            <a:picLocks noChangeAspect="1" noChangeArrowheads="1"/>
          </p:cNvPicPr>
          <p:nvPr userDrawn="1"/>
        </p:nvPicPr>
        <p:blipFill>
          <a:blip r:embed="rId15" cstate="print"/>
          <a:srcRect r="3436"/>
          <a:stretch>
            <a:fillRect/>
          </a:stretch>
        </p:blipFill>
        <p:spPr bwMode="auto">
          <a:xfrm>
            <a:off x="0" y="4763"/>
            <a:ext cx="914400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598488" y="6254750"/>
            <a:ext cx="7983537" cy="355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582613" y="449263"/>
            <a:ext cx="57975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6425" y="1652588"/>
            <a:ext cx="7950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582613" y="6296025"/>
            <a:ext cx="4813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solidFill>
                  <a:schemeClr val="bg1"/>
                </a:solidFill>
              </a:rPr>
              <a:t>Gas Settlements, Energy Retail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89688" y="62515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2887343-623B-4E13-ADAF-8B0223E4A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3" r:id="rId3"/>
    <p:sldLayoutId id="2147483812" r:id="rId4"/>
    <p:sldLayoutId id="2147483811" r:id="rId5"/>
    <p:sldLayoutId id="2147483810" r:id="rId6"/>
    <p:sldLayoutId id="2147483809" r:id="rId7"/>
    <p:sldLayoutId id="2147483808" r:id="rId8"/>
    <p:sldLayoutId id="2147483807" r:id="rId9"/>
    <p:sldLayoutId id="2147483806" r:id="rId10"/>
    <p:sldLayoutId id="2147483805" r:id="rId11"/>
    <p:sldLayoutId id="2147483804" r:id="rId12"/>
    <p:sldLayoutId id="214748380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A00A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A00AD"/>
          </a:solidFill>
          <a:latin typeface="Arial" pitchFamily="34" charset="0"/>
          <a:ea typeface="ＭＳ Ｐゴシック" pitchFamily="5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A00AD"/>
          </a:solidFill>
          <a:latin typeface="Arial" pitchFamily="34" charset="0"/>
          <a:ea typeface="ＭＳ Ｐゴシック" pitchFamily="5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A00AD"/>
          </a:solidFill>
          <a:latin typeface="Arial" pitchFamily="34" charset="0"/>
          <a:ea typeface="ＭＳ Ｐゴシック" pitchFamily="5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A00AD"/>
          </a:solidFill>
          <a:latin typeface="Arial" pitchFamily="34" charset="0"/>
          <a:ea typeface="ＭＳ Ｐゴシック" pitchFamily="5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5A00AD"/>
          </a:solidFill>
          <a:latin typeface="Arial" pitchFamily="34" charset="0"/>
          <a:ea typeface="ＭＳ Ｐゴシック" pitchFamily="5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5A00AD"/>
          </a:solidFill>
          <a:latin typeface="Arial" pitchFamily="34" charset="0"/>
          <a:ea typeface="ＭＳ Ｐゴシック" pitchFamily="5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5A00AD"/>
          </a:solidFill>
          <a:latin typeface="Arial" pitchFamily="34" charset="0"/>
          <a:ea typeface="ＭＳ Ｐゴシック" pitchFamily="5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5A00AD"/>
          </a:solidFill>
          <a:latin typeface="Arial" pitchFamily="34" charset="0"/>
          <a:ea typeface="ＭＳ Ｐゴシック" pitchFamily="52" charset="-128"/>
        </a:defRPr>
      </a:lvl9pPr>
    </p:titleStyle>
    <p:bodyStyle>
      <a:lvl1pPr marL="261938" indent="-261938" algn="l" rtl="0" eaLnBrk="0" fontAlgn="base" hangingPunct="0">
        <a:spcBef>
          <a:spcPct val="30000"/>
        </a:spcBef>
        <a:spcAft>
          <a:spcPct val="2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188913" algn="l" rtl="0" eaLnBrk="0" fontAlgn="base" hangingPunct="0">
        <a:lnSpc>
          <a:spcPct val="90000"/>
        </a:lnSpc>
        <a:spcBef>
          <a:spcPct val="10000"/>
        </a:spcBef>
        <a:spcAft>
          <a:spcPct val="2000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000125" indent="-190500" algn="l" rtl="0" eaLnBrk="0" fontAlgn="base" hangingPunct="0">
        <a:lnSpc>
          <a:spcPct val="90000"/>
        </a:lnSpc>
        <a:spcBef>
          <a:spcPct val="10000"/>
        </a:spcBef>
        <a:spcAft>
          <a:spcPct val="2000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273175" indent="-93663" algn="l" rtl="0" eaLnBrk="0" fontAlgn="base" hangingPunct="0">
        <a:lnSpc>
          <a:spcPct val="90000"/>
        </a:lnSpc>
        <a:spcBef>
          <a:spcPct val="10000"/>
        </a:spcBef>
        <a:spcAft>
          <a:spcPct val="2000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1547813" indent="-95250" algn="l" rtl="0" eaLnBrk="0" fontAlgn="base" hangingPunct="0">
        <a:lnSpc>
          <a:spcPct val="90000"/>
        </a:lnSpc>
        <a:spcBef>
          <a:spcPct val="1000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005013" indent="-95250" algn="l" rtl="0" fontAlgn="base">
        <a:lnSpc>
          <a:spcPct val="90000"/>
        </a:lnSpc>
        <a:spcBef>
          <a:spcPct val="1000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462213" indent="-95250" algn="l" rtl="0" fontAlgn="base">
        <a:lnSpc>
          <a:spcPct val="90000"/>
        </a:lnSpc>
        <a:spcBef>
          <a:spcPct val="1000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919413" indent="-95250" algn="l" rtl="0" fontAlgn="base">
        <a:lnSpc>
          <a:spcPct val="90000"/>
        </a:lnSpc>
        <a:spcBef>
          <a:spcPct val="1000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376613" indent="-95250" algn="l" rtl="0" fontAlgn="base">
        <a:lnSpc>
          <a:spcPct val="90000"/>
        </a:lnSpc>
        <a:spcBef>
          <a:spcPct val="1000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u="sng" dirty="0" smtClean="0">
                <a:latin typeface="Tahoma" pitchFamily="34" charset="0"/>
              </a:rPr>
              <a:t/>
            </a:r>
            <a:br>
              <a:rPr lang="en-GB" u="sng" dirty="0" smtClean="0">
                <a:latin typeface="Tahoma" pitchFamily="34" charset="0"/>
              </a:rPr>
            </a:br>
            <a:r>
              <a:rPr lang="en-GB" u="sng" dirty="0" smtClean="0">
                <a:latin typeface="Tahoma" pitchFamily="34" charset="0"/>
              </a:rPr>
              <a:t/>
            </a:r>
            <a:br>
              <a:rPr lang="en-GB" u="sng" dirty="0" smtClean="0">
                <a:latin typeface="Tahoma" pitchFamily="34" charset="0"/>
              </a:rPr>
            </a:br>
            <a:r>
              <a:rPr lang="en-GB" u="sng" dirty="0" smtClean="0">
                <a:latin typeface="Tahoma" pitchFamily="34" charset="0"/>
              </a:rPr>
              <a:t>Modifications 292 &amp; 293</a:t>
            </a:r>
            <a:br>
              <a:rPr lang="en-GB" u="sng" dirty="0" smtClean="0">
                <a:latin typeface="Tahoma" pitchFamily="34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941388" y="3260725"/>
            <a:ext cx="2119312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30000"/>
              </a:spcBef>
              <a:spcAft>
                <a:spcPct val="200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20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May 2010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" y="439738"/>
            <a:ext cx="5378450" cy="674687"/>
          </a:xfrm>
        </p:spPr>
        <p:txBody>
          <a:bodyPr/>
          <a:lstStyle/>
          <a:p>
            <a:pPr algn="ctr" eaLnBrk="1" hangingPunct="1"/>
            <a:r>
              <a:rPr lang="en-GB" sz="1600" dirty="0" smtClean="0"/>
              <a:t>Modifications 292 &amp; 293</a:t>
            </a:r>
          </a:p>
        </p:txBody>
      </p:sp>
      <p:cxnSp>
        <p:nvCxnSpPr>
          <p:cNvPr id="4099" name="Straight Connector 26"/>
          <p:cNvCxnSpPr>
            <a:cxnSpLocks noChangeShapeType="1"/>
          </p:cNvCxnSpPr>
          <p:nvPr/>
        </p:nvCxnSpPr>
        <p:spPr bwMode="auto">
          <a:xfrm>
            <a:off x="0" y="1158875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100" name="Slide Number Placeholder 2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51FC607-E439-434C-8A41-94D81C5C6847}" type="slidenum">
              <a:rPr lang="en-GB" smtClean="0">
                <a:latin typeface="Arial" charset="0"/>
              </a:rPr>
              <a:pPr/>
              <a:t>2</a:t>
            </a:fld>
            <a:endParaRPr lang="en-GB" smtClean="0">
              <a:latin typeface="Arial" charset="0"/>
            </a:endParaRP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558800" y="1685925"/>
            <a:ext cx="83407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200" b="1" dirty="0"/>
              <a:t>Summary of amendments made to original Modification Submissions</a:t>
            </a:r>
          </a:p>
          <a:p>
            <a:pPr>
              <a:buFontTx/>
              <a:buChar char="•"/>
            </a:pPr>
            <a:r>
              <a:rPr lang="en-GB" sz="1200" dirty="0" smtClean="0"/>
              <a:t>  Proposals now classified as User Pays</a:t>
            </a:r>
          </a:p>
          <a:p>
            <a:pPr>
              <a:buFontTx/>
              <a:buChar char="•"/>
            </a:pPr>
            <a:r>
              <a:rPr lang="en-GB" sz="1200" dirty="0" smtClean="0"/>
              <a:t>  Proposal to amend AQ Review Rules to require Users to submit AQ amendments in a scheduled manner</a:t>
            </a:r>
          </a:p>
          <a:p>
            <a:pPr>
              <a:buFontTx/>
              <a:buChar char="•"/>
            </a:pPr>
            <a:r>
              <a:rPr lang="en-GB" sz="1200" dirty="0" smtClean="0"/>
              <a:t>  Removal of request for urgency</a:t>
            </a:r>
          </a:p>
          <a:p>
            <a:endParaRPr lang="en-GB" sz="1200" dirty="0" smtClean="0"/>
          </a:p>
          <a:p>
            <a:endParaRPr lang="en-GB" sz="1200" dirty="0" smtClean="0"/>
          </a:p>
          <a:p>
            <a:endParaRPr lang="en-GB" sz="1200" dirty="0" smtClean="0"/>
          </a:p>
          <a:p>
            <a:r>
              <a:rPr lang="en-GB" sz="1200" b="1" dirty="0" smtClean="0"/>
              <a:t>Justification for Request for Consultation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 Modifications have clear objective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/>
              <a:t> Amendments made to Modifications have attempted to address known concerns of Mod Panel </a:t>
            </a:r>
          </a:p>
          <a:p>
            <a:pPr>
              <a:buFontTx/>
              <a:buChar char="•"/>
            </a:pPr>
            <a:r>
              <a:rPr lang="en-GB" sz="1200" dirty="0" smtClean="0"/>
              <a:t> Development/operational cost information previously requested within ROM produced for Mod 271 (Option 2)</a:t>
            </a:r>
          </a:p>
          <a:p>
            <a:pPr>
              <a:buFontTx/>
              <a:buChar char="•"/>
            </a:pPr>
            <a:r>
              <a:rPr lang="en-GB" sz="1200" dirty="0" smtClean="0"/>
              <a:t> Extent of xoserve concerns not fully demonstrated or quantified within ROM</a:t>
            </a:r>
          </a:p>
          <a:p>
            <a:pPr>
              <a:buFontTx/>
              <a:buChar char="•"/>
            </a:pPr>
            <a:r>
              <a:rPr lang="en-GB" sz="1200" dirty="0" smtClean="0"/>
              <a:t> Development costs will be recovered from SSP </a:t>
            </a:r>
            <a:r>
              <a:rPr lang="en-GB" sz="1200" dirty="0" smtClean="0"/>
              <a:t>Shippers</a:t>
            </a:r>
            <a:endParaRPr lang="en-GB" sz="1200" dirty="0" smtClean="0"/>
          </a:p>
          <a:p>
            <a:pPr>
              <a:buFontTx/>
              <a:buChar char="•"/>
            </a:pPr>
            <a:r>
              <a:rPr lang="en-GB" sz="1200" dirty="0" smtClean="0"/>
              <a:t> AQ Amendment activity already classified as non-core activity with support/service costs recovered through Users Pays charging mechanism</a:t>
            </a:r>
          </a:p>
          <a:p>
            <a:pPr>
              <a:buFont typeface="Arial" pitchFamily="34" charset="0"/>
              <a:buChar char="•"/>
            </a:pPr>
            <a:endParaRPr lang="en-GB" sz="1200" dirty="0" smtClean="0"/>
          </a:p>
          <a:p>
            <a:pPr>
              <a:buFont typeface="Arial" pitchFamily="34" charset="0"/>
              <a:buChar char="•"/>
            </a:pPr>
            <a:endParaRPr lang="en-GB" sz="1200" dirty="0" smtClean="0"/>
          </a:p>
          <a:p>
            <a:r>
              <a:rPr lang="en-GB" sz="1200" b="1" dirty="0" smtClean="0"/>
              <a:t>Other Considerations</a:t>
            </a:r>
          </a:p>
          <a:p>
            <a:pPr>
              <a:buFontTx/>
              <a:buChar char="•"/>
            </a:pPr>
            <a:r>
              <a:rPr lang="en-GB" sz="1200" dirty="0" smtClean="0"/>
              <a:t> Mod 624 (Transco Network Code) timing of consultation and implementation approach applied</a:t>
            </a:r>
          </a:p>
          <a:p>
            <a:pPr>
              <a:buFontTx/>
              <a:buChar char="•"/>
            </a:pPr>
            <a:r>
              <a:rPr lang="en-GB" sz="1200" dirty="0" smtClean="0"/>
              <a:t> Impacts brought about by changes to Transportation Charging regime</a:t>
            </a:r>
          </a:p>
          <a:p>
            <a:pPr>
              <a:buFontTx/>
              <a:buChar char="•"/>
            </a:pPr>
            <a:r>
              <a:rPr lang="en-GB" sz="1200" dirty="0" smtClean="0"/>
              <a:t> Commercial impact of inability to adjust AQ values </a:t>
            </a:r>
          </a:p>
          <a:p>
            <a:pPr>
              <a:buFontTx/>
              <a:buChar char="•"/>
            </a:pPr>
            <a:r>
              <a:rPr lang="en-GB" sz="1200" dirty="0" smtClean="0"/>
              <a:t> Wider industry should have opportunity to present their views on preference and support/rejection of Modifications</a:t>
            </a:r>
            <a:endParaRPr lang="en-GB" sz="1200" dirty="0">
              <a:solidFill>
                <a:srgbClr val="40007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4">
      <a:dk1>
        <a:srgbClr val="487E16"/>
      </a:dk1>
      <a:lt1>
        <a:srgbClr val="FFFFFF"/>
      </a:lt1>
      <a:dk2>
        <a:srgbClr val="487E16"/>
      </a:dk2>
      <a:lt2>
        <a:srgbClr val="95B57C"/>
      </a:lt2>
      <a:accent1>
        <a:srgbClr val="95B57C"/>
      </a:accent1>
      <a:accent2>
        <a:srgbClr val="00B1EB"/>
      </a:accent2>
      <a:accent3>
        <a:srgbClr val="FFFFFF"/>
      </a:accent3>
      <a:accent4>
        <a:srgbClr val="3C6B11"/>
      </a:accent4>
      <a:accent5>
        <a:srgbClr val="C8D7BF"/>
      </a:accent5>
      <a:accent6>
        <a:srgbClr val="00A0D5"/>
      </a:accent6>
      <a:hlink>
        <a:srgbClr val="FFDD00"/>
      </a:hlink>
      <a:folHlink>
        <a:srgbClr val="F78F1E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5A00AD"/>
            </a:solidFill>
            <a:effectLst/>
            <a:latin typeface="Arial" pitchFamily="34" charset="0"/>
            <a:ea typeface="ＭＳ Ｐ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5A00AD"/>
            </a:solidFill>
            <a:effectLst/>
            <a:latin typeface="Arial" pitchFamily="34" charset="0"/>
            <a:ea typeface="ＭＳ Ｐゴシック" pitchFamily="5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487E16"/>
        </a:dk1>
        <a:lt1>
          <a:srgbClr val="FFFFFF"/>
        </a:lt1>
        <a:dk2>
          <a:srgbClr val="487E16"/>
        </a:dk2>
        <a:lt2>
          <a:srgbClr val="95B57C"/>
        </a:lt2>
        <a:accent1>
          <a:srgbClr val="487E16"/>
        </a:accent1>
        <a:accent2>
          <a:srgbClr val="00B1EB"/>
        </a:accent2>
        <a:accent3>
          <a:srgbClr val="FFFFFF"/>
        </a:accent3>
        <a:accent4>
          <a:srgbClr val="3C6B11"/>
        </a:accent4>
        <a:accent5>
          <a:srgbClr val="B1C0AB"/>
        </a:accent5>
        <a:accent6>
          <a:srgbClr val="00A0D5"/>
        </a:accent6>
        <a:hlink>
          <a:srgbClr val="FFDD00"/>
        </a:hlink>
        <a:folHlink>
          <a:srgbClr val="F78F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487E16"/>
        </a:dk1>
        <a:lt1>
          <a:srgbClr val="FFFFFF"/>
        </a:lt1>
        <a:dk2>
          <a:srgbClr val="487E16"/>
        </a:dk2>
        <a:lt2>
          <a:srgbClr val="95B57C"/>
        </a:lt2>
        <a:accent1>
          <a:srgbClr val="95B57C"/>
        </a:accent1>
        <a:accent2>
          <a:srgbClr val="00B1EB"/>
        </a:accent2>
        <a:accent3>
          <a:srgbClr val="FFFFFF"/>
        </a:accent3>
        <a:accent4>
          <a:srgbClr val="3C6B11"/>
        </a:accent4>
        <a:accent5>
          <a:srgbClr val="C8D7BF"/>
        </a:accent5>
        <a:accent6>
          <a:srgbClr val="00A0D5"/>
        </a:accent6>
        <a:hlink>
          <a:srgbClr val="FFDD00"/>
        </a:hlink>
        <a:folHlink>
          <a:srgbClr val="F78F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7611</TotalTime>
  <Words>180</Words>
  <Application>Microsoft Office PowerPoint</Application>
  <PresentationFormat>On-screen Show (4:3)</PresentationFormat>
  <Paragraphs>27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  Modifications 292 &amp; 293  </vt:lpstr>
      <vt:lpstr>Modifications 292 &amp; 293</vt:lpstr>
    </vt:vector>
  </TitlesOfParts>
  <Company>ScottishPower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Scottish Power</dc:creator>
  <cp:lastModifiedBy>Marie Clark</cp:lastModifiedBy>
  <cp:revision>240</cp:revision>
  <dcterms:created xsi:type="dcterms:W3CDTF">2008-06-30T09:02:32Z</dcterms:created>
  <dcterms:modified xsi:type="dcterms:W3CDTF">2010-05-18T13:31:32Z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-1568145023</vt:i4>
  </property>
  <property fmtid="{D5CDD505-2E9C-101B-9397-08002B2CF9AE}" pid="3" name="_NewReviewCycle">
    <vt:lpwstr/>
  </property>
  <property fmtid="{D5CDD505-2E9C-101B-9397-08002B2CF9AE}" pid="4" name="_EmailSubject">
    <vt:lpwstr>Mod Panel Presentation</vt:lpwstr>
  </property>
  <property fmtid="{D5CDD505-2E9C-101B-9397-08002B2CF9AE}" pid="5" name="_AuthorEmail">
    <vt:lpwstr>Marie.Clark@ScottishPower.com</vt:lpwstr>
  </property>
  <property fmtid="{D5CDD505-2E9C-101B-9397-08002B2CF9AE}" pid="6" name="_AuthorEmailDisplayName">
    <vt:lpwstr>Clark, Marie</vt:lpwstr>
  </property>
</Properties>
</file>