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1"/>
  </p:sldMasterIdLst>
  <p:notesMasterIdLst>
    <p:notesMasterId r:id="rId8"/>
  </p:notesMasterIdLst>
  <p:handoutMasterIdLst>
    <p:handoutMasterId r:id="rId9"/>
  </p:handoutMasterIdLst>
  <p:sldIdLst>
    <p:sldId id="305" r:id="rId2"/>
    <p:sldId id="297" r:id="rId3"/>
    <p:sldId id="325" r:id="rId4"/>
    <p:sldId id="320" r:id="rId5"/>
    <p:sldId id="324" r:id="rId6"/>
    <p:sldId id="326" r:id="rId7"/>
  </p:sldIdLst>
  <p:sldSz cx="9144000" cy="6858000" type="screen4x3"/>
  <p:notesSz cx="6669088" cy="98679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1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steve.m.deery" initials="" lastIdx="0" clrIdx="0"/>
  <p:cmAuthor id="1" name="David Addison" initials="DA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0C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41" autoAdjust="0"/>
    <p:restoredTop sz="94660"/>
  </p:normalViewPr>
  <p:slideViewPr>
    <p:cSldViewPr snapToObjects="1">
      <p:cViewPr>
        <p:scale>
          <a:sx n="77" d="100"/>
          <a:sy n="77" d="100"/>
        </p:scale>
        <p:origin x="-1170" y="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Objects="1">
      <p:cViewPr varScale="1">
        <p:scale>
          <a:sx n="59" d="100"/>
          <a:sy n="59" d="100"/>
        </p:scale>
        <p:origin x="-1650" y="-90"/>
      </p:cViewPr>
      <p:guideLst>
        <p:guide orient="horz" pos="3108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6866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BA29091D-013B-4C70-B7CB-9C2F8A0CEEA3}" type="datetime1">
              <a:rPr lang="en-GB"/>
              <a:pPr/>
              <a:t>23/02/2016</a:t>
            </a:fld>
            <a:endParaRPr lang="en-GB"/>
          </a:p>
        </p:txBody>
      </p:sp>
      <p:sp>
        <p:nvSpPr>
          <p:cNvPr id="655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55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C917AB55-FA1D-4397-9C35-6F56CE9FB75E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10686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776866" y="1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7D36FFAF-9A37-44DD-AF0A-3CC0FCDCFA86}" type="datetime1">
              <a:rPr lang="en-GB"/>
              <a:pPr/>
              <a:t>23/02/2016</a:t>
            </a:fld>
            <a:endParaRPr lang="en-GB"/>
          </a:p>
        </p:txBody>
      </p:sp>
      <p:sp>
        <p:nvSpPr>
          <p:cNvPr id="337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68363" y="739775"/>
            <a:ext cx="4932362" cy="37004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37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66598" y="4687806"/>
            <a:ext cx="5335893" cy="44400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/>
            </a:lvl1pPr>
          </a:lstStyle>
          <a:p>
            <a:endParaRPr lang="en-GB"/>
          </a:p>
        </p:txBody>
      </p:sp>
      <p:sp>
        <p:nvSpPr>
          <p:cNvPr id="337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6866" y="9372454"/>
            <a:ext cx="2890665" cy="4938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00" tIns="45201" rIns="90400" bIns="45201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/>
            </a:lvl1pPr>
          </a:lstStyle>
          <a:p>
            <a:fld id="{62323FD7-9FE7-45CA-8E5E-8669D79304C5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359415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 descr="xoserveBG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11" descr="XoserveLogoAppsSmall.jp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138" y="301625"/>
            <a:ext cx="2252662" cy="1327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06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684213" y="3284538"/>
            <a:ext cx="7772400" cy="893762"/>
          </a:xfrm>
        </p:spPr>
        <p:txBody>
          <a:bodyPr/>
          <a:lstStyle>
            <a:lvl1pPr algn="ctr">
              <a:defRPr sz="3600"/>
            </a:lvl1pPr>
          </a:lstStyle>
          <a:p>
            <a:pPr lvl="0"/>
            <a:r>
              <a:rPr lang="en-GB" noProof="0" smtClean="0"/>
              <a:t>Click to edit Master title style</a:t>
            </a:r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258888" y="4148138"/>
            <a:ext cx="6400800" cy="792162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GB" noProof="0" smtClean="0"/>
              <a:t>Click to edit Master subtitle style</a:t>
            </a:r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465138" y="6165850"/>
            <a:ext cx="2133600" cy="47625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895448DC-FAE0-466A-8FCE-67EBBA87A2DA}" type="datetime1">
              <a:rPr lang="en-US" smtClean="0"/>
              <a:t>2/23/2016</a:t>
            </a:fld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32138" y="6165850"/>
            <a:ext cx="2895600" cy="47625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61138" y="6165850"/>
            <a:ext cx="2133600" cy="47625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F4F5814-0CE7-4DF8-9247-C66A4F2D8F1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111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3E704ABB-396B-4A21-9EEC-FCA4D2B5B7C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1206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23075" y="0"/>
            <a:ext cx="2141538" cy="4941888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95288" y="0"/>
            <a:ext cx="6275387" cy="4941888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7E3E2385-146B-4E1F-AAB3-28351E52A09C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476539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8DDB1B77-4F51-4C83-A38D-A76CD68AC8D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5114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D65D9C5B-2C6C-4D77-9051-AD68218998B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8018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95288" y="981075"/>
            <a:ext cx="4100512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81075"/>
            <a:ext cx="4100513" cy="3960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6B516792-22E3-4127-9E94-810EE3C21784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601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8" name="Footer Placeholder 6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7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5C8D7C92-38BE-4E5F-99C5-7CA51AF9353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55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BA74BBE7-17A1-44C0-B941-1C979E9D6AE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463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Footer Placeholder 1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2E66B7D1-B687-42DE-86D7-A7387C0AA45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2095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A714465E-E4B9-48AB-8DA6-22DDA4D76EAA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757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9" descr="XoserveLogoAppsSmall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0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1"/>
          </p:nvPr>
        </p:nvSpPr>
        <p:spPr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>
            <a:lvl1pPr>
              <a:defRPr/>
            </a:lvl1pPr>
          </a:lstStyle>
          <a:p>
            <a:fld id="{D19E3D90-E90C-42DD-BEB5-AF240C0190A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99533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xoserveB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17" t="24791" r="3421" b="10092"/>
          <a:stretch>
            <a:fillRect/>
          </a:stretch>
        </p:blipFill>
        <p:spPr bwMode="auto">
          <a:xfrm>
            <a:off x="0" y="620713"/>
            <a:ext cx="9102725" cy="461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95288" y="981075"/>
            <a:ext cx="8353425" cy="3960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138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8313" y="6245225"/>
            <a:ext cx="5551487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01381" name="Rectangle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0" y="0"/>
            <a:ext cx="449263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C61D03D-762B-4BFA-A479-6A8BF5477767}" type="slidenum">
              <a:rPr lang="en-GB"/>
              <a:pPr/>
              <a:t>‹#›</a:t>
            </a:fld>
            <a:endParaRPr lang="en-GB"/>
          </a:p>
        </p:txBody>
      </p:sp>
      <p:pic>
        <p:nvPicPr>
          <p:cNvPr id="1030" name="Picture 2" descr="xoserveB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991"/>
          <a:stretch>
            <a:fillRect/>
          </a:stretch>
        </p:blipFill>
        <p:spPr bwMode="auto">
          <a:xfrm>
            <a:off x="0" y="6308725"/>
            <a:ext cx="9144000" cy="549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2" descr="xoserveBG.jpg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23" t="3796" r="71266" b="76250"/>
          <a:stretch>
            <a:fillRect/>
          </a:stretch>
        </p:blipFill>
        <p:spPr bwMode="auto">
          <a:xfrm>
            <a:off x="7277100" y="5259388"/>
            <a:ext cx="1728788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1384" name="Rectangle 8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8050213" cy="765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title style</a:t>
            </a:r>
          </a:p>
        </p:txBody>
      </p:sp>
      <p:pic>
        <p:nvPicPr>
          <p:cNvPr id="1033" name="Picture 10" descr="XoserveLogoAppsSmall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7100" y="5278438"/>
            <a:ext cx="1687513" cy="995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+mj-lt"/>
          <a:ea typeface="+mj-ea"/>
          <a:cs typeface="+mj-cs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000">
          <a:solidFill>
            <a:srgbClr val="5AA1F0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4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0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492375"/>
            <a:ext cx="7772400" cy="2019300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GB" dirty="0" smtClean="0">
                <a:solidFill>
                  <a:schemeClr val="hlink"/>
                </a:solidFill>
              </a:rPr>
              <a:t>UNC Modification 0531</a:t>
            </a:r>
            <a:br>
              <a:rPr lang="en-GB" dirty="0" smtClean="0">
                <a:solidFill>
                  <a:schemeClr val="hlink"/>
                </a:solidFill>
              </a:rPr>
            </a:br>
            <a:r>
              <a:rPr lang="en-GB" dirty="0" smtClean="0">
                <a:solidFill>
                  <a:schemeClr val="hlink"/>
                </a:solidFill>
              </a:rPr>
              <a:t>Provision of Industry Testing System</a:t>
            </a:r>
            <a:endParaRPr lang="en-GB" dirty="0" smtClean="0"/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258888" y="4510088"/>
            <a:ext cx="6400800" cy="792162"/>
          </a:xfrm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r>
              <a:rPr lang="en-GB" dirty="0" smtClean="0"/>
              <a:t>23</a:t>
            </a:r>
            <a:r>
              <a:rPr lang="en-GB" baseline="30000" dirty="0" smtClean="0"/>
              <a:t>rd</a:t>
            </a:r>
            <a:r>
              <a:rPr lang="en-GB" dirty="0" smtClean="0"/>
              <a:t> February 2016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4F5814-0CE7-4DF8-9247-C66A4F2D8F10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1325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Background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Modification 0531 has been proposed  to provide a testing environment for Transporter to Shipper flows in three phases: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Phase 1 – </a:t>
            </a:r>
            <a:r>
              <a:rPr lang="en-GB" dirty="0"/>
              <a:t>Conclusion of Market Trials (</a:t>
            </a:r>
            <a:r>
              <a:rPr lang="en-GB" dirty="0" err="1"/>
              <a:t>CoMT</a:t>
            </a:r>
            <a:r>
              <a:rPr lang="en-GB" dirty="0"/>
              <a:t>) phase to Project Nexus Implementation Date (PNID</a:t>
            </a:r>
            <a:r>
              <a:rPr lang="en-GB" dirty="0" smtClean="0"/>
              <a:t>)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Phase 2 – PNID to SAP Stabilisation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Phase 3 – Enduring following SAP Stabilisation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3692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Phase 1 – </a:t>
            </a:r>
            <a:r>
              <a:rPr lang="en-GB" sz="3000" b="1" dirty="0" err="1" smtClean="0">
                <a:solidFill>
                  <a:srgbClr val="B9CDE5"/>
                </a:solidFill>
              </a:rPr>
              <a:t>CoMT</a:t>
            </a:r>
            <a:r>
              <a:rPr lang="en-GB" sz="3000" b="1" dirty="0" smtClean="0">
                <a:solidFill>
                  <a:srgbClr val="B9CDE5"/>
                </a:solidFill>
              </a:rPr>
              <a:t> to PNID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Xoserve are not able to provision a new environment for this Phase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 testing modification was raised after environments were procured.  This requirement had not been identified therefore no capability had been provisioned.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Provision of a new environment is unachievable due to time and resource constraints.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 data team are focussed on DMTC3 and then data Bulk Load  when we commence the data transition activities to production</a:t>
            </a:r>
          </a:p>
          <a:p>
            <a:pPr marL="1257300" lvl="2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Data load to a new environment will require 7-8 weeks to be “found” within the plan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/>
              <a:t>The environment that MT is conducted upon will be used for support of the Production System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821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Phase 1 – </a:t>
            </a:r>
            <a:r>
              <a:rPr lang="en-GB" sz="3000" b="1" dirty="0" err="1" smtClean="0">
                <a:solidFill>
                  <a:srgbClr val="B9CDE5"/>
                </a:solidFill>
              </a:rPr>
              <a:t>CoMT</a:t>
            </a:r>
            <a:r>
              <a:rPr lang="en-GB" sz="3000" b="1" dirty="0" smtClean="0">
                <a:solidFill>
                  <a:srgbClr val="B9CDE5"/>
                </a:solidFill>
              </a:rPr>
              <a:t> to PNID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980728"/>
            <a:ext cx="8425185" cy="381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Market </a:t>
            </a:r>
            <a:r>
              <a:rPr lang="en-GB" dirty="0"/>
              <a:t>Trials </a:t>
            </a:r>
            <a:r>
              <a:rPr lang="en-GB" dirty="0" smtClean="0"/>
              <a:t>(core) was planned </a:t>
            </a:r>
            <a:r>
              <a:rPr lang="en-GB" dirty="0"/>
              <a:t>from 1</a:t>
            </a:r>
            <a:r>
              <a:rPr lang="en-GB" baseline="30000" dirty="0"/>
              <a:t>st</a:t>
            </a:r>
            <a:r>
              <a:rPr lang="en-GB" dirty="0"/>
              <a:t> February 2016 to </a:t>
            </a:r>
            <a:r>
              <a:rPr lang="en-GB" dirty="0" smtClean="0"/>
              <a:t>31</a:t>
            </a:r>
            <a:r>
              <a:rPr lang="en-GB" baseline="30000" dirty="0" smtClean="0"/>
              <a:t>st</a:t>
            </a:r>
            <a:r>
              <a:rPr lang="en-GB" dirty="0" smtClean="0"/>
              <a:t> May 2016.  This period was recommended to PNSG following a consultation with the industry on their requirements for MT</a:t>
            </a:r>
          </a:p>
          <a:p>
            <a:pPr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PNSG has been the vehicle to extend the MT window as challenges have been faced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PNSG is monitoring progress through the MT stage.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MT has gated stage criteria that have been agreed with PNSG including the exit criteria.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Any extension to MT past 30</a:t>
            </a:r>
            <a:r>
              <a:rPr lang="en-GB" baseline="30000" dirty="0" smtClean="0"/>
              <a:t>th</a:t>
            </a:r>
            <a:r>
              <a:rPr lang="en-GB" dirty="0" smtClean="0"/>
              <a:t> June or 31</a:t>
            </a:r>
            <a:r>
              <a:rPr lang="en-GB" baseline="30000" dirty="0" smtClean="0"/>
              <a:t>st</a:t>
            </a:r>
            <a:r>
              <a:rPr lang="en-GB" dirty="0" smtClean="0"/>
              <a:t> July is the responsibility of PNSG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288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Phase 1 – </a:t>
            </a:r>
            <a:r>
              <a:rPr lang="en-GB" sz="3000" b="1" dirty="0" err="1" smtClean="0">
                <a:solidFill>
                  <a:srgbClr val="B9CDE5"/>
                </a:solidFill>
              </a:rPr>
              <a:t>CoMT</a:t>
            </a:r>
            <a:r>
              <a:rPr lang="en-GB" sz="3000" b="1" dirty="0" smtClean="0">
                <a:solidFill>
                  <a:srgbClr val="B9CDE5"/>
                </a:solidFill>
              </a:rPr>
              <a:t> to PNID - Conclusion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7" y="1052736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The environment currently being used for MT will form part of the production stack at go live and therefore activities are required post MT to ensure the environments are ready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PNSG, primarily through PwC and Xoserve, are considering the possible programme contingency scenarios and actions.  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This includes whether MT could be continued into August if required and any impacts this could have on downstream transition activities.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Code freeze for </a:t>
            </a:r>
            <a:r>
              <a:rPr lang="en-GB" dirty="0" err="1" smtClean="0"/>
              <a:t>iDR’s</a:t>
            </a:r>
            <a:r>
              <a:rPr lang="en-GB" dirty="0" smtClean="0"/>
              <a:t> and transition needs to be considered.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PNSG is the correct place for these decisions to be taken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377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ChangeArrowheads="1"/>
          </p:cNvSpPr>
          <p:nvPr/>
        </p:nvSpPr>
        <p:spPr bwMode="auto">
          <a:xfrm>
            <a:off x="395288" y="1196975"/>
            <a:ext cx="8353425" cy="3600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</p:txBody>
      </p:sp>
      <p:sp>
        <p:nvSpPr>
          <p:cNvPr id="15362" name="Title 1"/>
          <p:cNvSpPr txBox="1">
            <a:spLocks/>
          </p:cNvSpPr>
          <p:nvPr/>
        </p:nvSpPr>
        <p:spPr bwMode="auto">
          <a:xfrm>
            <a:off x="0" y="122238"/>
            <a:ext cx="8902700" cy="642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algn="r" eaLnBrk="1" hangingPunct="1"/>
            <a:r>
              <a:rPr lang="en-GB" sz="3000" b="1" dirty="0" smtClean="0">
                <a:solidFill>
                  <a:srgbClr val="B9CDE5"/>
                </a:solidFill>
              </a:rPr>
              <a:t>Phase 2 and 3 – PNID - Enduring</a:t>
            </a:r>
            <a:endParaRPr lang="en-GB" sz="1800" dirty="0"/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95286" y="692696"/>
            <a:ext cx="8425185" cy="4032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62C8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tIns="0" rIns="0" bIns="0"/>
          <a:lstStyle/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Xoserve recognise the requirement for an industry test environment from 1</a:t>
            </a:r>
            <a:r>
              <a:rPr lang="en-GB" baseline="30000" dirty="0" smtClean="0"/>
              <a:t>st</a:t>
            </a:r>
            <a:r>
              <a:rPr lang="en-GB" dirty="0" smtClean="0"/>
              <a:t> October to test defects prior to them being deployed into the production environment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Xoserve are assessing the viability of providing an environment for this purpose (not the current MT environment) </a:t>
            </a:r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We are balancing the requirement for this environment alongside the other environment needs, including those required for Release 2 and MT for RAASP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endParaRPr lang="en-GB" dirty="0" smtClean="0"/>
          </a:p>
          <a:p>
            <a:pPr marL="342900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Challenges with the distinct needs of the two phases.</a:t>
            </a:r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Criteria for the two stages seems relevant to assist </a:t>
            </a:r>
            <a:r>
              <a:rPr lang="en-GB" dirty="0" smtClean="0"/>
              <a:t>UKLC, for example, support requirements.</a:t>
            </a:r>
            <a:endParaRPr lang="en-GB" dirty="0"/>
          </a:p>
          <a:p>
            <a:pPr marL="800100" lvl="1" indent="-342900" defTabSz="914400">
              <a:lnSpc>
                <a:spcPct val="80000"/>
              </a:lnSpc>
              <a:spcBef>
                <a:spcPct val="20000"/>
              </a:spcBef>
              <a:buClr>
                <a:schemeClr val="hlink"/>
              </a:buClr>
              <a:buFontTx/>
              <a:buChar char="•"/>
            </a:pPr>
            <a:r>
              <a:rPr lang="en-GB" dirty="0" smtClean="0"/>
              <a:t>Data management principles need to be carefully </a:t>
            </a:r>
            <a:r>
              <a:rPr lang="en-GB" dirty="0" smtClean="0"/>
              <a:t>constructed.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E66B7D1-B687-42DE-86D7-A7387C0AA45A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1555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Xoserve_PowerPoint_Template">
  <a:themeElements>
    <a:clrScheme name="Xoserve_PowerPoint_Template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CC"/>
      </a:hlink>
      <a:folHlink>
        <a:srgbClr val="99CC00"/>
      </a:folHlink>
    </a:clrScheme>
    <a:fontScheme name="Xoserve_PowerPoint_Template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Xoserve_PowerPoin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Xoserve_PowerPoin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Xoserve_PowerPoint_Template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66CC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21625</TotalTime>
  <Words>481</Words>
  <Application>Microsoft Office PowerPoint</Application>
  <PresentationFormat>On-screen Show (4:3)</PresentationFormat>
  <Paragraphs>66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Xoserve_PowerPoint_Template</vt:lpstr>
      <vt:lpstr>UNC Modification 0531 Provision of Industry Testing System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DC Freelance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has been achieved since last meeting?</dc:title>
  <dc:creator>Simon Clements</dc:creator>
  <cp:lastModifiedBy>David Addison</cp:lastModifiedBy>
  <cp:revision>135</cp:revision>
  <cp:lastPrinted>2015-03-25T01:42:17Z</cp:lastPrinted>
  <dcterms:created xsi:type="dcterms:W3CDTF">2011-09-20T14:58:41Z</dcterms:created>
  <dcterms:modified xsi:type="dcterms:W3CDTF">2016-02-23T10:06:22Z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epartment">
    <vt:lpwstr>Communications</vt:lpwstr>
  </property>
  <property fmtid="{D5CDD505-2E9C-101B-9397-08002B2CF9AE}" pid="3" name="Tags">
    <vt:lpwstr>http://infonet2/sites/XOServe/Pages/Our_Business_CorporateIdentity.aspx, Corporate Identity</vt:lpwstr>
  </property>
  <property fmtid="{D5CDD505-2E9C-101B-9397-08002B2CF9AE}" pid="4" name="Image Group">
    <vt:lpwstr>Document</vt:lpwstr>
  </property>
  <property fmtid="{D5CDD505-2E9C-101B-9397-08002B2CF9AE}" pid="5" name="ContentType">
    <vt:lpwstr>Document</vt:lpwstr>
  </property>
  <property fmtid="{D5CDD505-2E9C-101B-9397-08002B2CF9AE}" pid="6" name="_AdHocReviewCycleID">
    <vt:i4>514065099</vt:i4>
  </property>
  <property fmtid="{D5CDD505-2E9C-101B-9397-08002B2CF9AE}" pid="7" name="_NewReviewCycle">
    <vt:lpwstr/>
  </property>
  <property fmtid="{D5CDD505-2E9C-101B-9397-08002B2CF9AE}" pid="8" name="_EmailSubject">
    <vt:lpwstr>Slide Deck for Mod531</vt:lpwstr>
  </property>
  <property fmtid="{D5CDD505-2E9C-101B-9397-08002B2CF9AE}" pid="9" name="_AuthorEmail">
    <vt:lpwstr>david.addison@xoserve.com</vt:lpwstr>
  </property>
  <property fmtid="{D5CDD505-2E9C-101B-9397-08002B2CF9AE}" pid="10" name="_AuthorEmailDisplayName">
    <vt:lpwstr>Addison, David</vt:lpwstr>
  </property>
  <property fmtid="{D5CDD505-2E9C-101B-9397-08002B2CF9AE}" pid="11" name="_PreviousAdHocReviewCycleID">
    <vt:i4>1181131663</vt:i4>
  </property>
</Properties>
</file>