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05" r:id="rId2"/>
    <p:sldId id="297" r:id="rId3"/>
    <p:sldId id="303" r:id="rId4"/>
    <p:sldId id="301" r:id="rId5"/>
    <p:sldId id="307" r:id="rId6"/>
    <p:sldId id="275" r:id="rId7"/>
    <p:sldId id="306" r:id="rId8"/>
    <p:sldId id="299" r:id="rId9"/>
    <p:sldId id="300" r:id="rId10"/>
    <p:sldId id="312" r:id="rId11"/>
    <p:sldId id="313" r:id="rId12"/>
    <p:sldId id="314" r:id="rId13"/>
    <p:sldId id="316" r:id="rId14"/>
    <p:sldId id="318" r:id="rId15"/>
    <p:sldId id="317" r:id="rId16"/>
    <p:sldId id="319" r:id="rId17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.m.deer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Objects="1">
      <p:cViewPr>
        <p:scale>
          <a:sx n="77" d="100"/>
          <a:sy n="77" d="100"/>
        </p:scale>
        <p:origin x="-888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A29091D-013B-4C70-B7CB-9C2F8A0CEEA3}" type="datetime1">
              <a:rPr lang="en-GB"/>
              <a:pPr/>
              <a:t>25/03/15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17AB55-FA1D-4397-9C35-6F56CE9FB7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6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36FFAF-9A37-44DD-AF0A-3CC0FCDCFA86}" type="datetime1">
              <a:rPr lang="en-GB"/>
              <a:pPr/>
              <a:t>25/03/15</a:t>
            </a:fld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87806"/>
            <a:ext cx="5335893" cy="444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323FD7-9FE7-45CA-8E5E-8669D79304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9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xoserve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XoserveLogoApps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22526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284538"/>
            <a:ext cx="7772400" cy="893762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4148138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5138" y="616585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95448DC-FAE0-466A-8FCE-67EBBA87A2DA}" type="datetime1">
              <a:rPr lang="en-US" smtClean="0"/>
              <a:t>25/03/15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1138" y="6165850"/>
            <a:ext cx="2133600" cy="47625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F4F5814-0CE7-4DF8-9247-C66A4F2D8F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3E704ABB-396B-4A21-9EEC-FCA4D2B5B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0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0"/>
            <a:ext cx="2141538" cy="4941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275387" cy="4941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E3E2385-146B-4E1F-AAB3-28351E52A0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5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DDB1B77-4F51-4C83-A38D-A76CD68AC8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1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D65D9C5B-2C6C-4D77-9051-AD68218998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1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B516792-22E3-4127-9E94-810EE3C217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C8D7C92-38BE-4E5F-99C5-7CA51AF935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A74BBE7-17A1-44C0-B941-1C979E9D6A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2E66B7D1-B687-42DE-86D7-A7387C0AA4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A714465E-E4B9-48AB-8DA6-22DDA4D76E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D19E3D90-E90C-42DD-BEB5-AF240C019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" t="24791" r="3421" b="10092"/>
          <a:stretch>
            <a:fillRect/>
          </a:stretch>
        </p:blipFill>
        <p:spPr bwMode="auto">
          <a:xfrm>
            <a:off x="0" y="620713"/>
            <a:ext cx="91027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3534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5551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449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1D03D-762B-4BFA-A479-6A8BF547776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0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1"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3796" r="71266" b="76250"/>
          <a:stretch>
            <a:fillRect/>
          </a:stretch>
        </p:blipFill>
        <p:spPr bwMode="auto">
          <a:xfrm>
            <a:off x="7277100" y="5259388"/>
            <a:ext cx="17287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5021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33" name="Picture 10" descr="XoserveLogoApps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20193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</a:rPr>
              <a:t>Implementation of Non Effective Days</a:t>
            </a:r>
            <a:endParaRPr lang="en-GB" dirty="0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510088"/>
            <a:ext cx="6400800" cy="79216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Nexus Workgroup – March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5814-0CE7-4DF8-9247-C66A4F2D8F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2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535 Non Effective Day Detailed Solution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Contrary to previous definitions of non effective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Propose that Supply Point Confirmations MAY become effective on these NEDs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Proposed to continue to issue DM Readings to Users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Consistent with previous definitions of non effective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No communications (under Code or other contract) would be required to be processed by the Transporter to revise the Supply Point </a:t>
            </a:r>
            <a:r>
              <a:rPr lang="en-GB" dirty="0" smtClean="0"/>
              <a:t>Register</a:t>
            </a:r>
            <a:endParaRPr lang="en-GB" dirty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Note: this definition appears to be consistent with a Non Supply Point System Business Day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other than under these NEDs PREFER </a:t>
            </a:r>
            <a:r>
              <a:rPr lang="en-GB" dirty="0"/>
              <a:t>that </a:t>
            </a:r>
            <a:r>
              <a:rPr lang="en-GB" b="1" dirty="0"/>
              <a:t>Code</a:t>
            </a:r>
            <a:r>
              <a:rPr lang="en-GB" dirty="0"/>
              <a:t> </a:t>
            </a:r>
            <a:r>
              <a:rPr lang="en-GB" dirty="0" smtClean="0"/>
              <a:t>and other communications </a:t>
            </a:r>
            <a:r>
              <a:rPr lang="en-GB" dirty="0"/>
              <a:t>are NOT </a:t>
            </a:r>
            <a:r>
              <a:rPr lang="en-GB" dirty="0" smtClean="0"/>
              <a:t>issued**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Code </a:t>
            </a:r>
            <a:r>
              <a:rPr lang="en-GB" dirty="0" err="1" smtClean="0"/>
              <a:t>comms</a:t>
            </a:r>
            <a:r>
              <a:rPr lang="en-GB" dirty="0" smtClean="0"/>
              <a:t> could </a:t>
            </a:r>
            <a:r>
              <a:rPr lang="en-GB" dirty="0"/>
              <a:t>be processed in </a:t>
            </a:r>
            <a:r>
              <a:rPr lang="en-GB" dirty="0" smtClean="0"/>
              <a:t>‘catch up’ </a:t>
            </a:r>
            <a:r>
              <a:rPr lang="en-GB" dirty="0"/>
              <a:t>if </a:t>
            </a:r>
            <a:r>
              <a:rPr lang="en-GB" dirty="0" smtClean="0"/>
              <a:t>necessary**</a:t>
            </a: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** - Only relevant to 0535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20193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lvl="1" algn="ctr" eaLnBrk="1" hangingPunct="1"/>
            <a:r>
              <a:rPr lang="en-GB" dirty="0" smtClean="0">
                <a:solidFill>
                  <a:schemeClr val="hlink"/>
                </a:solidFill>
              </a:rPr>
              <a:t>UNC Modification 0532 – Implementation </a:t>
            </a:r>
            <a:r>
              <a:rPr lang="en-GB" dirty="0">
                <a:solidFill>
                  <a:schemeClr val="hlink"/>
                </a:solidFill>
              </a:rPr>
              <a:t>of Non Effective Days (Project Nexus transitional modification</a:t>
            </a:r>
            <a:r>
              <a:rPr lang="en-GB" dirty="0" smtClean="0">
                <a:solidFill>
                  <a:schemeClr val="hlink"/>
                </a:solidFill>
              </a:rPr>
              <a:t>)</a:t>
            </a:r>
            <a:endParaRPr lang="en-GB" dirty="0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510088"/>
            <a:ext cx="6400800" cy="79216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Nexus Workgroup – March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5814-0CE7-4DF8-9247-C66A4F2D8F1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21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Background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Transition from Current to New UK Link Systems presents significant challenges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As detailed above, ‘Non effective days’ have been used around significant system implementations in the industry to reduce the associated risks by</a:t>
            </a:r>
            <a:r>
              <a:rPr lang="en-GB" dirty="0" smtClean="0"/>
              <a:t>: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Allowing ‘business as usual’ activities to conclude without risk of data </a:t>
            </a:r>
            <a:r>
              <a:rPr lang="en-GB" dirty="0" smtClean="0"/>
              <a:t>corruption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Facilitating migration - allowing validation on source and target on stable </a:t>
            </a:r>
            <a:r>
              <a:rPr lang="en-GB" dirty="0" smtClean="0"/>
              <a:t>platform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Allowing greater certainty on timings and reduced complexity of </a:t>
            </a:r>
            <a:r>
              <a:rPr lang="en-GB" dirty="0" smtClean="0"/>
              <a:t>cutover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Allowing resources required time for cutover activities and releasing existing system support resources to assist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Also, new business requirements require that new data be propagated around existing UK Link Systems – i.e. Gemini</a:t>
            </a: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0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Solution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It is proposed that [five] non-effective days will be required.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These [five] days are proposed to be [three] days that would have otherwise been classified as Business Days [28</a:t>
            </a:r>
            <a:r>
              <a:rPr lang="en-GB" baseline="30000" dirty="0" smtClean="0"/>
              <a:t>th</a:t>
            </a:r>
            <a:r>
              <a:rPr lang="en-GB" dirty="0" smtClean="0"/>
              <a:t> –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2015], and [two] days that would have otherwise been Non Business Days (NBDs) [26</a:t>
            </a:r>
            <a:r>
              <a:rPr lang="en-GB" baseline="30000" dirty="0" smtClean="0"/>
              <a:t>th</a:t>
            </a:r>
            <a:r>
              <a:rPr lang="en-GB" dirty="0" smtClean="0"/>
              <a:t>/27</a:t>
            </a:r>
            <a:r>
              <a:rPr lang="en-GB" baseline="30000" dirty="0" smtClean="0"/>
              <a:t>th</a:t>
            </a:r>
            <a:r>
              <a:rPr lang="en-GB" dirty="0" smtClean="0"/>
              <a:t> September].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[26</a:t>
            </a:r>
            <a:r>
              <a:rPr lang="en-GB" baseline="30000" dirty="0" smtClean="0"/>
              <a:t>th</a:t>
            </a:r>
            <a:r>
              <a:rPr lang="en-GB" dirty="0" smtClean="0"/>
              <a:t> / 27</a:t>
            </a:r>
            <a:r>
              <a:rPr lang="en-GB" baseline="30000" dirty="0" smtClean="0"/>
              <a:t>th</a:t>
            </a:r>
            <a:r>
              <a:rPr lang="en-GB" dirty="0" smtClean="0"/>
              <a:t> September] are included as NEDs rather than NBDs as the system will not be brought up on Monday 28</a:t>
            </a:r>
            <a:r>
              <a:rPr lang="en-GB" baseline="30000" dirty="0" smtClean="0"/>
              <a:t>th</a:t>
            </a:r>
            <a:r>
              <a:rPr lang="en-GB" dirty="0" smtClean="0"/>
              <a:t> to process any Code communications received over the weekend  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non effective days will apply only to UNC Section G and M processes – e.g.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SPA transactions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RGMA transactions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Meter Reading transactions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Solution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Planned implementation start on [26</a:t>
            </a:r>
            <a:r>
              <a:rPr lang="en-GB" baseline="30000" dirty="0" smtClean="0"/>
              <a:t>th</a:t>
            </a:r>
            <a:r>
              <a:rPr lang="en-GB" dirty="0" smtClean="0"/>
              <a:t> September]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Implementation activities planned right through until 1</a:t>
            </a:r>
            <a:r>
              <a:rPr lang="en-GB" baseline="30000" dirty="0" smtClean="0"/>
              <a:t>st</a:t>
            </a:r>
            <a:r>
              <a:rPr lang="en-GB" dirty="0" smtClean="0"/>
              <a:t> October 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Full revision of data to other UK Link Systems, due to: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Change in data – i.e. additional Supply Meter Points – e.g. </a:t>
            </a:r>
            <a:r>
              <a:rPr lang="en-GB" dirty="0" err="1" smtClean="0"/>
              <a:t>iGTs</a:t>
            </a: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Change in requirements – e.g. Gemini data split by Class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Validation of this data will be harder than normal non Gemini to Gemini data load (described in 0535) as first live run of data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Data validation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Data sequencing – ensure that UK Link Systems will have consistent data where sequenced – e.g. next MPRN creation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File sequencing – set next file by User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… and applying the revised AQs to New UK Link Systems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532 Non Effective Day Detailed Solution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Contrary to previous definitions of non effective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Propose that Supply Point Confirmations MAY become effective on these NEDs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Proposed to continue to issue DM Readings to Users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Consistent with previous definitions of non effective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No communications (under Code or other contract) would be required to be processed by the Transporter to revise the Supply Point </a:t>
            </a:r>
            <a:r>
              <a:rPr lang="en-GB" dirty="0" smtClean="0"/>
              <a:t>Register  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 communications (under Code or other contract) pursuant to which Transporter would be required to </a:t>
            </a:r>
            <a:r>
              <a:rPr lang="en-GB" dirty="0"/>
              <a:t>revise the Supply Point Register </a:t>
            </a:r>
            <a:r>
              <a:rPr lang="en-GB" dirty="0" smtClean="0"/>
              <a:t> may be made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Note: this definition appears to be consistent with a Non Supply Point System Business Day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other than </a:t>
            </a:r>
            <a:r>
              <a:rPr lang="en-GB" b="1" dirty="0" smtClean="0"/>
              <a:t>Code</a:t>
            </a:r>
            <a:r>
              <a:rPr lang="en-GB" dirty="0" smtClean="0"/>
              <a:t> and other communications may not be issued</a:t>
            </a:r>
            <a:r>
              <a:rPr lang="en-GB" baseline="20000" dirty="0" smtClean="0"/>
              <a:t>++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dirty="0" smtClean="0"/>
              <a:t>Consistent with 0535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baseline="20000" dirty="0" smtClean="0"/>
              <a:t>++</a:t>
            </a:r>
            <a:r>
              <a:rPr lang="en-GB" dirty="0" smtClean="0"/>
              <a:t> Not Consistent with 0535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7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Summary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Largely consistent definition proposed between 0532 and 0535 non effective days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0532  proposes that communications are not made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Any files received after close of processing on [25</a:t>
            </a:r>
            <a:r>
              <a:rPr lang="en-GB" baseline="30000" dirty="0" smtClean="0"/>
              <a:t>th</a:t>
            </a:r>
            <a:r>
              <a:rPr lang="en-GB" dirty="0" smtClean="0"/>
              <a:t> September] will be discarded 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Users </a:t>
            </a:r>
            <a:r>
              <a:rPr lang="en-GB" dirty="0"/>
              <a:t>may receive receipting and delivery receipts inferring processing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0535 requests communications are not made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Only relevant if 0535 is not coincident with 0532 non effective days – but files received would be processed as a catch up exercise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4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Modifications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Two UNC Modifications have been raised requesting non effective days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0532 - </a:t>
            </a:r>
            <a:r>
              <a:rPr lang="en-GB" dirty="0"/>
              <a:t>Implementation of Non </a:t>
            </a:r>
            <a:r>
              <a:rPr lang="en-GB" dirty="0" smtClean="0"/>
              <a:t>Effective Days </a:t>
            </a:r>
            <a:r>
              <a:rPr lang="en-GB" dirty="0"/>
              <a:t>(Project Nexus </a:t>
            </a:r>
            <a:r>
              <a:rPr lang="en-GB" dirty="0" smtClean="0"/>
              <a:t>transitional modification)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0535 - </a:t>
            </a:r>
            <a:r>
              <a:rPr lang="en-GB" dirty="0"/>
              <a:t>Implementation of Non </a:t>
            </a:r>
            <a:r>
              <a:rPr lang="en-GB" dirty="0" smtClean="0"/>
              <a:t>Effective </a:t>
            </a:r>
            <a:r>
              <a:rPr lang="en-US" dirty="0" smtClean="0"/>
              <a:t>Days </a:t>
            </a:r>
            <a:r>
              <a:rPr lang="en-US" dirty="0"/>
              <a:t>to enable Annual AQ </a:t>
            </a:r>
            <a:r>
              <a:rPr lang="en-US" dirty="0" smtClean="0"/>
              <a:t>Review </a:t>
            </a:r>
            <a:r>
              <a:rPr lang="en-GB" dirty="0" smtClean="0"/>
              <a:t>(</a:t>
            </a:r>
            <a:r>
              <a:rPr lang="en-GB" dirty="0"/>
              <a:t>independent of Nexus transition</a:t>
            </a:r>
            <a:r>
              <a:rPr lang="en-GB" dirty="0" smtClean="0"/>
              <a:t>)</a:t>
            </a:r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9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Non Effective Days - Definition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Non effective </a:t>
            </a:r>
            <a:r>
              <a:rPr lang="en-GB" dirty="0"/>
              <a:t>d</a:t>
            </a:r>
            <a:r>
              <a:rPr lang="en-GB" dirty="0" smtClean="0"/>
              <a:t>ays are defined for each instance in which they are required.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Previous non effective days have had the following principles: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Non effective days constitute UNC non Business Days but with the following additional features: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No communication (under the Code or any other contract between Transporter and a User) pursuant to which Transporter would be required to </a:t>
            </a:r>
            <a:r>
              <a:rPr lang="en-GB" dirty="0" err="1" smtClean="0"/>
              <a:t>to</a:t>
            </a:r>
            <a:r>
              <a:rPr lang="en-GB" dirty="0" smtClean="0"/>
              <a:t> </a:t>
            </a:r>
            <a:r>
              <a:rPr lang="en-GB" dirty="0"/>
              <a:t>revise the Supply Point Register, may be made</a:t>
            </a:r>
          </a:p>
          <a:p>
            <a:pPr marL="1714500" lvl="3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No Supply Point Confirmations can be submitted or become </a:t>
            </a:r>
            <a:r>
              <a:rPr lang="en-GB" dirty="0" smtClean="0"/>
              <a:t>effective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No </a:t>
            </a:r>
            <a:r>
              <a:rPr lang="en-GB" dirty="0"/>
              <a:t>communications (under Code or other contract) would be required to be processed by the Transporter to revise the Supply Point Register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DM Liability Relief </a:t>
            </a: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8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Relationship between 0532 and 0535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1124744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Modification 0532 proposes non effective days around Project Nexus Implementation Date (PNID).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[</a:t>
            </a:r>
            <a:r>
              <a:rPr lang="en-GB" dirty="0"/>
              <a:t>F</a:t>
            </a:r>
            <a:r>
              <a:rPr lang="en-GB" dirty="0" smtClean="0"/>
              <a:t>ive]^ non effective days preceding PNID are required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PNID is 1</a:t>
            </a:r>
            <a:r>
              <a:rPr lang="en-GB" baseline="30000" dirty="0"/>
              <a:t>st</a:t>
            </a:r>
            <a:r>
              <a:rPr lang="en-GB" dirty="0"/>
              <a:t> October </a:t>
            </a:r>
            <a:r>
              <a:rPr lang="en-GB" dirty="0" smtClean="0"/>
              <a:t>2015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Modification 535 asks for [two] fixed non effective days – [i.e. 29</a:t>
            </a:r>
            <a:r>
              <a:rPr lang="en-GB" baseline="30000" dirty="0" smtClean="0"/>
              <a:t>th</a:t>
            </a:r>
            <a:r>
              <a:rPr lang="en-GB" dirty="0" smtClean="0"/>
              <a:t> and 30</a:t>
            </a:r>
            <a:r>
              <a:rPr lang="en-GB" baseline="30000" dirty="0" smtClean="0"/>
              <a:t>th</a:t>
            </a:r>
            <a:r>
              <a:rPr lang="en-GB" dirty="0" smtClean="0"/>
              <a:t> Sept 2015]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IF Project Nexus Implementation Date is changed the requirement for non effective days envisaged by 0535 will be required.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Raising 0535 now mitigates the risk of a late or </a:t>
            </a:r>
            <a:r>
              <a:rPr lang="en-GB" dirty="0"/>
              <a:t>u</a:t>
            </a:r>
            <a:r>
              <a:rPr lang="en-GB" dirty="0" smtClean="0"/>
              <a:t>rgent </a:t>
            </a:r>
            <a:r>
              <a:rPr lang="en-GB" dirty="0"/>
              <a:t>m</a:t>
            </a:r>
            <a:r>
              <a:rPr lang="en-GB" dirty="0" smtClean="0"/>
              <a:t>odification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It </a:t>
            </a:r>
            <a:r>
              <a:rPr lang="en-GB" dirty="0"/>
              <a:t>is likely that the non effective day definition for </a:t>
            </a:r>
            <a:r>
              <a:rPr lang="en-GB" dirty="0" smtClean="0"/>
              <a:t>0532 </a:t>
            </a:r>
            <a:r>
              <a:rPr lang="en-GB" dirty="0"/>
              <a:t>will be </a:t>
            </a:r>
            <a:r>
              <a:rPr lang="en-GB" dirty="0" smtClean="0"/>
              <a:t>[slightly] more </a:t>
            </a:r>
            <a:r>
              <a:rPr lang="en-GB" dirty="0"/>
              <a:t>onerous </a:t>
            </a:r>
            <a:r>
              <a:rPr lang="en-GB" dirty="0" smtClean="0"/>
              <a:t>than 0535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0532 will take precedence where the two periods are coincident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GB" sz="1600" dirty="0" smtClean="0"/>
              <a:t>^ - This reflects current understanding of required implementation timings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5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Non Effective Days - Benefits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‘Non effective days’ have been used around significant system implementations in the industry to reduce the associated risks by: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Allowing ‘business as usual’ activities to conclude without risk of data corruption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Facilitating migration - allowing validation on source and target on stable platform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Allowing greater certainty on timings and reduced complexity of cutover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Allowing resources required time for cutover activities and releasing existing system support resources to assist 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2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20193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</a:rPr>
              <a:t>UNC Modification 0535 – Implementation of Non Effective Days to enable Annual AQ Review</a:t>
            </a:r>
            <a:endParaRPr lang="en-GB" dirty="0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510088"/>
            <a:ext cx="6400800" cy="79216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Nexus Workgroup – March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5814-0CE7-4DF8-9247-C66A4F2D8F1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Background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UNC Modification 0477 ‘ Faster Switching’ reduced the timescales of the change of shipper process.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One way that this was achieved was to reduce the period between the Objection Deadline and the Supply Point Registration Date (referred to as the ‘confirmation period’) from 7 to 2 Business </a:t>
            </a:r>
            <a:r>
              <a:rPr lang="en-GB" dirty="0"/>
              <a:t>D</a:t>
            </a:r>
            <a:r>
              <a:rPr lang="en-GB" dirty="0" smtClean="0"/>
              <a:t>ays.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These days allow Users and the Transporters certainty that a change of shipper event is confirmed.</a:t>
            </a:r>
            <a:r>
              <a:rPr lang="en-GB" dirty="0"/>
              <a:t> </a:t>
            </a:r>
            <a:r>
              <a:rPr lang="en-GB" dirty="0" smtClean="0"/>
              <a:t> For example: 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Users may request meter readings to be obtained for the Supply Point Registration Date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Transporters use this time period to collate the relevant data and propagate this around UK Link systems</a:t>
            </a:r>
            <a:endParaRPr lang="en-GB" dirty="0"/>
          </a:p>
          <a:p>
            <a:pPr lvl="1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Why Change?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During the Annual AQ Process every Supply Meter Point AQ is updated.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These AQs are updated to UK Link systems and made effective from 1</a:t>
            </a:r>
            <a:r>
              <a:rPr lang="en-GB" baseline="30000" dirty="0" smtClean="0"/>
              <a:t>st</a:t>
            </a:r>
            <a:r>
              <a:rPr lang="en-GB" dirty="0" smtClean="0"/>
              <a:t> October each year.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AQ data must be correctly associated with the relevant Registered User to ensure that it is attributed correctly.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Previous AQ Reviews have taken 5 days to upload the data, associate to the User, validate and provide this data to Gemini.  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Prior to 0477 this process could start at D-7 (business days).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Following 0477 the User will not be confirmed until D-2.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2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Solution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lvl="0"/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In order to provide sufficient time to process and validate the data it is proposed that [two] non-effective days will be required.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non effective days will have the effect of extending the ‘confirmation period’ so that the Objection Deadline will be no later than Friday 25</a:t>
            </a:r>
            <a:r>
              <a:rPr lang="en-GB" baseline="30000" dirty="0" smtClean="0"/>
              <a:t>th</a:t>
            </a:r>
            <a:r>
              <a:rPr lang="en-GB" dirty="0" smtClean="0"/>
              <a:t> September.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non effective days will apply only to UNC Section G and M processes – e.g.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SPA transactions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RGMA transactions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Meter Reading transactions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2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_PowerPoint_Template">
  <a:themeElements>
    <a:clrScheme name="Xoserve_PowerPoint_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CC"/>
      </a:hlink>
      <a:folHlink>
        <a:srgbClr val="99CC00"/>
      </a:folHlink>
    </a:clrScheme>
    <a:fontScheme name="Xoserve_PowerPoin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Xoserv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19691</TotalTime>
  <Words>1401</Words>
  <Application>Microsoft Macintosh PowerPoint</Application>
  <PresentationFormat>On-screen Show (4:3)</PresentationFormat>
  <Paragraphs>200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Xoserve_PowerPoint_Template</vt:lpstr>
      <vt:lpstr>Implementation of Non Effective Days</vt:lpstr>
      <vt:lpstr>PowerPoint Presentation</vt:lpstr>
      <vt:lpstr>PowerPoint Presentation</vt:lpstr>
      <vt:lpstr>PowerPoint Presentation</vt:lpstr>
      <vt:lpstr>PowerPoint Presentation</vt:lpstr>
      <vt:lpstr>UNC Modification 0535 – Implementation of Non Effective Days to enable Annual AQ Review</vt:lpstr>
      <vt:lpstr>PowerPoint Presentation</vt:lpstr>
      <vt:lpstr>PowerPoint Presentation</vt:lpstr>
      <vt:lpstr>PowerPoint Presentation</vt:lpstr>
      <vt:lpstr>PowerPoint Presentation</vt:lpstr>
      <vt:lpstr>UNC Modification 0532 – Implementation of Non Effective Days (Project Nexus transitional modification)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113</cp:revision>
  <cp:lastPrinted>2015-03-25T01:42:17Z</cp:lastPrinted>
  <dcterms:created xsi:type="dcterms:W3CDTF">2011-09-20T14:58:41Z</dcterms:created>
  <dcterms:modified xsi:type="dcterms:W3CDTF">2015-03-25T10:35:13Z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Communications</vt:lpwstr>
  </property>
  <property fmtid="{D5CDD505-2E9C-101B-9397-08002B2CF9AE}" pid="3" name="Tags">
    <vt:lpwstr>http://infonet2/sites/XOServe/Pages/Our_Business_CorporateIdentity.aspx, Corporate Identity</vt:lpwstr>
  </property>
  <property fmtid="{D5CDD505-2E9C-101B-9397-08002B2CF9AE}" pid="4" name="Image Group">
    <vt:lpwstr>Document</vt:lpwstr>
  </property>
  <property fmtid="{D5CDD505-2E9C-101B-9397-08002B2CF9AE}" pid="5" name="ContentType">
    <vt:lpwstr>Document</vt:lpwstr>
  </property>
</Properties>
</file>