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13"/>
  </p:notesMasterIdLst>
  <p:handoutMasterIdLst>
    <p:handoutMasterId r:id="rId14"/>
  </p:handoutMasterIdLst>
  <p:sldIdLst>
    <p:sldId id="277" r:id="rId5"/>
    <p:sldId id="278" r:id="rId6"/>
    <p:sldId id="282" r:id="rId7"/>
    <p:sldId id="281" r:id="rId8"/>
    <p:sldId id="284" r:id="rId9"/>
    <p:sldId id="280" r:id="rId10"/>
    <p:sldId id="286" r:id="rId11"/>
    <p:sldId id="289" r:id="rId12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7" autoAdjust="0"/>
    <p:restoredTop sz="88615" autoAdjust="0"/>
  </p:normalViewPr>
  <p:slideViewPr>
    <p:cSldViewPr snapToObjects="1">
      <p:cViewPr>
        <p:scale>
          <a:sx n="75" d="100"/>
          <a:sy n="75" d="100"/>
        </p:scale>
        <p:origin x="1784" y="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23/06/2017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7A45D-F9A4-4843-A34D-5E82173CCB47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A530E-79C0-4FFE-9705-F082EDE6E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0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NB:</a:t>
            </a:r>
            <a:r>
              <a:rPr lang="en-GB" baseline="0" dirty="0" smtClean="0"/>
              <a:t> the % swing is </a:t>
            </a:r>
            <a:r>
              <a:rPr lang="en-GB" b="1" baseline="0" dirty="0" smtClean="0"/>
              <a:t>broadly</a:t>
            </a:r>
            <a:r>
              <a:rPr lang="en-GB" baseline="0" dirty="0" smtClean="0"/>
              <a:t> in line with annual review swings that ran at between 2 and 3%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5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Rolling AQ – Initial Calculation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“Rolling AQ” included in Nexus BRDs and implemented on 1</a:t>
            </a:r>
            <a:r>
              <a:rPr lang="en-GB" baseline="30000" dirty="0" smtClean="0"/>
              <a:t>st</a:t>
            </a:r>
            <a:r>
              <a:rPr lang="en-GB" dirty="0" smtClean="0"/>
              <a:t> June.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Process is triggered on the 12</a:t>
            </a:r>
            <a:r>
              <a:rPr lang="en-GB" baseline="30000" dirty="0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calendar day of the month utilising valid closed-out readings.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For June, these will have been submitted from the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June to the 10</a:t>
            </a:r>
            <a:r>
              <a:rPr lang="en-GB" baseline="30000" dirty="0" smtClean="0">
                <a:solidFill>
                  <a:schemeClr val="accent1"/>
                </a:solidFill>
              </a:rPr>
              <a:t>th</a:t>
            </a:r>
            <a:r>
              <a:rPr lang="en-GB" dirty="0" smtClean="0">
                <a:solidFill>
                  <a:schemeClr val="accent1"/>
                </a:solidFill>
              </a:rPr>
              <a:t> calendar day of June.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Notification files (NRL &amp; NNL) are issued at M-5 </a:t>
            </a:r>
            <a:r>
              <a:rPr lang="en-GB" dirty="0">
                <a:solidFill>
                  <a:schemeClr val="accent1"/>
                </a:solidFill>
              </a:rPr>
              <a:t>business </a:t>
            </a:r>
            <a:r>
              <a:rPr lang="en-GB" dirty="0" smtClean="0">
                <a:solidFill>
                  <a:schemeClr val="accent1"/>
                </a:solidFill>
              </a:rPr>
              <a:t>days where M is the first of the following month.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Effective date for the revised AQ value is the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of the month (i.e. 1</a:t>
            </a:r>
            <a:r>
              <a:rPr lang="en-GB" baseline="30000" dirty="0" smtClean="0">
                <a:solidFill>
                  <a:schemeClr val="accent1"/>
                </a:solidFill>
              </a:rPr>
              <a:t>st</a:t>
            </a:r>
            <a:r>
              <a:rPr lang="en-GB" dirty="0" smtClean="0">
                <a:solidFill>
                  <a:schemeClr val="accent1"/>
                </a:solidFill>
              </a:rPr>
              <a:t> July).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 smtClean="0"/>
              <a:t>Xoserve has analysed the outcome of the first month’s run of Rolling AQ.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Rolling AQ MI &amp; Validation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/>
              <a:t>Rolling AQ functionality is </a:t>
            </a:r>
            <a:r>
              <a:rPr lang="en-GB" sz="2000" b="1" dirty="0"/>
              <a:t>working as expected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Circa 3.8 million sites have had a new AQ calculated: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Pro-active validation has been undertaken to assure the newly created AQ’s.</a:t>
            </a:r>
          </a:p>
          <a:p>
            <a:r>
              <a:rPr lang="en-GB" sz="2000" dirty="0" smtClean="0"/>
              <a:t>Auto validation and manual validation is being used to assure this data.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387536"/>
              </p:ext>
            </p:extLst>
          </p:nvPr>
        </p:nvGraphicFramePr>
        <p:xfrm>
          <a:off x="1626964" y="1988840"/>
          <a:ext cx="5321300" cy="2522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200"/>
                <a:gridCol w="3162300"/>
                <a:gridCol w="1066800"/>
              </a:tblGrid>
              <a:tr h="577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Rejection Reason</a:t>
                      </a:r>
                      <a:endParaRPr lang="en-GB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Count</a:t>
                      </a:r>
                      <a:endParaRPr lang="en-GB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AQI00001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Insufficient consumption data due to </a:t>
                      </a:r>
                      <a:r>
                        <a:rPr lang="en-GB" sz="1100" dirty="0" err="1">
                          <a:effectLst/>
                        </a:rPr>
                        <a:t>isol</a:t>
                      </a:r>
                      <a:r>
                        <a:rPr lang="en-GB" sz="1100" dirty="0" smtClean="0">
                          <a:effectLst/>
                        </a:rPr>
                        <a:t>.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957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MPQ00029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Backstop Date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2684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CPN00322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Insufficient Consumption to calculate AQ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83920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AQI00005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Revised AQ value failed market breaker tolerance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37292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No Exception (AQ Calculated)</a:t>
                      </a:r>
                      <a:endParaRPr lang="en-GB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3711341</a:t>
                      </a:r>
                      <a:endParaRPr lang="en-GB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3836194</a:t>
                      </a:r>
                      <a:endParaRPr lang="en-GB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to Calculate – Market Breakers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320480"/>
          </a:xfrm>
        </p:spPr>
        <p:txBody>
          <a:bodyPr/>
          <a:lstStyle/>
          <a:p>
            <a:r>
              <a:rPr lang="en-US" dirty="0"/>
              <a:t>The Market Breaker tolerance has </a:t>
            </a:r>
            <a:r>
              <a:rPr lang="en-US" b="1" dirty="0" smtClean="0"/>
              <a:t>correctly</a:t>
            </a:r>
            <a:r>
              <a:rPr lang="en-US" dirty="0" smtClean="0"/>
              <a:t> prevented miscalculation of </a:t>
            </a:r>
            <a:r>
              <a:rPr lang="en-US" dirty="0"/>
              <a:t>a </a:t>
            </a:r>
            <a:r>
              <a:rPr lang="en-US" dirty="0" smtClean="0"/>
              <a:t>significant percentage of MPRNs.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481242"/>
              </p:ext>
            </p:extLst>
          </p:nvPr>
        </p:nvGraphicFramePr>
        <p:xfrm>
          <a:off x="107504" y="2420889"/>
          <a:ext cx="8928993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715"/>
                <a:gridCol w="1554329"/>
                <a:gridCol w="962204"/>
                <a:gridCol w="1480313"/>
                <a:gridCol w="1480313"/>
                <a:gridCol w="1554329"/>
                <a:gridCol w="1133790"/>
              </a:tblGrid>
              <a:tr h="11356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SSP/LSP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Reason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 of Sites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Current AQ (kWh)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 AQ (kWh)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Difference (kWh)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% Difference</a:t>
                      </a:r>
                      <a:endParaRPr lang="en-GB" sz="1400" dirty="0"/>
                    </a:p>
                  </a:txBody>
                  <a:tcPr/>
                </a:tc>
              </a:tr>
              <a:tr h="88878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Failed Market Breaker Tolerance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2,310,376,889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64,437,005,855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62,126,628,966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2689.03%</a:t>
                      </a:r>
                      <a:endParaRPr lang="en-GB" sz="1400" dirty="0"/>
                    </a:p>
                  </a:txBody>
                  <a:tcPr/>
                </a:tc>
              </a:tr>
              <a:tr h="1148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Failed Market Breaker Tolerance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1,068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365,981,204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59,451,026,003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59,085,044,799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16144.28%</a:t>
                      </a:r>
                      <a:endParaRPr lang="en-GB" sz="1400" dirty="0"/>
                    </a:p>
                  </a:txBody>
                  <a:tcPr/>
                </a:tc>
              </a:tr>
              <a:tr h="114801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Failed Market Breaker Tolerance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35,948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501,678,379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24,964,639,732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24,462,961,353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4876.22%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0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to Calculate - Rejections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93614"/>
              </p:ext>
            </p:extLst>
          </p:nvPr>
        </p:nvGraphicFramePr>
        <p:xfrm>
          <a:off x="107503" y="889208"/>
          <a:ext cx="892899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716"/>
                <a:gridCol w="1554329"/>
                <a:gridCol w="962204"/>
                <a:gridCol w="1480313"/>
                <a:gridCol w="1480313"/>
                <a:gridCol w="1554329"/>
                <a:gridCol w="113379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SSP/LSP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of Sites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AQ </a:t>
                      </a:r>
                      <a:r>
                        <a:rPr lang="en-GB" sz="1800" dirty="0" smtClean="0"/>
                        <a:t>(kWh)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AQ </a:t>
                      </a:r>
                      <a:r>
                        <a:rPr lang="en-GB" sz="1800" dirty="0" smtClean="0"/>
                        <a:t>(kWh)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Difference </a:t>
                      </a:r>
                      <a:r>
                        <a:rPr lang="en-GB" sz="1800" dirty="0" smtClean="0"/>
                        <a:t>(kWh)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Insufficient</a:t>
                      </a:r>
                      <a:r>
                        <a:rPr lang="en-GB" sz="1400" baseline="0" dirty="0" smtClean="0"/>
                        <a:t> Consumption due to Isolation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126,415,890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Insufficient Consumption due to Isolation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887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9,741,513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Insufficient Consumption</a:t>
                      </a:r>
                      <a:r>
                        <a:rPr lang="en-GB" sz="1400" baseline="0" dirty="0" smtClean="0"/>
                        <a:t> to calculate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1,555,478,709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Insufficient Consumption</a:t>
                      </a:r>
                      <a:r>
                        <a:rPr lang="en-GB" sz="1400" baseline="0" dirty="0" smtClean="0"/>
                        <a:t> to calculate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2,341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1,046,095,148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Insufficient Consumption</a:t>
                      </a:r>
                      <a:r>
                        <a:rPr lang="en-GB" sz="1400" baseline="0" dirty="0" smtClean="0"/>
                        <a:t> to calculate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79,635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1,008,299,374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Backstop Date Set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117,200,002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Backstop Date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298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341,299,787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Backstop Date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2,382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46,714,733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Successful Calculations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41353"/>
              </p:ext>
            </p:extLst>
          </p:nvPr>
        </p:nvGraphicFramePr>
        <p:xfrm>
          <a:off x="188664" y="933500"/>
          <a:ext cx="8694069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961"/>
                <a:gridCol w="1562949"/>
                <a:gridCol w="1064225"/>
                <a:gridCol w="1656184"/>
                <a:gridCol w="1224136"/>
                <a:gridCol w="1741863"/>
                <a:gridCol w="799751"/>
              </a:tblGrid>
              <a:tr h="472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SSP/LSP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Process Outcome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MPRNs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Current </a:t>
                      </a:r>
                      <a:r>
                        <a:rPr lang="en-GB" sz="1200" dirty="0" smtClean="0">
                          <a:effectLst/>
                        </a:rPr>
                        <a:t>AQ </a:t>
                      </a:r>
                      <a:r>
                        <a:rPr lang="en-GB" sz="1200" dirty="0" smtClean="0"/>
                        <a:t>(kWh)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 </a:t>
                      </a:r>
                      <a:r>
                        <a:rPr lang="en-GB" sz="1200" dirty="0" smtClean="0">
                          <a:effectLst/>
                        </a:rPr>
                        <a:t>AQ </a:t>
                      </a:r>
                      <a:r>
                        <a:rPr lang="en-GB" sz="1200" dirty="0" smtClean="0"/>
                        <a:t>(kWh)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Difference </a:t>
                      </a:r>
                      <a:r>
                        <a:rPr lang="en-GB" sz="1200" dirty="0" smtClean="0"/>
                        <a:t>(kWh)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%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</a:tr>
              <a:tr h="401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DM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AQ Calculated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766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43,319,511,870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41,017,728,582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-2,301,783,288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-5.31%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</a:tr>
              <a:tr h="401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LSP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AQ Calculated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113,903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65,540,506,835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62,207,449,844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-3,333,056,991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-5.09%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</a:tr>
              <a:tr h="380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SSP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AQ Calculated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3,522,029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48,818,100,829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48,066,397,566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-751,703,263</a:t>
                      </a:r>
                      <a:endParaRPr lang="en-GB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-1.54%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62" marR="63562" marT="0" marB="0" anchor="b"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2852936"/>
            <a:ext cx="8686800" cy="2664296"/>
          </a:xfrm>
        </p:spPr>
        <p:txBody>
          <a:bodyPr>
            <a:normAutofit/>
          </a:bodyPr>
          <a:lstStyle/>
          <a:p>
            <a:r>
              <a:rPr lang="en-GB" sz="1800" dirty="0" smtClean="0"/>
              <a:t>We have sampled sites where there are swings in AQ, both decreasing the AQ to 1 and large increases in AQ.</a:t>
            </a:r>
          </a:p>
          <a:p>
            <a:r>
              <a:rPr lang="en-GB" sz="1800" dirty="0" smtClean="0"/>
              <a:t>Our analysis to date has identified the main root cause is </a:t>
            </a:r>
            <a:r>
              <a:rPr lang="en-GB" sz="1800" b="1" dirty="0" smtClean="0"/>
              <a:t>incorrect reads accepted into the legacy system</a:t>
            </a:r>
            <a:r>
              <a:rPr lang="en-GB" sz="1800" dirty="0" smtClean="0"/>
              <a:t> creating either:</a:t>
            </a:r>
          </a:p>
          <a:p>
            <a:pPr marL="0" indent="0">
              <a:buNone/>
            </a:pPr>
            <a:endParaRPr lang="en-GB" sz="1800" dirty="0" smtClean="0"/>
          </a:p>
          <a:p>
            <a:pPr marL="685800" lvl="1"/>
            <a:r>
              <a:rPr lang="en-GB" sz="1800" i="1" dirty="0" smtClean="0"/>
              <a:t>Negative volume resulting in an AQ of 1 being calculated</a:t>
            </a:r>
          </a:p>
          <a:p>
            <a:pPr marL="685800" lvl="1"/>
            <a:r>
              <a:rPr lang="en-GB" sz="1800" i="1" dirty="0" smtClean="0"/>
              <a:t>Large volume resulting in a very large increase in AQ</a:t>
            </a:r>
          </a:p>
        </p:txBody>
      </p:sp>
    </p:spTree>
    <p:extLst>
      <p:ext uri="{BB962C8B-B14F-4D97-AF65-F5344CB8AC3E}">
        <p14:creationId xmlns:p14="http://schemas.microsoft.com/office/powerpoint/2010/main" val="10987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Negative volume resulting in an AQ of 1 being calculated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None/>
              <a:defRPr sz="1800">
                <a:solidFill>
                  <a:srgbClr val="3E5AA8"/>
                </a:solidFill>
                <a:latin typeface="+mn-lt"/>
                <a:ea typeface="+mn-ea"/>
              </a:defRPr>
            </a:lvl1pPr>
            <a:lvl2pPr marL="685800" lvl="1" indent="-28575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  <a:defRPr sz="1800">
                <a:solidFill>
                  <a:srgbClr val="3E5AA8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There are a number of sites which have had the AQ calculated as </a:t>
            </a:r>
            <a:r>
              <a:rPr lang="en-GB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some cases this will be expected (vacant sites), however there are a number where there is a large negative read migrated from legacy UK Link which are creating this </a:t>
            </a:r>
            <a:r>
              <a:rPr lang="en-GB" dirty="0" smtClean="0"/>
              <a:t>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Sites </a:t>
            </a:r>
            <a:r>
              <a:rPr lang="en-GB" dirty="0"/>
              <a:t>Affected: </a:t>
            </a:r>
          </a:p>
          <a:p>
            <a:pPr marL="971550" lvl="1">
              <a:buFont typeface="Arial" panose="020B0604020202020204" pitchFamily="34" charset="0"/>
              <a:buChar char="•"/>
            </a:pPr>
            <a:r>
              <a:rPr lang="en-GB" i="1" dirty="0"/>
              <a:t>SSP: </a:t>
            </a:r>
            <a:r>
              <a:rPr lang="en-GB" i="1" dirty="0" smtClean="0"/>
              <a:t>58,685 MPRNs </a:t>
            </a:r>
            <a:r>
              <a:rPr lang="en-GB" i="1" dirty="0"/>
              <a:t>(74m kwh)</a:t>
            </a:r>
          </a:p>
          <a:p>
            <a:pPr marL="971550" lvl="1">
              <a:buFont typeface="Arial" panose="020B0604020202020204" pitchFamily="34" charset="0"/>
              <a:buChar char="•"/>
            </a:pPr>
            <a:r>
              <a:rPr lang="en-GB" i="1" dirty="0"/>
              <a:t>LSP: 699 </a:t>
            </a:r>
            <a:r>
              <a:rPr lang="en-GB" i="1" dirty="0" smtClean="0"/>
              <a:t>MPRNSs (105m kwh)</a:t>
            </a:r>
          </a:p>
          <a:p>
            <a:pPr marL="971550" lvl="1">
              <a:buFont typeface="Arial" panose="020B0604020202020204" pitchFamily="34" charset="0"/>
              <a:buChar char="•"/>
            </a:pPr>
            <a:endParaRPr lang="en-GB" b="1" i="1" dirty="0"/>
          </a:p>
          <a:p>
            <a:pPr marL="971550" lvl="1">
              <a:buFont typeface="Arial" panose="020B0604020202020204" pitchFamily="34" charset="0"/>
              <a:buChar char="•"/>
            </a:pP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8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for Market Participant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Incorrect AQs can be corrected by market participants via:</a:t>
            </a:r>
          </a:p>
          <a:p>
            <a:pPr lvl="1"/>
            <a:r>
              <a:rPr lang="en-GB" dirty="0" smtClean="0"/>
              <a:t>Read Replacement Functionality (i.e. replace read/read attribute (RTC) that created an incorrect volume)</a:t>
            </a:r>
          </a:p>
          <a:p>
            <a:pPr lvl="1"/>
            <a:r>
              <a:rPr lang="en-GB" dirty="0" smtClean="0"/>
              <a:t>AQ Correction Functionality.</a:t>
            </a:r>
          </a:p>
          <a:p>
            <a:pPr lvl="2"/>
            <a:r>
              <a:rPr lang="en-GB" dirty="0" smtClean="0"/>
              <a:t>Read out of Market Breaker tolerance (e.g. read is correct but rejected because the AQ recorded is incorrect)</a:t>
            </a:r>
          </a:p>
          <a:p>
            <a:pPr lvl="2"/>
            <a:r>
              <a:rPr lang="en-GB" dirty="0" smtClean="0"/>
              <a:t>Theft of Gas</a:t>
            </a:r>
          </a:p>
          <a:p>
            <a:pPr lvl="2"/>
            <a:r>
              <a:rPr lang="en-GB" dirty="0" smtClean="0"/>
              <a:t>New Business</a:t>
            </a:r>
          </a:p>
          <a:p>
            <a:pPr lvl="2"/>
            <a:r>
              <a:rPr lang="en-GB" dirty="0" smtClean="0"/>
              <a:t>Consumer Plant (e.g. shut down or increasing usage)</a:t>
            </a:r>
          </a:p>
          <a:p>
            <a:pPr lvl="1"/>
            <a:endParaRPr lang="en-GB" b="1" dirty="0" smtClean="0"/>
          </a:p>
          <a:p>
            <a:pPr lvl="1"/>
            <a:r>
              <a:rPr lang="en-GB" b="1" i="1" dirty="0" smtClean="0"/>
              <a:t>If an AQ Correction is accepted, a Backstop Date is applied and therefore an AQ will not re-calculate for at least 9 months.</a:t>
            </a:r>
          </a:p>
          <a:p>
            <a:pPr lvl="1"/>
            <a:r>
              <a:rPr lang="en-GB" b="1" i="1" dirty="0" smtClean="0"/>
              <a:t>This will mean any Corrections applied between now and 1</a:t>
            </a:r>
            <a:r>
              <a:rPr lang="en-GB" b="1" i="1" baseline="30000" dirty="0" smtClean="0"/>
              <a:t>st</a:t>
            </a:r>
            <a:r>
              <a:rPr lang="en-GB" b="1" i="1" dirty="0" smtClean="0"/>
              <a:t> December 2017 will be the Formula Year AQ for 2018.</a:t>
            </a:r>
          </a:p>
          <a:p>
            <a:pPr marL="914400" lvl="2" indent="0">
              <a:buNone/>
            </a:pPr>
            <a:endParaRPr lang="en-GB" dirty="0"/>
          </a:p>
          <a:p>
            <a:r>
              <a:rPr lang="en-GB" dirty="0" smtClean="0"/>
              <a:t>Both processes only amend AQs prospectively – meaning there is an impact of the erroneous AQ until such time that it is corrected.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1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www.w3.org/XML/1998/namespace"/>
    <ds:schemaRef ds:uri="2a985eae-c12e-416e-9833-85f34b1ee04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744</Words>
  <Application>Microsoft Macintosh PowerPoint</Application>
  <PresentationFormat>On-screen Show (4:3)</PresentationFormat>
  <Paragraphs>198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ＭＳ Ｐゴシック</vt:lpstr>
      <vt:lpstr>Times New Roman</vt:lpstr>
      <vt:lpstr>Wingdings</vt:lpstr>
      <vt:lpstr>xoserve templates</vt:lpstr>
      <vt:lpstr>Rolling AQ – Initial Calculation </vt:lpstr>
      <vt:lpstr>Background</vt:lpstr>
      <vt:lpstr>Rolling AQ MI &amp; Validation Approach</vt:lpstr>
      <vt:lpstr>Failure to Calculate – Market Breakers</vt:lpstr>
      <vt:lpstr>Failure to Calculate - Rejections</vt:lpstr>
      <vt:lpstr>Successful Calculations</vt:lpstr>
      <vt:lpstr>Negative volume resulting in an AQ of 1 being calculated</vt:lpstr>
      <vt:lpstr>Options for Market Participant Action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182</cp:revision>
  <dcterms:created xsi:type="dcterms:W3CDTF">2011-09-20T14:58:41Z</dcterms:created>
  <dcterms:modified xsi:type="dcterms:W3CDTF">2017-06-23T10:42:27Z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-1208018375</vt:i4>
  </property>
  <property fmtid="{D5CDD505-2E9C-101B-9397-08002B2CF9AE}" pid="5" name="_NewReviewCycle">
    <vt:lpwstr/>
  </property>
  <property fmtid="{D5CDD505-2E9C-101B-9397-08002B2CF9AE}" pid="6" name="_EmailSubject">
    <vt:lpwstr>Slides for AQ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  <property fmtid="{D5CDD505-2E9C-101B-9397-08002B2CF9AE}" pid="9" name="_PreviousAdHocReviewCycleID">
    <vt:i4>1056959471</vt:i4>
  </property>
</Properties>
</file>