
<file path=[Content_Types].xml><?xml version="1.0" encoding="utf-8"?>
<Types xmlns="http://schemas.openxmlformats.org/package/2006/content-types">
  <Default Extension="png" ContentType="image/png"/>
  <Default Extension="jpeg" ContentType="image/jpeg"/>
  <Default Extension="emf" ContentType="image/x-emf"/>
  <Default Extension="xls" ContentType="application/vnd.ms-excel"/>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90" r:id="rId1"/>
  </p:sldMasterIdLst>
  <p:notesMasterIdLst>
    <p:notesMasterId r:id="rId13"/>
  </p:notesMasterIdLst>
  <p:handoutMasterIdLst>
    <p:handoutMasterId r:id="rId14"/>
  </p:handoutMasterIdLst>
  <p:sldIdLst>
    <p:sldId id="301" r:id="rId2"/>
    <p:sldId id="312" r:id="rId3"/>
    <p:sldId id="317" r:id="rId4"/>
    <p:sldId id="321" r:id="rId5"/>
    <p:sldId id="318" r:id="rId6"/>
    <p:sldId id="320" r:id="rId7"/>
    <p:sldId id="322" r:id="rId8"/>
    <p:sldId id="296" r:id="rId9"/>
    <p:sldId id="313" r:id="rId10"/>
    <p:sldId id="314" r:id="rId11"/>
    <p:sldId id="305" r:id="rId12"/>
  </p:sldIdLst>
  <p:sldSz cx="9906000" cy="6858000" type="A4"/>
  <p:notesSz cx="6797675" cy="9928225"/>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96" charset="-128"/>
        <a:cs typeface="+mn-cs"/>
      </a:defRPr>
    </a:lvl5pPr>
    <a:lvl6pPr marL="2286000" algn="l" defTabSz="914400" rtl="0" eaLnBrk="1" latinLnBrk="0" hangingPunct="1">
      <a:defRPr sz="2400" kern="1200">
        <a:solidFill>
          <a:schemeClr val="tx1"/>
        </a:solidFill>
        <a:latin typeface="Arial" charset="0"/>
        <a:ea typeface="ヒラギノ角ゴ Pro W3" pitchFamily="-96" charset="-128"/>
        <a:cs typeface="+mn-cs"/>
      </a:defRPr>
    </a:lvl6pPr>
    <a:lvl7pPr marL="2743200" algn="l" defTabSz="914400" rtl="0" eaLnBrk="1" latinLnBrk="0" hangingPunct="1">
      <a:defRPr sz="2400" kern="1200">
        <a:solidFill>
          <a:schemeClr val="tx1"/>
        </a:solidFill>
        <a:latin typeface="Arial" charset="0"/>
        <a:ea typeface="ヒラギノ角ゴ Pro W3" pitchFamily="-96" charset="-128"/>
        <a:cs typeface="+mn-cs"/>
      </a:defRPr>
    </a:lvl7pPr>
    <a:lvl8pPr marL="3200400" algn="l" defTabSz="914400" rtl="0" eaLnBrk="1" latinLnBrk="0" hangingPunct="1">
      <a:defRPr sz="2400" kern="1200">
        <a:solidFill>
          <a:schemeClr val="tx1"/>
        </a:solidFill>
        <a:latin typeface="Arial" charset="0"/>
        <a:ea typeface="ヒラギノ角ゴ Pro W3" pitchFamily="-96" charset="-128"/>
        <a:cs typeface="+mn-cs"/>
      </a:defRPr>
    </a:lvl8pPr>
    <a:lvl9pPr marL="3657600" algn="l" defTabSz="914400" rtl="0" eaLnBrk="1" latinLnBrk="0" hangingPunct="1">
      <a:defRPr sz="2400" kern="1200">
        <a:solidFill>
          <a:schemeClr val="tx1"/>
        </a:solidFill>
        <a:latin typeface="Arial" charset="0"/>
        <a:ea typeface="ヒラギノ角ゴ Pro W3"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8080"/>
    <a:srgbClr val="00487C"/>
    <a:srgbClr val="E50083"/>
    <a:srgbClr val="6A2152"/>
    <a:srgbClr val="3C3C3C"/>
    <a:srgbClr val="B3B3B3"/>
    <a:srgbClr val="595959"/>
    <a:srgbClr val="0084C2"/>
    <a:srgbClr val="A80A63"/>
    <a:srgbClr val="0029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531" autoAdjust="0"/>
    <p:restoredTop sz="90852" autoAdjust="0"/>
  </p:normalViewPr>
  <p:slideViewPr>
    <p:cSldViewPr showGuides="1">
      <p:cViewPr>
        <p:scale>
          <a:sx n="100" d="100"/>
          <a:sy n="100" d="100"/>
        </p:scale>
        <p:origin x="204" y="-246"/>
      </p:cViewPr>
      <p:guideLst>
        <p:guide orient="horz" pos="962"/>
        <p:guide orient="horz" pos="3884"/>
        <p:guide pos="6010"/>
        <p:guide pos="5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42"/>
    </p:cViewPr>
  </p:sorterViewPr>
  <p:notesViewPr>
    <p:cSldViewPr>
      <p:cViewPr varScale="1">
        <p:scale>
          <a:sx n="63" d="100"/>
          <a:sy n="63" d="100"/>
        </p:scale>
        <p:origin x="-2304" y="-120"/>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07432235-D74A-4B37-AA3F-AAE39D1648A6}" type="datetimeFigureOut">
              <a:rPr lang="en-GB" smtClean="0"/>
              <a:t>29/01/2014</a:t>
            </a:fld>
            <a:endParaRPr lang="en-GB"/>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1CC8938-746A-4BF7-8B8B-01800082F87C}" type="slidenum">
              <a:rPr lang="en-GB" smtClean="0"/>
              <a:t>‹#›</a:t>
            </a:fld>
            <a:endParaRPr lang="en-GB"/>
          </a:p>
        </p:txBody>
      </p:sp>
    </p:spTree>
    <p:extLst>
      <p:ext uri="{BB962C8B-B14F-4D97-AF65-F5344CB8AC3E}">
        <p14:creationId xmlns:p14="http://schemas.microsoft.com/office/powerpoint/2010/main" val="1381419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5659" cy="4964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8195" name="Rectangle 3"/>
          <p:cNvSpPr>
            <a:spLocks noGrp="1" noChangeArrowheads="1"/>
          </p:cNvSpPr>
          <p:nvPr>
            <p:ph type="dt" idx="1"/>
          </p:nvPr>
        </p:nvSpPr>
        <p:spPr bwMode="auto">
          <a:xfrm>
            <a:off x="3852016" y="0"/>
            <a:ext cx="2945659" cy="49641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7172" name="Rectangle 4"/>
          <p:cNvSpPr>
            <a:spLocks noGrp="1" noRot="1" noChangeAspect="1" noChangeArrowheads="1" noTextEdit="1"/>
          </p:cNvSpPr>
          <p:nvPr>
            <p:ph type="sldImg" idx="2"/>
          </p:nvPr>
        </p:nvSpPr>
        <p:spPr bwMode="auto">
          <a:xfrm>
            <a:off x="711200" y="744538"/>
            <a:ext cx="537527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06357" y="4715907"/>
            <a:ext cx="4984962" cy="44677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9431814"/>
            <a:ext cx="2945659" cy="49641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8199" name="Rectangle 7"/>
          <p:cNvSpPr>
            <a:spLocks noGrp="1" noChangeArrowheads="1"/>
          </p:cNvSpPr>
          <p:nvPr>
            <p:ph type="sldNum" sz="quarter" idx="5"/>
          </p:nvPr>
        </p:nvSpPr>
        <p:spPr bwMode="auto">
          <a:xfrm>
            <a:off x="3852016" y="9431814"/>
            <a:ext cx="2945659" cy="496411"/>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ABD96FBF-1AE0-4F93-8FDD-1961E3B59027}" type="slidenum">
              <a:rPr lang="en-US"/>
              <a:pPr>
                <a:defRPr/>
              </a:pPr>
              <a:t>‹#›</a:t>
            </a:fld>
            <a:endParaRPr lang="en-US"/>
          </a:p>
        </p:txBody>
      </p:sp>
    </p:spTree>
    <p:extLst>
      <p:ext uri="{BB962C8B-B14F-4D97-AF65-F5344CB8AC3E}">
        <p14:creationId xmlns:p14="http://schemas.microsoft.com/office/powerpoint/2010/main" val="24419051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ヒラギノ角ゴ Pro W3" pitchFamily="-96"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extLst>
      <p:ext uri="{BB962C8B-B14F-4D97-AF65-F5344CB8AC3E}">
        <p14:creationId xmlns:p14="http://schemas.microsoft.com/office/powerpoint/2010/main" val="2375245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416021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2169" y="0"/>
            <a:ext cx="2230570" cy="537368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95300" y="0"/>
            <a:ext cx="6531769" cy="53736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959651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07339" y="0"/>
            <a:ext cx="8915400" cy="10287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495300" y="1268414"/>
            <a:ext cx="8915400" cy="4105275"/>
          </a:xfrm>
        </p:spPr>
        <p:txBody>
          <a:bodyPr/>
          <a:lstStyle/>
          <a:p>
            <a:pPr lvl="0"/>
            <a:endParaRPr lang="en-GB" noProof="0" dirty="0" smtClean="0"/>
          </a:p>
        </p:txBody>
      </p:sp>
    </p:spTree>
    <p:extLst>
      <p:ext uri="{BB962C8B-B14F-4D97-AF65-F5344CB8AC3E}">
        <p14:creationId xmlns:p14="http://schemas.microsoft.com/office/powerpoint/2010/main" val="471859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1595686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20881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95300" y="1268414"/>
            <a:ext cx="437515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5035550" y="1268414"/>
            <a:ext cx="4375150" cy="4105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289049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620540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extLst>
      <p:ext uri="{BB962C8B-B14F-4D97-AF65-F5344CB8AC3E}">
        <p14:creationId xmlns:p14="http://schemas.microsoft.com/office/powerpoint/2010/main" val="3148257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0207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477705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205853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6" descr="xoserve-PPT-BG_SmlLogo.jpg"/>
          <p:cNvPicPr>
            <a:picLocks noChangeAspect="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9906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3"/>
          <p:cNvSpPr>
            <a:spLocks noGrp="1" noChangeArrowheads="1"/>
          </p:cNvSpPr>
          <p:nvPr>
            <p:ph type="title"/>
          </p:nvPr>
        </p:nvSpPr>
        <p:spPr bwMode="auto">
          <a:xfrm>
            <a:off x="507339" y="0"/>
            <a:ext cx="8915400" cy="102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1028" name="Rectangle 4"/>
          <p:cNvSpPr>
            <a:spLocks noGrp="1" noChangeArrowheads="1"/>
          </p:cNvSpPr>
          <p:nvPr>
            <p:ph type="body" idx="1"/>
          </p:nvPr>
        </p:nvSpPr>
        <p:spPr bwMode="auto">
          <a:xfrm>
            <a:off x="495300" y="1268414"/>
            <a:ext cx="8915400" cy="410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cxnSp>
        <p:nvCxnSpPr>
          <p:cNvPr id="1029" name="AutoShape 7"/>
          <p:cNvCxnSpPr>
            <a:cxnSpLocks noChangeShapeType="1"/>
          </p:cNvCxnSpPr>
          <p:nvPr/>
        </p:nvCxnSpPr>
        <p:spPr bwMode="auto">
          <a:xfrm>
            <a:off x="0" y="1052513"/>
            <a:ext cx="9906000" cy="0"/>
          </a:xfrm>
          <a:prstGeom prst="straightConnector1">
            <a:avLst/>
          </a:prstGeom>
          <a:noFill/>
          <a:ln w="25400">
            <a:solidFill>
              <a:srgbClr val="5AA1F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pic>
        <p:nvPicPr>
          <p:cNvPr id="1030" name="Picture 4" descr="xoserve-PPT-BG-front.jpg"/>
          <p:cNvPicPr>
            <a:picLocks noChangeAspect="1"/>
          </p:cNvPicPr>
          <p:nvPr/>
        </p:nvPicPr>
        <p:blipFill>
          <a:blip r:embed="rId15">
            <a:extLst>
              <a:ext uri="{28A0092B-C50C-407E-A947-70E740481C1C}">
                <a14:useLocalDpi xmlns:a14="http://schemas.microsoft.com/office/drawing/2010/main" val="0"/>
              </a:ext>
            </a:extLst>
          </a:blip>
          <a:srcRect l="27951" t="16412" r="27951" b="47893"/>
          <a:stretch>
            <a:fillRect/>
          </a:stretch>
        </p:blipFill>
        <p:spPr bwMode="auto">
          <a:xfrm>
            <a:off x="8229204" y="5589588"/>
            <a:ext cx="148246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031" name="AutoShape 9"/>
          <p:cNvCxnSpPr>
            <a:cxnSpLocks noChangeShapeType="1"/>
          </p:cNvCxnSpPr>
          <p:nvPr/>
        </p:nvCxnSpPr>
        <p:spPr bwMode="auto">
          <a:xfrm>
            <a:off x="0" y="1077913"/>
            <a:ext cx="9906000" cy="0"/>
          </a:xfrm>
          <a:prstGeom prst="straightConnector1">
            <a:avLst/>
          </a:prstGeom>
          <a:noFill/>
          <a:ln w="25400">
            <a:solidFill>
              <a:srgbClr val="99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1032" name="AutoShape 10"/>
          <p:cNvCxnSpPr>
            <a:cxnSpLocks noChangeShapeType="1"/>
          </p:cNvCxnSpPr>
          <p:nvPr/>
        </p:nvCxnSpPr>
        <p:spPr bwMode="auto">
          <a:xfrm>
            <a:off x="0" y="1101725"/>
            <a:ext cx="9906000" cy="0"/>
          </a:xfrm>
          <a:prstGeom prst="straightConnector1">
            <a:avLst/>
          </a:prstGeom>
          <a:noFill/>
          <a:ln w="25400">
            <a:solidFill>
              <a:srgbClr val="DEECF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extLst>
      <p:ext uri="{BB962C8B-B14F-4D97-AF65-F5344CB8AC3E}">
        <p14:creationId xmlns:p14="http://schemas.microsoft.com/office/powerpoint/2010/main" val="159480687"/>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timing>
    <p:tnLst>
      <p:par>
        <p:cTn id="1" dur="indefinite" restart="never" nodeType="tmRoot"/>
      </p:par>
    </p:tnLst>
  </p:timing>
  <p:txStyles>
    <p:titleStyle>
      <a:lvl1pPr algn="ctr" rtl="0" eaLnBrk="0" fontAlgn="base" hangingPunct="0">
        <a:spcBef>
          <a:spcPct val="0"/>
        </a:spcBef>
        <a:spcAft>
          <a:spcPct val="0"/>
        </a:spcAft>
        <a:defRPr sz="3600">
          <a:solidFill>
            <a:srgbClr val="5AA1F0"/>
          </a:solidFill>
          <a:latin typeface="+mj-lt"/>
          <a:ea typeface="ＭＳ Ｐゴシック" charset="0"/>
          <a:cs typeface="ＭＳ Ｐゴシック" charset="0"/>
        </a:defRPr>
      </a:lvl1pPr>
      <a:lvl2pPr algn="ctr" rtl="0" eaLnBrk="0" fontAlgn="base" hangingPunct="0">
        <a:spcBef>
          <a:spcPct val="0"/>
        </a:spcBef>
        <a:spcAft>
          <a:spcPct val="0"/>
        </a:spcAft>
        <a:defRPr sz="3600">
          <a:solidFill>
            <a:srgbClr val="5AA1F0"/>
          </a:solidFill>
          <a:latin typeface="Arial" charset="0"/>
          <a:ea typeface="ＭＳ Ｐゴシック" charset="0"/>
          <a:cs typeface="ＭＳ Ｐゴシック" charset="0"/>
        </a:defRPr>
      </a:lvl2pPr>
      <a:lvl3pPr algn="ctr" rtl="0" eaLnBrk="0" fontAlgn="base" hangingPunct="0">
        <a:spcBef>
          <a:spcPct val="0"/>
        </a:spcBef>
        <a:spcAft>
          <a:spcPct val="0"/>
        </a:spcAft>
        <a:defRPr sz="3600">
          <a:solidFill>
            <a:srgbClr val="5AA1F0"/>
          </a:solidFill>
          <a:latin typeface="Arial" charset="0"/>
          <a:ea typeface="ＭＳ Ｐゴシック" charset="0"/>
          <a:cs typeface="ＭＳ Ｐゴシック" charset="0"/>
        </a:defRPr>
      </a:lvl3pPr>
      <a:lvl4pPr algn="ctr" rtl="0" eaLnBrk="0" fontAlgn="base" hangingPunct="0">
        <a:spcBef>
          <a:spcPct val="0"/>
        </a:spcBef>
        <a:spcAft>
          <a:spcPct val="0"/>
        </a:spcAft>
        <a:defRPr sz="3600">
          <a:solidFill>
            <a:srgbClr val="5AA1F0"/>
          </a:solidFill>
          <a:latin typeface="Arial" charset="0"/>
          <a:ea typeface="ＭＳ Ｐゴシック" charset="0"/>
          <a:cs typeface="ＭＳ Ｐゴシック" charset="0"/>
        </a:defRPr>
      </a:lvl4pPr>
      <a:lvl5pPr algn="ctr" rtl="0" eaLnBrk="0" fontAlgn="base" hangingPunct="0">
        <a:spcBef>
          <a:spcPct val="0"/>
        </a:spcBef>
        <a:spcAft>
          <a:spcPct val="0"/>
        </a:spcAft>
        <a:defRPr sz="3600">
          <a:solidFill>
            <a:srgbClr val="5AA1F0"/>
          </a:solidFill>
          <a:latin typeface="Arial" charset="0"/>
          <a:ea typeface="ＭＳ Ｐゴシック" charset="0"/>
          <a:cs typeface="ＭＳ Ｐゴシック" charset="0"/>
        </a:defRPr>
      </a:lvl5pPr>
      <a:lvl6pPr marL="457200" algn="ctr" rtl="0" fontAlgn="base">
        <a:spcBef>
          <a:spcPct val="0"/>
        </a:spcBef>
        <a:spcAft>
          <a:spcPct val="0"/>
        </a:spcAft>
        <a:defRPr sz="3600">
          <a:solidFill>
            <a:srgbClr val="5AA1F0"/>
          </a:solidFill>
          <a:latin typeface="Arial" charset="0"/>
        </a:defRPr>
      </a:lvl6pPr>
      <a:lvl7pPr marL="914400" algn="ctr" rtl="0" fontAlgn="base">
        <a:spcBef>
          <a:spcPct val="0"/>
        </a:spcBef>
        <a:spcAft>
          <a:spcPct val="0"/>
        </a:spcAft>
        <a:defRPr sz="3600">
          <a:solidFill>
            <a:srgbClr val="5AA1F0"/>
          </a:solidFill>
          <a:latin typeface="Arial" charset="0"/>
        </a:defRPr>
      </a:lvl7pPr>
      <a:lvl8pPr marL="1371600" algn="ctr" rtl="0" fontAlgn="base">
        <a:spcBef>
          <a:spcPct val="0"/>
        </a:spcBef>
        <a:spcAft>
          <a:spcPct val="0"/>
        </a:spcAft>
        <a:defRPr sz="3600">
          <a:solidFill>
            <a:srgbClr val="5AA1F0"/>
          </a:solidFill>
          <a:latin typeface="Arial" charset="0"/>
        </a:defRPr>
      </a:lvl8pPr>
      <a:lvl9pPr marL="1828800" algn="ctr" rtl="0" fontAlgn="base">
        <a:spcBef>
          <a:spcPct val="0"/>
        </a:spcBef>
        <a:spcAft>
          <a:spcPct val="0"/>
        </a:spcAft>
        <a:defRPr sz="3600">
          <a:solidFill>
            <a:srgbClr val="5AA1F0"/>
          </a:solidFill>
          <a:latin typeface="Arial" charset="0"/>
        </a:defRPr>
      </a:lvl9pPr>
    </p:titleStyle>
    <p:bodyStyle>
      <a:lvl1pPr marL="342900" indent="-342900" algn="l" rtl="0" eaLnBrk="0" fontAlgn="base" hangingPunct="0">
        <a:spcBef>
          <a:spcPct val="20000"/>
        </a:spcBef>
        <a:spcAft>
          <a:spcPct val="0"/>
        </a:spcAft>
        <a:buChar char="•"/>
        <a:defRPr sz="2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16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1400">
          <a:solidFill>
            <a:schemeClr val="tx1"/>
          </a:solidFill>
          <a:latin typeface="+mn-lt"/>
          <a:ea typeface="ＭＳ Ｐゴシック" charset="0"/>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Senior Stakeholder Forum</a:t>
            </a:r>
            <a:endParaRPr lang="en-GB" dirty="0"/>
          </a:p>
        </p:txBody>
      </p:sp>
      <p:sp>
        <p:nvSpPr>
          <p:cNvPr id="3" name="Subtitle 2"/>
          <p:cNvSpPr>
            <a:spLocks noGrp="1"/>
          </p:cNvSpPr>
          <p:nvPr>
            <p:ph type="subTitle" idx="1"/>
          </p:nvPr>
        </p:nvSpPr>
        <p:spPr/>
        <p:txBody>
          <a:bodyPr/>
          <a:lstStyle/>
          <a:p>
            <a:r>
              <a:rPr lang="en-GB" dirty="0" smtClean="0"/>
              <a:t>04/02/2014</a:t>
            </a:r>
            <a:endParaRPr lang="en-GB" dirty="0"/>
          </a:p>
        </p:txBody>
      </p:sp>
    </p:spTree>
    <p:extLst>
      <p:ext uri="{BB962C8B-B14F-4D97-AF65-F5344CB8AC3E}">
        <p14:creationId xmlns:p14="http://schemas.microsoft.com/office/powerpoint/2010/main" val="6564582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Dependency and Risk</a:t>
            </a:r>
            <a:endParaRPr lang="en-GB" dirty="0"/>
          </a:p>
        </p:txBody>
      </p:sp>
      <p:sp>
        <p:nvSpPr>
          <p:cNvPr id="5" name="Rounded Rectangle 4"/>
          <p:cNvSpPr/>
          <p:nvPr/>
        </p:nvSpPr>
        <p:spPr>
          <a:xfrm>
            <a:off x="848544" y="1418134"/>
            <a:ext cx="144016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defRPr/>
            </a:pPr>
            <a:r>
              <a:rPr lang="en-GB" sz="1400" b="1" dirty="0">
                <a:solidFill>
                  <a:schemeClr val="dk1"/>
                </a:solidFill>
              </a:rPr>
              <a:t>EU Reform is required for delivery for October 2015</a:t>
            </a:r>
          </a:p>
        </p:txBody>
      </p:sp>
      <p:sp>
        <p:nvSpPr>
          <p:cNvPr id="6" name="Rounded Rectangle 5"/>
          <p:cNvSpPr/>
          <p:nvPr/>
        </p:nvSpPr>
        <p:spPr>
          <a:xfrm>
            <a:off x="848544" y="2492896"/>
            <a:ext cx="144016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1" fontAlgn="auto" hangingPunct="1">
              <a:spcBef>
                <a:spcPts val="0"/>
              </a:spcBef>
              <a:spcAft>
                <a:spcPts val="0"/>
              </a:spcAft>
              <a:defRPr/>
            </a:pPr>
            <a:r>
              <a:rPr lang="en-GB" sz="1400" b="1" dirty="0">
                <a:solidFill>
                  <a:schemeClr val="dk1"/>
                </a:solidFill>
              </a:rPr>
              <a:t>Nexus mods are targeted for October 2015</a:t>
            </a:r>
          </a:p>
        </p:txBody>
      </p:sp>
      <p:sp>
        <p:nvSpPr>
          <p:cNvPr id="7" name="Rounded Rectangle 6"/>
          <p:cNvSpPr/>
          <p:nvPr/>
        </p:nvSpPr>
        <p:spPr>
          <a:xfrm>
            <a:off x="2936776" y="2035696"/>
            <a:ext cx="144016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a:solidFill>
                  <a:schemeClr val="dk1"/>
                </a:solidFill>
              </a:rPr>
              <a:t>Both will require changes to </a:t>
            </a:r>
            <a:r>
              <a:rPr lang="en-GB" sz="1400" b="1" dirty="0" smtClean="0">
                <a:solidFill>
                  <a:schemeClr val="dk1"/>
                </a:solidFill>
              </a:rPr>
              <a:t>Gemini</a:t>
            </a:r>
            <a:endParaRPr lang="en-GB" sz="1400" b="1" dirty="0">
              <a:solidFill>
                <a:schemeClr val="dk1"/>
              </a:solidFill>
            </a:endParaRPr>
          </a:p>
        </p:txBody>
      </p:sp>
      <p:sp>
        <p:nvSpPr>
          <p:cNvPr id="8" name="Rounded Rectangle 7"/>
          <p:cNvSpPr/>
          <p:nvPr/>
        </p:nvSpPr>
        <p:spPr>
          <a:xfrm>
            <a:off x="5064917" y="2021446"/>
            <a:ext cx="144016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dk1"/>
                </a:solidFill>
              </a:rPr>
              <a:t>Single coordinated release</a:t>
            </a:r>
            <a:endParaRPr lang="en-GB" sz="1400" b="1" dirty="0">
              <a:solidFill>
                <a:schemeClr val="dk1"/>
              </a:solidFill>
            </a:endParaRPr>
          </a:p>
        </p:txBody>
      </p:sp>
      <p:sp>
        <p:nvSpPr>
          <p:cNvPr id="9" name="Rounded Rectangle 8"/>
          <p:cNvSpPr/>
          <p:nvPr/>
        </p:nvSpPr>
        <p:spPr>
          <a:xfrm>
            <a:off x="7249591" y="2021446"/>
            <a:ext cx="144016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dk1"/>
                </a:solidFill>
              </a:rPr>
              <a:t>Problems with one element =&gt;  risk on both</a:t>
            </a:r>
            <a:endParaRPr lang="en-GB" sz="1400" b="1" dirty="0">
              <a:solidFill>
                <a:schemeClr val="dk1"/>
              </a:solidFill>
            </a:endParaRPr>
          </a:p>
        </p:txBody>
      </p:sp>
      <p:sp>
        <p:nvSpPr>
          <p:cNvPr id="10" name="Rounded Rectangle 9"/>
          <p:cNvSpPr/>
          <p:nvPr/>
        </p:nvSpPr>
        <p:spPr>
          <a:xfrm>
            <a:off x="743744" y="4080520"/>
            <a:ext cx="157013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dk1"/>
                </a:solidFill>
              </a:rPr>
              <a:t>Each element has its own significant risks</a:t>
            </a:r>
            <a:endParaRPr lang="en-GB" sz="1400" b="1" dirty="0">
              <a:solidFill>
                <a:schemeClr val="dk1"/>
              </a:solidFill>
            </a:endParaRPr>
          </a:p>
        </p:txBody>
      </p:sp>
      <p:cxnSp>
        <p:nvCxnSpPr>
          <p:cNvPr id="13" name="Straight Arrow Connector 12"/>
          <p:cNvCxnSpPr>
            <a:stCxn id="5" idx="3"/>
          </p:cNvCxnSpPr>
          <p:nvPr/>
        </p:nvCxnSpPr>
        <p:spPr>
          <a:xfrm>
            <a:off x="2288704" y="1875334"/>
            <a:ext cx="648072" cy="40594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2313881" y="2636912"/>
            <a:ext cx="648072" cy="31318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495307" y="2262063"/>
            <a:ext cx="543739" cy="461665"/>
          </a:xfrm>
          <a:prstGeom prst="rect">
            <a:avLst/>
          </a:prstGeom>
          <a:noFill/>
        </p:spPr>
        <p:txBody>
          <a:bodyPr wrap="none" rtlCol="0">
            <a:spAutoFit/>
          </a:bodyPr>
          <a:lstStyle/>
          <a:p>
            <a:r>
              <a:rPr lang="en-GB" dirty="0" smtClean="0"/>
              <a:t>=&gt;</a:t>
            </a:r>
            <a:endParaRPr lang="en-GB" dirty="0"/>
          </a:p>
        </p:txBody>
      </p:sp>
      <p:sp>
        <p:nvSpPr>
          <p:cNvPr id="19" name="TextBox 18"/>
          <p:cNvSpPr txBox="1"/>
          <p:nvPr/>
        </p:nvSpPr>
        <p:spPr>
          <a:xfrm>
            <a:off x="6609184" y="2247813"/>
            <a:ext cx="543739" cy="461665"/>
          </a:xfrm>
          <a:prstGeom prst="rect">
            <a:avLst/>
          </a:prstGeom>
          <a:noFill/>
        </p:spPr>
        <p:txBody>
          <a:bodyPr wrap="none" rtlCol="0">
            <a:spAutoFit/>
          </a:bodyPr>
          <a:lstStyle/>
          <a:p>
            <a:r>
              <a:rPr lang="en-GB" dirty="0" smtClean="0"/>
              <a:t>=&gt;</a:t>
            </a:r>
            <a:endParaRPr lang="en-GB" dirty="0"/>
          </a:p>
        </p:txBody>
      </p:sp>
      <p:sp>
        <p:nvSpPr>
          <p:cNvPr id="20" name="Rounded Rectangle 19"/>
          <p:cNvSpPr/>
          <p:nvPr/>
        </p:nvSpPr>
        <p:spPr>
          <a:xfrm>
            <a:off x="7249591" y="4080520"/>
            <a:ext cx="157013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dk1"/>
                </a:solidFill>
              </a:rPr>
              <a:t>Dependency results in likelihood multiplying</a:t>
            </a:r>
            <a:endParaRPr lang="en-GB" sz="1400" b="1" dirty="0">
              <a:solidFill>
                <a:schemeClr val="dk1"/>
              </a:solidFill>
            </a:endParaRPr>
          </a:p>
        </p:txBody>
      </p:sp>
      <p:sp>
        <p:nvSpPr>
          <p:cNvPr id="21" name="Rounded Rectangle 20"/>
          <p:cNvSpPr/>
          <p:nvPr/>
        </p:nvSpPr>
        <p:spPr>
          <a:xfrm>
            <a:off x="5078985" y="4062983"/>
            <a:ext cx="1570137"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1400" b="1" dirty="0" smtClean="0">
                <a:solidFill>
                  <a:schemeClr val="dk1"/>
                </a:solidFill>
              </a:rPr>
              <a:t>Single release results in impact doubling</a:t>
            </a:r>
            <a:endParaRPr lang="en-GB" sz="1400" b="1" dirty="0">
              <a:solidFill>
                <a:schemeClr val="dk1"/>
              </a:solidFill>
            </a:endParaRPr>
          </a:p>
        </p:txBody>
      </p:sp>
      <p:sp>
        <p:nvSpPr>
          <p:cNvPr id="22" name="TextBox 21"/>
          <p:cNvSpPr txBox="1"/>
          <p:nvPr/>
        </p:nvSpPr>
        <p:spPr>
          <a:xfrm rot="5400000">
            <a:off x="7697801" y="3254012"/>
            <a:ext cx="543739" cy="461665"/>
          </a:xfrm>
          <a:prstGeom prst="rect">
            <a:avLst/>
          </a:prstGeom>
          <a:noFill/>
        </p:spPr>
        <p:txBody>
          <a:bodyPr wrap="none" rtlCol="0">
            <a:spAutoFit/>
          </a:bodyPr>
          <a:lstStyle/>
          <a:p>
            <a:r>
              <a:rPr lang="en-GB" dirty="0" smtClean="0"/>
              <a:t>=&gt;</a:t>
            </a:r>
            <a:endParaRPr lang="en-GB" dirty="0"/>
          </a:p>
        </p:txBody>
      </p:sp>
      <p:sp>
        <p:nvSpPr>
          <p:cNvPr id="23" name="TextBox 22"/>
          <p:cNvSpPr txBox="1"/>
          <p:nvPr/>
        </p:nvSpPr>
        <p:spPr>
          <a:xfrm rot="5400000">
            <a:off x="5592182" y="3254013"/>
            <a:ext cx="543739" cy="461665"/>
          </a:xfrm>
          <a:prstGeom prst="rect">
            <a:avLst/>
          </a:prstGeom>
          <a:noFill/>
        </p:spPr>
        <p:txBody>
          <a:bodyPr wrap="none" rtlCol="0">
            <a:spAutoFit/>
          </a:bodyPr>
          <a:lstStyle/>
          <a:p>
            <a:r>
              <a:rPr lang="en-GB" dirty="0" smtClean="0"/>
              <a:t>=&gt;</a:t>
            </a:r>
            <a:endParaRPr lang="en-GB" dirty="0"/>
          </a:p>
        </p:txBody>
      </p:sp>
    </p:spTree>
    <p:extLst>
      <p:ext uri="{BB962C8B-B14F-4D97-AF65-F5344CB8AC3E}">
        <p14:creationId xmlns:p14="http://schemas.microsoft.com/office/powerpoint/2010/main" val="169426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Rectangle 104"/>
          <p:cNvSpPr/>
          <p:nvPr/>
        </p:nvSpPr>
        <p:spPr>
          <a:xfrm>
            <a:off x="128464" y="1547926"/>
            <a:ext cx="9705528" cy="476139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endParaRPr lang="en-GB" sz="900" dirty="0">
              <a:solidFill>
                <a:srgbClr val="000000"/>
              </a:solidFill>
              <a:latin typeface="Arial" charset="0"/>
              <a:ea typeface="ヒラギノ角ゴ Pro W3" pitchFamily="-96" charset="-128"/>
            </a:endParaRPr>
          </a:p>
        </p:txBody>
      </p:sp>
      <p:sp>
        <p:nvSpPr>
          <p:cNvPr id="3" name="Rectangle 2"/>
          <p:cNvSpPr/>
          <p:nvPr/>
        </p:nvSpPr>
        <p:spPr>
          <a:xfrm>
            <a:off x="7905328" y="5462376"/>
            <a:ext cx="1928664" cy="10629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r>
              <a:rPr lang="en-GB" dirty="0" smtClean="0"/>
              <a:t>UK Link Industry Engagement:</a:t>
            </a:r>
            <a:r>
              <a:rPr lang="en-GB" dirty="0"/>
              <a:t/>
            </a:r>
            <a:br>
              <a:rPr lang="en-GB" dirty="0"/>
            </a:br>
            <a:r>
              <a:rPr lang="en-GB" sz="2800" dirty="0" smtClean="0"/>
              <a:t>Building Stakeholder </a:t>
            </a:r>
            <a:r>
              <a:rPr lang="en-GB" sz="2800" dirty="0"/>
              <a:t>Confidence </a:t>
            </a:r>
            <a:endParaRPr lang="en-GB" dirty="0"/>
          </a:p>
        </p:txBody>
      </p:sp>
      <p:cxnSp>
        <p:nvCxnSpPr>
          <p:cNvPr id="12" name="Straight Arrow Connector 11"/>
          <p:cNvCxnSpPr/>
          <p:nvPr/>
        </p:nvCxnSpPr>
        <p:spPr>
          <a:xfrm>
            <a:off x="1230157" y="5845249"/>
            <a:ext cx="7992888" cy="0"/>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1230157" y="4083729"/>
            <a:ext cx="0" cy="1761521"/>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V="1">
            <a:off x="1230157" y="4725144"/>
            <a:ext cx="2160240" cy="1120105"/>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361260" y="4725144"/>
            <a:ext cx="1116124"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5458376" y="3429000"/>
            <a:ext cx="1510848" cy="1008112"/>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6969224" y="3068960"/>
            <a:ext cx="1166192" cy="36004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8135416" y="2924944"/>
            <a:ext cx="1073107" cy="14401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1964680" y="4481608"/>
            <a:ext cx="1008112" cy="276999"/>
          </a:xfrm>
          <a:prstGeom prst="rect">
            <a:avLst/>
          </a:prstGeom>
          <a:noFill/>
          <a:ln>
            <a:solidFill>
              <a:schemeClr val="tx1"/>
            </a:solidFill>
          </a:ln>
        </p:spPr>
        <p:txBody>
          <a:bodyPr wrap="square" rtlCol="0">
            <a:spAutoFit/>
          </a:bodyPr>
          <a:lstStyle/>
          <a:p>
            <a:pPr algn="ctr"/>
            <a:r>
              <a:rPr lang="en-GB" sz="600" dirty="0" smtClean="0"/>
              <a:t>Business Sign off of HLD &amp; DD</a:t>
            </a:r>
            <a:endParaRPr lang="en-GB" sz="600" dirty="0"/>
          </a:p>
        </p:txBody>
      </p:sp>
      <p:sp>
        <p:nvSpPr>
          <p:cNvPr id="36" name="Isosceles Triangle 35"/>
          <p:cNvSpPr/>
          <p:nvPr/>
        </p:nvSpPr>
        <p:spPr>
          <a:xfrm>
            <a:off x="3318389" y="4636804"/>
            <a:ext cx="144016" cy="144016"/>
          </a:xfrm>
          <a:prstGeom prst="triangle">
            <a:avLst/>
          </a:prstGeom>
          <a:solidFill>
            <a:srgbClr val="00487C"/>
          </a:solidFill>
          <a:ln>
            <a:solidFill>
              <a:srgbClr val="004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8" name="Straight Connector 37"/>
          <p:cNvCxnSpPr/>
          <p:nvPr/>
        </p:nvCxnSpPr>
        <p:spPr>
          <a:xfrm flipV="1">
            <a:off x="4477384" y="4437112"/>
            <a:ext cx="1001245" cy="286636"/>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42" name="Isosceles Triangle 41"/>
          <p:cNvSpPr/>
          <p:nvPr/>
        </p:nvSpPr>
        <p:spPr>
          <a:xfrm>
            <a:off x="4434513" y="4614591"/>
            <a:ext cx="144016" cy="144016"/>
          </a:xfrm>
          <a:prstGeom prst="triangle">
            <a:avLst/>
          </a:prstGeom>
          <a:solidFill>
            <a:srgbClr val="00487C"/>
          </a:solidFill>
          <a:ln>
            <a:solidFill>
              <a:srgbClr val="004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Isosceles Triangle 42"/>
          <p:cNvSpPr/>
          <p:nvPr/>
        </p:nvSpPr>
        <p:spPr>
          <a:xfrm>
            <a:off x="5386368" y="4356982"/>
            <a:ext cx="144016" cy="144016"/>
          </a:xfrm>
          <a:prstGeom prst="triangle">
            <a:avLst/>
          </a:prstGeom>
          <a:solidFill>
            <a:srgbClr val="00487C"/>
          </a:solidFill>
          <a:ln>
            <a:solidFill>
              <a:srgbClr val="004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5" name="Isosceles Triangle 44"/>
          <p:cNvSpPr/>
          <p:nvPr/>
        </p:nvSpPr>
        <p:spPr>
          <a:xfrm>
            <a:off x="8121352" y="2996952"/>
            <a:ext cx="144016" cy="144016"/>
          </a:xfrm>
          <a:prstGeom prst="triangle">
            <a:avLst/>
          </a:prstGeom>
          <a:solidFill>
            <a:srgbClr val="00487C"/>
          </a:solidFill>
          <a:ln>
            <a:solidFill>
              <a:srgbClr val="004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6" name="Isosceles Triangle 45"/>
          <p:cNvSpPr/>
          <p:nvPr/>
        </p:nvSpPr>
        <p:spPr>
          <a:xfrm>
            <a:off x="9136515" y="2817827"/>
            <a:ext cx="144016" cy="144016"/>
          </a:xfrm>
          <a:prstGeom prst="triangle">
            <a:avLst/>
          </a:prstGeom>
          <a:solidFill>
            <a:srgbClr val="00487C"/>
          </a:solidFill>
          <a:ln>
            <a:solidFill>
              <a:srgbClr val="004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7" name="TextBox 46"/>
          <p:cNvSpPr txBox="1"/>
          <p:nvPr/>
        </p:nvSpPr>
        <p:spPr>
          <a:xfrm rot="16200000">
            <a:off x="539174" y="4982231"/>
            <a:ext cx="1008112" cy="184666"/>
          </a:xfrm>
          <a:prstGeom prst="rect">
            <a:avLst/>
          </a:prstGeom>
          <a:noFill/>
        </p:spPr>
        <p:txBody>
          <a:bodyPr wrap="square" rtlCol="0">
            <a:spAutoFit/>
          </a:bodyPr>
          <a:lstStyle/>
          <a:p>
            <a:r>
              <a:rPr lang="en-GB" sz="600" dirty="0" smtClean="0"/>
              <a:t>Stakeholder Confidence</a:t>
            </a:r>
            <a:endParaRPr lang="en-GB" sz="600" dirty="0"/>
          </a:p>
        </p:txBody>
      </p:sp>
      <p:sp>
        <p:nvSpPr>
          <p:cNvPr id="48" name="TextBox 47"/>
          <p:cNvSpPr txBox="1"/>
          <p:nvPr/>
        </p:nvSpPr>
        <p:spPr>
          <a:xfrm>
            <a:off x="4209488" y="4260111"/>
            <a:ext cx="594066" cy="276999"/>
          </a:xfrm>
          <a:prstGeom prst="rect">
            <a:avLst/>
          </a:prstGeom>
          <a:noFill/>
          <a:ln>
            <a:solidFill>
              <a:schemeClr val="tx1"/>
            </a:solidFill>
          </a:ln>
        </p:spPr>
        <p:txBody>
          <a:bodyPr wrap="square" rtlCol="0">
            <a:spAutoFit/>
          </a:bodyPr>
          <a:lstStyle/>
          <a:p>
            <a:pPr algn="ctr"/>
            <a:r>
              <a:rPr lang="en-GB" sz="600" dirty="0" smtClean="0"/>
              <a:t>Build completion</a:t>
            </a:r>
            <a:endParaRPr lang="en-GB" sz="600" dirty="0"/>
          </a:p>
        </p:txBody>
      </p:sp>
      <p:sp>
        <p:nvSpPr>
          <p:cNvPr id="49" name="TextBox 48"/>
          <p:cNvSpPr txBox="1"/>
          <p:nvPr/>
        </p:nvSpPr>
        <p:spPr>
          <a:xfrm>
            <a:off x="5078083" y="4570312"/>
            <a:ext cx="904601" cy="276999"/>
          </a:xfrm>
          <a:prstGeom prst="rect">
            <a:avLst/>
          </a:prstGeom>
          <a:noFill/>
          <a:ln>
            <a:solidFill>
              <a:schemeClr val="tx1"/>
            </a:solidFill>
          </a:ln>
        </p:spPr>
        <p:txBody>
          <a:bodyPr wrap="square" rtlCol="0">
            <a:spAutoFit/>
          </a:bodyPr>
          <a:lstStyle/>
          <a:p>
            <a:pPr algn="ctr"/>
            <a:r>
              <a:rPr lang="en-GB" sz="600" dirty="0" smtClean="0"/>
              <a:t>Early visibility of System Test results</a:t>
            </a:r>
            <a:endParaRPr lang="en-GB" sz="600" dirty="0"/>
          </a:p>
        </p:txBody>
      </p:sp>
      <p:sp>
        <p:nvSpPr>
          <p:cNvPr id="50" name="TextBox 49"/>
          <p:cNvSpPr txBox="1"/>
          <p:nvPr/>
        </p:nvSpPr>
        <p:spPr>
          <a:xfrm>
            <a:off x="6781485" y="3538607"/>
            <a:ext cx="826405" cy="184666"/>
          </a:xfrm>
          <a:prstGeom prst="rect">
            <a:avLst/>
          </a:prstGeom>
          <a:noFill/>
          <a:ln>
            <a:solidFill>
              <a:schemeClr val="tx1"/>
            </a:solidFill>
          </a:ln>
        </p:spPr>
        <p:txBody>
          <a:bodyPr wrap="square" rtlCol="0">
            <a:spAutoFit/>
          </a:bodyPr>
          <a:lstStyle/>
          <a:p>
            <a:pPr algn="ctr"/>
            <a:r>
              <a:rPr lang="en-GB" sz="600" dirty="0" smtClean="0"/>
              <a:t>UAT Acceptance</a:t>
            </a:r>
            <a:endParaRPr lang="en-GB" sz="600" dirty="0"/>
          </a:p>
        </p:txBody>
      </p:sp>
      <p:sp>
        <p:nvSpPr>
          <p:cNvPr id="52" name="TextBox 51"/>
          <p:cNvSpPr txBox="1"/>
          <p:nvPr/>
        </p:nvSpPr>
        <p:spPr>
          <a:xfrm>
            <a:off x="3091230" y="4260111"/>
            <a:ext cx="828092" cy="276999"/>
          </a:xfrm>
          <a:prstGeom prst="rect">
            <a:avLst/>
          </a:prstGeom>
          <a:noFill/>
          <a:ln>
            <a:solidFill>
              <a:schemeClr val="tx1"/>
            </a:solidFill>
          </a:ln>
        </p:spPr>
        <p:txBody>
          <a:bodyPr wrap="square" rtlCol="0">
            <a:spAutoFit/>
          </a:bodyPr>
          <a:lstStyle/>
          <a:p>
            <a:pPr algn="ctr"/>
            <a:r>
              <a:rPr lang="en-GB" sz="600" dirty="0" smtClean="0"/>
              <a:t>Confirmation of Functional Fit %</a:t>
            </a:r>
            <a:endParaRPr lang="en-GB" sz="600" dirty="0"/>
          </a:p>
        </p:txBody>
      </p:sp>
      <p:sp>
        <p:nvSpPr>
          <p:cNvPr id="54" name="Freeform 53"/>
          <p:cNvSpPr/>
          <p:nvPr/>
        </p:nvSpPr>
        <p:spPr>
          <a:xfrm>
            <a:off x="1345548" y="2961844"/>
            <a:ext cx="7999940" cy="2873534"/>
          </a:xfrm>
          <a:custGeom>
            <a:avLst/>
            <a:gdLst>
              <a:gd name="connsiteX0" fmla="*/ 0 w 7862975"/>
              <a:gd name="connsiteY0" fmla="*/ 802061 h 802061"/>
              <a:gd name="connsiteX1" fmla="*/ 3219450 w 7862975"/>
              <a:gd name="connsiteY1" fmla="*/ 783011 h 802061"/>
              <a:gd name="connsiteX2" fmla="*/ 6505575 w 7862975"/>
              <a:gd name="connsiteY2" fmla="*/ 640136 h 802061"/>
              <a:gd name="connsiteX3" fmla="*/ 7743825 w 7862975"/>
              <a:gd name="connsiteY3" fmla="*/ 59111 h 802061"/>
              <a:gd name="connsiteX4" fmla="*/ 7743825 w 7862975"/>
              <a:gd name="connsiteY4" fmla="*/ 49586 h 8020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62975" h="802061">
                <a:moveTo>
                  <a:pt x="0" y="802061"/>
                </a:moveTo>
                <a:lnTo>
                  <a:pt x="3219450" y="783011"/>
                </a:lnTo>
                <a:cubicBezTo>
                  <a:pt x="4303712" y="756024"/>
                  <a:pt x="5751513" y="760786"/>
                  <a:pt x="6505575" y="640136"/>
                </a:cubicBezTo>
                <a:cubicBezTo>
                  <a:pt x="7259638" y="519486"/>
                  <a:pt x="7537450" y="157536"/>
                  <a:pt x="7743825" y="59111"/>
                </a:cubicBezTo>
                <a:cubicBezTo>
                  <a:pt x="7950200" y="-39314"/>
                  <a:pt x="7847012" y="5136"/>
                  <a:pt x="7743825" y="49586"/>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56" name="Straight Connector 55"/>
          <p:cNvCxnSpPr/>
          <p:nvPr/>
        </p:nvCxnSpPr>
        <p:spPr>
          <a:xfrm>
            <a:off x="8295900" y="5427154"/>
            <a:ext cx="172641" cy="0"/>
          </a:xfrm>
          <a:prstGeom prst="line">
            <a:avLst/>
          </a:prstGeom>
          <a:ln w="28575">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8295900" y="5643178"/>
            <a:ext cx="172641" cy="0"/>
          </a:xfrm>
          <a:prstGeom prst="lin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cxnSp>
      <p:sp>
        <p:nvSpPr>
          <p:cNvPr id="58" name="TextBox 57"/>
          <p:cNvSpPr txBox="1"/>
          <p:nvPr/>
        </p:nvSpPr>
        <p:spPr>
          <a:xfrm>
            <a:off x="8180509" y="5332956"/>
            <a:ext cx="1440161" cy="369332"/>
          </a:xfrm>
          <a:prstGeom prst="rect">
            <a:avLst/>
          </a:prstGeom>
          <a:noFill/>
          <a:ln>
            <a:solidFill>
              <a:schemeClr val="tx1"/>
            </a:solidFill>
          </a:ln>
        </p:spPr>
        <p:txBody>
          <a:bodyPr wrap="square" rtlCol="0">
            <a:spAutoFit/>
          </a:bodyPr>
          <a:lstStyle/>
          <a:p>
            <a:pPr algn="r"/>
            <a:r>
              <a:rPr lang="en-GB" sz="600" dirty="0" smtClean="0"/>
              <a:t>Programme Confidence Curve</a:t>
            </a:r>
          </a:p>
          <a:p>
            <a:pPr algn="r"/>
            <a:endParaRPr lang="en-GB" sz="600" dirty="0"/>
          </a:p>
          <a:p>
            <a:pPr algn="r"/>
            <a:r>
              <a:rPr lang="en-GB" sz="600" dirty="0" smtClean="0"/>
              <a:t>Industry Confidence Curve</a:t>
            </a:r>
            <a:endParaRPr lang="en-GB" sz="6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472" y="5895553"/>
            <a:ext cx="9505056" cy="34175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538977" y="1117039"/>
            <a:ext cx="8361612" cy="430887"/>
          </a:xfrm>
          <a:prstGeom prst="rect">
            <a:avLst/>
          </a:prstGeom>
          <a:noFill/>
        </p:spPr>
        <p:txBody>
          <a:bodyPr wrap="square" rtlCol="0">
            <a:spAutoFit/>
          </a:bodyPr>
          <a:lstStyle/>
          <a:p>
            <a:r>
              <a:rPr lang="en-GB" sz="1100" dirty="0" smtClean="0"/>
              <a:t>The UK Link Programme aims to build industry confidence in line with the programme delivery team through regular engagement and communications:</a:t>
            </a:r>
            <a:endParaRPr lang="en-GB" sz="1100" dirty="0"/>
          </a:p>
        </p:txBody>
      </p:sp>
      <p:sp>
        <p:nvSpPr>
          <p:cNvPr id="53" name="TextBox 52"/>
          <p:cNvSpPr txBox="1"/>
          <p:nvPr/>
        </p:nvSpPr>
        <p:spPr>
          <a:xfrm>
            <a:off x="3436855" y="1745520"/>
            <a:ext cx="3676384" cy="175548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defPPr>
              <a:defRPr lang="en-US"/>
            </a:defPPr>
            <a:lvl1pPr lvl="0">
              <a:defRPr sz="1000" b="1">
                <a:solidFill>
                  <a:srgbClr val="000000"/>
                </a:solidFill>
              </a:defRPr>
            </a:lvl1pPr>
            <a:lvl2pPr>
              <a:defRPr>
                <a:solidFill>
                  <a:schemeClr val="lt1"/>
                </a:solidFill>
                <a:latin typeface="+mn-lt"/>
                <a:ea typeface="+mn-ea"/>
              </a:defRPr>
            </a:lvl2pPr>
            <a:lvl3pPr>
              <a:defRPr>
                <a:solidFill>
                  <a:schemeClr val="lt1"/>
                </a:solidFill>
                <a:latin typeface="+mn-lt"/>
                <a:ea typeface="+mn-ea"/>
              </a:defRPr>
            </a:lvl3pPr>
            <a:lvl4pPr>
              <a:defRPr>
                <a:solidFill>
                  <a:schemeClr val="lt1"/>
                </a:solidFill>
                <a:latin typeface="+mn-lt"/>
                <a:ea typeface="+mn-ea"/>
              </a:defRPr>
            </a:lvl4pPr>
            <a:lvl5pPr>
              <a:defRPr>
                <a:solidFill>
                  <a:schemeClr val="lt1"/>
                </a:solidFill>
                <a:latin typeface="+mn-lt"/>
                <a:ea typeface="+mn-ea"/>
              </a:defRPr>
            </a:lvl5pPr>
            <a:lvl6pPr>
              <a:defRPr>
                <a:solidFill>
                  <a:schemeClr val="lt1"/>
                </a:solidFill>
                <a:latin typeface="+mn-lt"/>
                <a:ea typeface="+mn-ea"/>
              </a:defRPr>
            </a:lvl6pPr>
            <a:lvl7pPr>
              <a:defRPr>
                <a:solidFill>
                  <a:schemeClr val="lt1"/>
                </a:solidFill>
                <a:latin typeface="+mn-lt"/>
                <a:ea typeface="+mn-ea"/>
              </a:defRPr>
            </a:lvl7pPr>
            <a:lvl8pPr>
              <a:defRPr>
                <a:solidFill>
                  <a:schemeClr val="lt1"/>
                </a:solidFill>
                <a:latin typeface="+mn-lt"/>
                <a:ea typeface="+mn-ea"/>
              </a:defRPr>
            </a:lvl8pPr>
            <a:lvl9pPr>
              <a:defRPr>
                <a:solidFill>
                  <a:schemeClr val="lt1"/>
                </a:solidFill>
                <a:latin typeface="+mn-lt"/>
                <a:ea typeface="+mn-ea"/>
              </a:defRPr>
            </a:lvl9pPr>
          </a:lstStyle>
          <a:p>
            <a:pPr marL="171450" indent="-171450">
              <a:buFont typeface="Wingdings" panose="05000000000000000000" pitchFamily="2" charset="2"/>
              <a:buChar char="ü"/>
            </a:pPr>
            <a:r>
              <a:rPr lang="en-GB" sz="900" dirty="0" smtClean="0">
                <a:latin typeface="Arial" charset="0"/>
                <a:ea typeface="ヒラギノ角ゴ Pro W3" pitchFamily="-96" charset="-128"/>
              </a:rPr>
              <a:t>End </a:t>
            </a:r>
            <a:r>
              <a:rPr lang="en-GB" sz="900" dirty="0">
                <a:latin typeface="Arial" charset="0"/>
                <a:ea typeface="ヒラギノ角ゴ Pro W3" pitchFamily="-96" charset="-128"/>
              </a:rPr>
              <a:t>of High level design </a:t>
            </a:r>
            <a:r>
              <a:rPr lang="en-GB" sz="900" b="0" dirty="0">
                <a:latin typeface="Arial" charset="0"/>
                <a:ea typeface="ヒラギノ角ゴ Pro W3" pitchFamily="-96" charset="-128"/>
              </a:rPr>
              <a:t>– Communication of industry impacts, engagement strategy &amp; test strategy</a:t>
            </a:r>
          </a:p>
          <a:p>
            <a:pPr marL="171450" indent="-171450">
              <a:buFont typeface="Wingdings" panose="05000000000000000000" pitchFamily="2" charset="2"/>
              <a:buChar char="ü"/>
            </a:pPr>
            <a:r>
              <a:rPr lang="en-GB" sz="900" dirty="0">
                <a:latin typeface="Arial" charset="0"/>
                <a:ea typeface="ヒラギノ角ゴ Pro W3" pitchFamily="-96" charset="-128"/>
              </a:rPr>
              <a:t>End of detailed design </a:t>
            </a:r>
            <a:r>
              <a:rPr lang="en-GB" sz="900" b="0" dirty="0">
                <a:latin typeface="Arial" charset="0"/>
                <a:ea typeface="ヒラギノ角ゴ Pro W3" pitchFamily="-96" charset="-128"/>
              </a:rPr>
              <a:t>– Final view of SAP functional fit, </a:t>
            </a:r>
            <a:r>
              <a:rPr lang="en-GB" sz="900" b="0" dirty="0" smtClean="0">
                <a:latin typeface="Arial" charset="0"/>
                <a:ea typeface="ヒラギノ角ゴ Pro W3" pitchFamily="-96" charset="-128"/>
              </a:rPr>
              <a:t>finalised </a:t>
            </a:r>
            <a:r>
              <a:rPr lang="en-GB" sz="900" b="0" dirty="0">
                <a:latin typeface="Arial" charset="0"/>
                <a:ea typeface="ヒラギノ角ゴ Pro W3" pitchFamily="-96" charset="-128"/>
              </a:rPr>
              <a:t>interface specifications, data migration </a:t>
            </a:r>
            <a:r>
              <a:rPr lang="en-GB" sz="900" b="0" dirty="0" smtClean="0">
                <a:latin typeface="Arial" charset="0"/>
                <a:ea typeface="ヒラギノ角ゴ Pro W3" pitchFamily="-96" charset="-128"/>
              </a:rPr>
              <a:t>plans</a:t>
            </a:r>
          </a:p>
          <a:p>
            <a:pPr marL="171450" indent="-171450">
              <a:buFont typeface="Wingdings" panose="05000000000000000000" pitchFamily="2" charset="2"/>
              <a:buChar char="ü"/>
            </a:pPr>
            <a:r>
              <a:rPr lang="en-GB" sz="900" dirty="0" smtClean="0">
                <a:latin typeface="Arial" charset="0"/>
                <a:ea typeface="ヒラギノ角ゴ Pro W3" pitchFamily="-96" charset="-128"/>
              </a:rPr>
              <a:t>Throughout Build &amp; Test phases </a:t>
            </a:r>
            <a:r>
              <a:rPr lang="en-GB" sz="900" b="0" dirty="0" smtClean="0">
                <a:latin typeface="Arial" charset="0"/>
                <a:ea typeface="ヒラギノ角ゴ Pro W3" pitchFamily="-96" charset="-128"/>
              </a:rPr>
              <a:t>– Programme Status reporting, Training needs analysis, planning and roll out for required industry participants, planning, preparation and execution of market trials. Tracking of data cleanse activities. Defect resolution an ongoing change management notifications</a:t>
            </a:r>
          </a:p>
          <a:p>
            <a:pPr marL="171450" indent="-171450">
              <a:buFont typeface="Wingdings" panose="05000000000000000000" pitchFamily="2" charset="2"/>
              <a:buChar char="ü"/>
            </a:pPr>
            <a:r>
              <a:rPr lang="en-GB" sz="900" dirty="0" smtClean="0">
                <a:latin typeface="Arial" charset="0"/>
                <a:ea typeface="ヒラギノ角ゴ Pro W3" pitchFamily="-96" charset="-128"/>
              </a:rPr>
              <a:t>Implementation </a:t>
            </a:r>
            <a:r>
              <a:rPr lang="en-GB" sz="900" b="0" dirty="0" smtClean="0">
                <a:latin typeface="Arial" charset="0"/>
                <a:ea typeface="ヒラギノ角ゴ Pro W3" pitchFamily="-96" charset="-128"/>
              </a:rPr>
              <a:t>– Engagement over transition mods required, iterative development of cutover and migration plans, preparation for rehearsals and communication of transition arrangements.</a:t>
            </a:r>
            <a:endParaRPr lang="en-GB" b="0" dirty="0"/>
          </a:p>
          <a:p>
            <a:endParaRPr lang="en-GB" dirty="0"/>
          </a:p>
        </p:txBody>
      </p:sp>
      <p:sp>
        <p:nvSpPr>
          <p:cNvPr id="59" name="TextBox 58"/>
          <p:cNvSpPr txBox="1"/>
          <p:nvPr/>
        </p:nvSpPr>
        <p:spPr>
          <a:xfrm>
            <a:off x="8965918" y="2569519"/>
            <a:ext cx="485210" cy="184666"/>
          </a:xfrm>
          <a:prstGeom prst="rect">
            <a:avLst/>
          </a:prstGeom>
          <a:noFill/>
          <a:ln>
            <a:solidFill>
              <a:schemeClr val="tx1"/>
            </a:solidFill>
          </a:ln>
        </p:spPr>
        <p:txBody>
          <a:bodyPr wrap="square" rtlCol="0">
            <a:spAutoFit/>
          </a:bodyPr>
          <a:lstStyle/>
          <a:p>
            <a:pPr algn="ctr"/>
            <a:r>
              <a:rPr lang="en-GB" sz="600" dirty="0" smtClean="0"/>
              <a:t>Go-Live</a:t>
            </a:r>
            <a:endParaRPr lang="en-GB" sz="600" dirty="0"/>
          </a:p>
        </p:txBody>
      </p:sp>
      <p:cxnSp>
        <p:nvCxnSpPr>
          <p:cNvPr id="14" name="Straight Connector 13"/>
          <p:cNvCxnSpPr/>
          <p:nvPr/>
        </p:nvCxnSpPr>
        <p:spPr>
          <a:xfrm>
            <a:off x="2520224" y="4819342"/>
            <a:ext cx="0" cy="835023"/>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3401468" y="4792081"/>
            <a:ext cx="0" cy="977167"/>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62" name="Rectangle 61"/>
          <p:cNvSpPr/>
          <p:nvPr/>
        </p:nvSpPr>
        <p:spPr>
          <a:xfrm>
            <a:off x="200472" y="1746010"/>
            <a:ext cx="3146817" cy="233771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GB" sz="1000" b="1" dirty="0">
                <a:solidFill>
                  <a:srgbClr val="000000"/>
                </a:solidFill>
                <a:latin typeface="Arial" charset="0"/>
                <a:ea typeface="ヒラギノ角ゴ Pro W3" pitchFamily="-96" charset="-128"/>
              </a:rPr>
              <a:t>Employed engagement mechanisms will include:</a:t>
            </a:r>
            <a:endParaRPr lang="en-GB" sz="900" dirty="0">
              <a:solidFill>
                <a:srgbClr val="000000"/>
              </a:solidFill>
              <a:latin typeface="Arial" charset="0"/>
              <a:ea typeface="ヒラギノ角ゴ Pro W3" pitchFamily="-96" charset="-128"/>
            </a:endParaRPr>
          </a:p>
          <a:p>
            <a:pPr marL="171450" lvl="0" indent="-171450">
              <a:buFont typeface="Wingdings" panose="05000000000000000000" pitchFamily="2" charset="2"/>
              <a:buChar char="ü"/>
            </a:pPr>
            <a:r>
              <a:rPr lang="en-GB" sz="900" dirty="0">
                <a:solidFill>
                  <a:srgbClr val="000000"/>
                </a:solidFill>
                <a:latin typeface="Arial" charset="0"/>
                <a:ea typeface="ヒラギノ角ゴ Pro W3" pitchFamily="-96" charset="-128"/>
              </a:rPr>
              <a:t>Senior Stakeholder Forum </a:t>
            </a:r>
            <a:r>
              <a:rPr lang="en-GB" sz="900" dirty="0" err="1">
                <a:solidFill>
                  <a:srgbClr val="000000"/>
                </a:solidFill>
                <a:latin typeface="Arial" charset="0"/>
                <a:ea typeface="ヒラギノ角ゴ Pro W3" pitchFamily="-96" charset="-128"/>
              </a:rPr>
              <a:t>comms</a:t>
            </a:r>
            <a:r>
              <a:rPr lang="en-GB" sz="900" dirty="0">
                <a:solidFill>
                  <a:srgbClr val="000000"/>
                </a:solidFill>
                <a:latin typeface="Arial" charset="0"/>
                <a:ea typeface="ヒラギノ角ゴ Pro W3" pitchFamily="-96" charset="-128"/>
              </a:rPr>
              <a:t> (Quarterly)</a:t>
            </a:r>
          </a:p>
          <a:p>
            <a:pPr marL="171450" lvl="0" indent="-171450">
              <a:buFont typeface="Wingdings" panose="05000000000000000000" pitchFamily="2" charset="2"/>
              <a:buChar char="ü"/>
            </a:pPr>
            <a:r>
              <a:rPr lang="en-GB" sz="900" dirty="0">
                <a:solidFill>
                  <a:srgbClr val="000000"/>
                </a:solidFill>
                <a:latin typeface="Arial" charset="0"/>
                <a:ea typeface="ヒラギノ角ゴ Pro W3" pitchFamily="-96" charset="-128"/>
              </a:rPr>
              <a:t>UNC PN work Group (2 weekly/monthly) </a:t>
            </a:r>
          </a:p>
          <a:p>
            <a:pPr marL="171450" lvl="0" indent="-171450">
              <a:buFont typeface="Wingdings" panose="05000000000000000000" pitchFamily="2" charset="2"/>
              <a:buChar char="ü"/>
            </a:pPr>
            <a:r>
              <a:rPr lang="en-GB" sz="900" dirty="0">
                <a:solidFill>
                  <a:srgbClr val="000000"/>
                </a:solidFill>
                <a:latin typeface="Arial" charset="0"/>
                <a:ea typeface="ヒラギノ角ゴ Pro W3" pitchFamily="-96" charset="-128"/>
              </a:rPr>
              <a:t>UKLC – Formal Governance (Sub Committee of UNC Committee, Voting Body)</a:t>
            </a:r>
          </a:p>
          <a:p>
            <a:pPr marL="171450" lvl="0" indent="-171450">
              <a:buFont typeface="Wingdings" panose="05000000000000000000" pitchFamily="2" charset="2"/>
              <a:buChar char="ü"/>
            </a:pPr>
            <a:r>
              <a:rPr lang="en-GB" sz="900" dirty="0">
                <a:solidFill>
                  <a:srgbClr val="000000"/>
                </a:solidFill>
                <a:latin typeface="Arial" charset="0"/>
                <a:ea typeface="ヒラギノ角ゴ Pro W3" pitchFamily="-96" charset="-128"/>
              </a:rPr>
              <a:t>Industry Engagement Forum – Xoserve Quarterly ‘operational’ level liaison</a:t>
            </a:r>
          </a:p>
          <a:p>
            <a:pPr marL="171450" lvl="0" indent="-171450">
              <a:buFont typeface="Wingdings" panose="05000000000000000000" pitchFamily="2" charset="2"/>
              <a:buChar char="ü"/>
            </a:pPr>
            <a:r>
              <a:rPr lang="en-GB" sz="900" dirty="0">
                <a:solidFill>
                  <a:srgbClr val="000000"/>
                </a:solidFill>
                <a:latin typeface="Arial" charset="0"/>
                <a:ea typeface="ヒラギノ角ゴ Pro W3" pitchFamily="-96" charset="-128"/>
              </a:rPr>
              <a:t>121 Meetings (including </a:t>
            </a:r>
            <a:r>
              <a:rPr lang="en-GB" sz="900" dirty="0" err="1">
                <a:solidFill>
                  <a:srgbClr val="000000"/>
                </a:solidFill>
                <a:latin typeface="Arial" charset="0"/>
                <a:ea typeface="ヒラギノ角ゴ Pro W3" pitchFamily="-96" charset="-128"/>
              </a:rPr>
              <a:t>Ofgem</a:t>
            </a:r>
            <a:r>
              <a:rPr lang="en-GB" sz="900" dirty="0">
                <a:solidFill>
                  <a:srgbClr val="000000"/>
                </a:solidFill>
                <a:latin typeface="Arial" charset="0"/>
                <a:ea typeface="ヒラギノ角ゴ Pro W3" pitchFamily="-96" charset="-128"/>
              </a:rPr>
              <a:t>)</a:t>
            </a:r>
          </a:p>
          <a:p>
            <a:pPr marL="171450" lvl="0" indent="-171450">
              <a:buFont typeface="Wingdings" panose="05000000000000000000" pitchFamily="2" charset="2"/>
              <a:buChar char="ü"/>
            </a:pPr>
            <a:r>
              <a:rPr lang="en-GB" sz="900" dirty="0">
                <a:solidFill>
                  <a:srgbClr val="000000"/>
                </a:solidFill>
                <a:latin typeface="Arial" charset="0"/>
                <a:ea typeface="ヒラギノ角ゴ Pro W3" pitchFamily="-96" charset="-128"/>
              </a:rPr>
              <a:t>CMSG (GTs)</a:t>
            </a:r>
          </a:p>
          <a:p>
            <a:pPr marL="171450" lvl="0" indent="-171450">
              <a:buFont typeface="Wingdings" panose="05000000000000000000" pitchFamily="2" charset="2"/>
              <a:buChar char="ü"/>
            </a:pPr>
            <a:r>
              <a:rPr lang="en-GB" sz="900" dirty="0">
                <a:solidFill>
                  <a:srgbClr val="000000"/>
                </a:solidFill>
                <a:latin typeface="Arial" charset="0"/>
                <a:ea typeface="ヒラギノ角ゴ Pro W3" pitchFamily="-96" charset="-128"/>
              </a:rPr>
              <a:t>IGTs</a:t>
            </a:r>
          </a:p>
          <a:p>
            <a:pPr marL="171450" lvl="0" indent="-171450">
              <a:buFont typeface="Wingdings" panose="05000000000000000000" pitchFamily="2" charset="2"/>
              <a:buChar char="ü"/>
            </a:pPr>
            <a:r>
              <a:rPr lang="en-GB" sz="900" dirty="0">
                <a:solidFill>
                  <a:srgbClr val="000000"/>
                </a:solidFill>
                <a:latin typeface="Arial" charset="0"/>
                <a:ea typeface="ヒラギノ角ゴ Pro W3" pitchFamily="-96" charset="-128"/>
              </a:rPr>
              <a:t>Newsletter</a:t>
            </a:r>
          </a:p>
          <a:p>
            <a:pPr marL="171450" lvl="0" indent="-171450">
              <a:buFont typeface="Wingdings" panose="05000000000000000000" pitchFamily="2" charset="2"/>
              <a:buChar char="ü"/>
            </a:pPr>
            <a:r>
              <a:rPr lang="en-GB" sz="900" dirty="0">
                <a:solidFill>
                  <a:srgbClr val="000000"/>
                </a:solidFill>
                <a:latin typeface="Arial" charset="0"/>
                <a:ea typeface="ヒラギノ角ゴ Pro W3" pitchFamily="-96" charset="-128"/>
              </a:rPr>
              <a:t>ICOSS/EUK</a:t>
            </a:r>
          </a:p>
          <a:p>
            <a:pPr marL="171450" lvl="0" indent="-171450">
              <a:buFont typeface="Wingdings" panose="05000000000000000000" pitchFamily="2" charset="2"/>
              <a:buChar char="ü"/>
            </a:pPr>
            <a:r>
              <a:rPr lang="en-GB" sz="900" dirty="0">
                <a:solidFill>
                  <a:srgbClr val="000000"/>
                </a:solidFill>
                <a:latin typeface="Arial" charset="0"/>
                <a:ea typeface="ヒラギノ角ゴ Pro W3" pitchFamily="-96" charset="-128"/>
              </a:rPr>
              <a:t>Customer Day</a:t>
            </a:r>
          </a:p>
          <a:p>
            <a:pPr marL="171450" lvl="0" indent="-171450">
              <a:buFont typeface="Wingdings" panose="05000000000000000000" pitchFamily="2" charset="2"/>
              <a:buChar char="ü"/>
            </a:pPr>
            <a:r>
              <a:rPr lang="en-GB" sz="900" dirty="0">
                <a:solidFill>
                  <a:srgbClr val="000000"/>
                </a:solidFill>
                <a:latin typeface="Arial" charset="0"/>
                <a:ea typeface="ヒラギノ角ゴ Pro W3" pitchFamily="-96" charset="-128"/>
              </a:rPr>
              <a:t>Data Cleansing </a:t>
            </a:r>
            <a:r>
              <a:rPr lang="en-GB" sz="900" dirty="0" smtClean="0">
                <a:solidFill>
                  <a:srgbClr val="000000"/>
                </a:solidFill>
                <a:latin typeface="Arial" charset="0"/>
                <a:ea typeface="ヒラギノ角ゴ Pro W3" pitchFamily="-96" charset="-128"/>
              </a:rPr>
              <a:t>Forum</a:t>
            </a:r>
          </a:p>
          <a:p>
            <a:pPr marL="171450" lvl="0" indent="-171450">
              <a:buFont typeface="Wingdings" panose="05000000000000000000" pitchFamily="2" charset="2"/>
              <a:buChar char="ü"/>
            </a:pPr>
            <a:r>
              <a:rPr lang="en-GB" sz="900" dirty="0" smtClean="0">
                <a:solidFill>
                  <a:srgbClr val="000000"/>
                </a:solidFill>
                <a:latin typeface="Arial" charset="0"/>
                <a:ea typeface="ヒラギノ角ゴ Pro W3" pitchFamily="-96" charset="-128"/>
              </a:rPr>
              <a:t>GPSG</a:t>
            </a:r>
            <a:endParaRPr lang="en-GB" sz="900" dirty="0">
              <a:solidFill>
                <a:srgbClr val="000000"/>
              </a:solidFill>
              <a:latin typeface="Arial" charset="0"/>
              <a:ea typeface="ヒラギノ角ゴ Pro W3" pitchFamily="-96" charset="-128"/>
            </a:endParaRPr>
          </a:p>
          <a:p>
            <a:pPr marL="171450" lvl="0" indent="-171450">
              <a:buFont typeface="Wingdings" panose="05000000000000000000" pitchFamily="2" charset="2"/>
              <a:buChar char="ü"/>
            </a:pPr>
            <a:r>
              <a:rPr lang="en-GB" sz="900" dirty="0">
                <a:solidFill>
                  <a:srgbClr val="000000"/>
                </a:solidFill>
                <a:latin typeface="Arial" charset="0"/>
                <a:ea typeface="ヒラギノ角ゴ Pro W3" pitchFamily="-96" charset="-128"/>
              </a:rPr>
              <a:t>Informal calls / contacts</a:t>
            </a:r>
          </a:p>
        </p:txBody>
      </p:sp>
      <p:sp>
        <p:nvSpPr>
          <p:cNvPr id="63" name="Rectangle 62"/>
          <p:cNvSpPr/>
          <p:nvPr/>
        </p:nvSpPr>
        <p:spPr>
          <a:xfrm>
            <a:off x="200472" y="1628800"/>
            <a:ext cx="3146817" cy="11721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smtClean="0">
                <a:solidFill>
                  <a:schemeClr val="bg1"/>
                </a:solidFill>
              </a:rPr>
              <a:t>Engagement Mechanisms</a:t>
            </a:r>
            <a:endParaRPr lang="en-GB" sz="700" b="1" dirty="0">
              <a:solidFill>
                <a:schemeClr val="bg1"/>
              </a:solidFill>
            </a:endParaRPr>
          </a:p>
        </p:txBody>
      </p:sp>
      <p:sp>
        <p:nvSpPr>
          <p:cNvPr id="67" name="Rectangle 66"/>
          <p:cNvSpPr/>
          <p:nvPr/>
        </p:nvSpPr>
        <p:spPr>
          <a:xfrm>
            <a:off x="3436856" y="1628800"/>
            <a:ext cx="3676384" cy="11721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smtClean="0">
                <a:solidFill>
                  <a:schemeClr val="bg1"/>
                </a:solidFill>
              </a:rPr>
              <a:t>Key Engagement  points within the lifecycle:</a:t>
            </a:r>
            <a:endParaRPr lang="en-GB" sz="700" b="1" dirty="0">
              <a:solidFill>
                <a:schemeClr val="bg1"/>
              </a:solidFill>
            </a:endParaRPr>
          </a:p>
        </p:txBody>
      </p:sp>
      <p:sp>
        <p:nvSpPr>
          <p:cNvPr id="30" name="TextBox 29"/>
          <p:cNvSpPr txBox="1"/>
          <p:nvPr/>
        </p:nvSpPr>
        <p:spPr>
          <a:xfrm>
            <a:off x="3919322" y="5053617"/>
            <a:ext cx="3688567" cy="215444"/>
          </a:xfrm>
          <a:prstGeom prst="rect">
            <a:avLst/>
          </a:prstGeom>
          <a:noFill/>
        </p:spPr>
        <p:txBody>
          <a:bodyPr wrap="square" rtlCol="0">
            <a:spAutoFit/>
          </a:bodyPr>
          <a:lstStyle/>
          <a:p>
            <a:r>
              <a:rPr lang="en-GB" sz="800" i="1" dirty="0" smtClean="0"/>
              <a:t>Confidence profiles aligned through engagement approach implementation</a:t>
            </a:r>
            <a:endParaRPr lang="en-GB" sz="800" i="1" dirty="0"/>
          </a:p>
        </p:txBody>
      </p:sp>
      <p:cxnSp>
        <p:nvCxnSpPr>
          <p:cNvPr id="72" name="Straight Connector 71"/>
          <p:cNvCxnSpPr/>
          <p:nvPr/>
        </p:nvCxnSpPr>
        <p:spPr>
          <a:xfrm flipH="1">
            <a:off x="4506521" y="4758607"/>
            <a:ext cx="1" cy="1003758"/>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5469098" y="4513864"/>
            <a:ext cx="9531" cy="119450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a:off x="6959693" y="3385929"/>
            <a:ext cx="1" cy="219269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a:off x="8211997" y="3201263"/>
            <a:ext cx="0" cy="1873301"/>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p:sp>
        <p:nvSpPr>
          <p:cNvPr id="44" name="Isosceles Triangle 43"/>
          <p:cNvSpPr/>
          <p:nvPr/>
        </p:nvSpPr>
        <p:spPr>
          <a:xfrm>
            <a:off x="6897216" y="3356992"/>
            <a:ext cx="144016" cy="144016"/>
          </a:xfrm>
          <a:prstGeom prst="triangle">
            <a:avLst/>
          </a:prstGeom>
          <a:solidFill>
            <a:srgbClr val="00487C"/>
          </a:solidFill>
          <a:ln>
            <a:solidFill>
              <a:srgbClr val="004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6" name="Isosceles Triangle 95"/>
          <p:cNvSpPr/>
          <p:nvPr/>
        </p:nvSpPr>
        <p:spPr>
          <a:xfrm>
            <a:off x="5691597" y="4284974"/>
            <a:ext cx="72008" cy="72008"/>
          </a:xfrm>
          <a:prstGeom prst="triangle">
            <a:avLst/>
          </a:prstGeom>
          <a:solidFill>
            <a:srgbClr val="00487C"/>
          </a:solidFill>
          <a:ln>
            <a:solidFill>
              <a:srgbClr val="004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8" name="Isosceles Triangle 97"/>
          <p:cNvSpPr/>
          <p:nvPr/>
        </p:nvSpPr>
        <p:spPr>
          <a:xfrm>
            <a:off x="5946680" y="4132451"/>
            <a:ext cx="72008" cy="72008"/>
          </a:xfrm>
          <a:prstGeom prst="triangle">
            <a:avLst/>
          </a:prstGeom>
          <a:solidFill>
            <a:srgbClr val="00487C"/>
          </a:solidFill>
          <a:ln>
            <a:solidFill>
              <a:srgbClr val="004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9" name="Isosceles Triangle 98"/>
          <p:cNvSpPr/>
          <p:nvPr/>
        </p:nvSpPr>
        <p:spPr>
          <a:xfrm>
            <a:off x="6177796" y="3969060"/>
            <a:ext cx="72008" cy="72008"/>
          </a:xfrm>
          <a:prstGeom prst="triangle">
            <a:avLst/>
          </a:prstGeom>
          <a:solidFill>
            <a:srgbClr val="00487C"/>
          </a:solidFill>
          <a:ln>
            <a:solidFill>
              <a:srgbClr val="004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0" name="Isosceles Triangle 99"/>
          <p:cNvSpPr/>
          <p:nvPr/>
        </p:nvSpPr>
        <p:spPr>
          <a:xfrm>
            <a:off x="6429164" y="3809417"/>
            <a:ext cx="72008" cy="72008"/>
          </a:xfrm>
          <a:prstGeom prst="triangle">
            <a:avLst/>
          </a:prstGeom>
          <a:solidFill>
            <a:srgbClr val="00487C"/>
          </a:solidFill>
          <a:ln>
            <a:solidFill>
              <a:srgbClr val="004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1" name="Isosceles Triangle 100"/>
          <p:cNvSpPr/>
          <p:nvPr/>
        </p:nvSpPr>
        <p:spPr>
          <a:xfrm>
            <a:off x="6681192" y="3645024"/>
            <a:ext cx="72008" cy="72008"/>
          </a:xfrm>
          <a:prstGeom prst="triangle">
            <a:avLst/>
          </a:prstGeom>
          <a:solidFill>
            <a:srgbClr val="00487C"/>
          </a:solidFill>
          <a:ln>
            <a:solidFill>
              <a:srgbClr val="004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Isosceles Triangle 101"/>
          <p:cNvSpPr/>
          <p:nvPr/>
        </p:nvSpPr>
        <p:spPr>
          <a:xfrm>
            <a:off x="7257256" y="3356992"/>
            <a:ext cx="72008" cy="72008"/>
          </a:xfrm>
          <a:prstGeom prst="triangle">
            <a:avLst/>
          </a:prstGeom>
          <a:solidFill>
            <a:srgbClr val="00487C"/>
          </a:solidFill>
          <a:ln>
            <a:solidFill>
              <a:srgbClr val="004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3" name="Isosceles Triangle 102"/>
          <p:cNvSpPr/>
          <p:nvPr/>
        </p:nvSpPr>
        <p:spPr>
          <a:xfrm>
            <a:off x="7545288" y="3284984"/>
            <a:ext cx="72008" cy="72008"/>
          </a:xfrm>
          <a:prstGeom prst="triangle">
            <a:avLst/>
          </a:prstGeom>
          <a:solidFill>
            <a:srgbClr val="00487C"/>
          </a:solidFill>
          <a:ln>
            <a:solidFill>
              <a:srgbClr val="004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4" name="Isosceles Triangle 103"/>
          <p:cNvSpPr/>
          <p:nvPr/>
        </p:nvSpPr>
        <p:spPr>
          <a:xfrm>
            <a:off x="7833320" y="3212976"/>
            <a:ext cx="72008" cy="72008"/>
          </a:xfrm>
          <a:prstGeom prst="triangle">
            <a:avLst/>
          </a:prstGeom>
          <a:solidFill>
            <a:srgbClr val="00487C"/>
          </a:solidFill>
          <a:ln>
            <a:solidFill>
              <a:srgbClr val="00487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1" name="TextBox 50"/>
          <p:cNvSpPr txBox="1"/>
          <p:nvPr/>
        </p:nvSpPr>
        <p:spPr>
          <a:xfrm>
            <a:off x="7752779" y="3181419"/>
            <a:ext cx="1025178" cy="184666"/>
          </a:xfrm>
          <a:prstGeom prst="rect">
            <a:avLst/>
          </a:prstGeom>
          <a:solidFill>
            <a:schemeClr val="bg1"/>
          </a:solidFill>
          <a:ln>
            <a:solidFill>
              <a:schemeClr val="tx1"/>
            </a:solidFill>
          </a:ln>
        </p:spPr>
        <p:txBody>
          <a:bodyPr wrap="square" rtlCol="0">
            <a:spAutoFit/>
          </a:bodyPr>
          <a:lstStyle/>
          <a:p>
            <a:pPr algn="ctr"/>
            <a:r>
              <a:rPr lang="en-GB" sz="600" dirty="0" smtClean="0"/>
              <a:t>Market Test Acceptance</a:t>
            </a:r>
            <a:endParaRPr lang="en-GB" sz="600" dirty="0"/>
          </a:p>
        </p:txBody>
      </p:sp>
    </p:spTree>
    <p:extLst>
      <p:ext uri="{BB962C8B-B14F-4D97-AF65-F5344CB8AC3E}">
        <p14:creationId xmlns:p14="http://schemas.microsoft.com/office/powerpoint/2010/main" val="6262102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Agenda</a:t>
            </a:r>
            <a:endParaRPr lang="en-GB" dirty="0"/>
          </a:p>
        </p:txBody>
      </p:sp>
      <p:sp>
        <p:nvSpPr>
          <p:cNvPr id="5" name="Content Placeholder 4"/>
          <p:cNvSpPr>
            <a:spLocks noGrp="1"/>
          </p:cNvSpPr>
          <p:nvPr>
            <p:ph idx="1"/>
          </p:nvPr>
        </p:nvSpPr>
        <p:spPr/>
        <p:txBody>
          <a:bodyPr/>
          <a:lstStyle/>
          <a:p>
            <a:pPr lvl="0"/>
            <a:r>
              <a:rPr lang="en-GB" sz="1400" dirty="0" smtClean="0"/>
              <a:t>UK-Link Programme Update </a:t>
            </a:r>
          </a:p>
          <a:p>
            <a:pPr lvl="1"/>
            <a:r>
              <a:rPr lang="en-GB" sz="1200" dirty="0" smtClean="0"/>
              <a:t>Including Data Cleansing Update</a:t>
            </a:r>
            <a:endParaRPr lang="en-GB" sz="1200" dirty="0" smtClean="0"/>
          </a:p>
          <a:p>
            <a:pPr lvl="0"/>
            <a:r>
              <a:rPr lang="en-GB" sz="1400" dirty="0" smtClean="0"/>
              <a:t>Nexus Modification Update</a:t>
            </a:r>
          </a:p>
          <a:p>
            <a:pPr lvl="0"/>
            <a:r>
              <a:rPr lang="en-GB" sz="1400" dirty="0" smtClean="0"/>
              <a:t>Faster Switching</a:t>
            </a:r>
          </a:p>
          <a:p>
            <a:pPr lvl="0"/>
            <a:r>
              <a:rPr lang="en-GB" sz="1400" dirty="0" smtClean="0"/>
              <a:t>EU Reform Programme Update</a:t>
            </a:r>
            <a:endParaRPr lang="en-GB" sz="1400" dirty="0" smtClean="0"/>
          </a:p>
          <a:p>
            <a:pPr lvl="0"/>
            <a:r>
              <a:rPr lang="en-GB" sz="1400" dirty="0" smtClean="0"/>
              <a:t>Industry Change Programme 2015</a:t>
            </a:r>
          </a:p>
          <a:p>
            <a:pPr lvl="1"/>
            <a:r>
              <a:rPr lang="en-GB" sz="1200" dirty="0"/>
              <a:t>Delivery implications</a:t>
            </a:r>
          </a:p>
          <a:p>
            <a:pPr lvl="1"/>
            <a:r>
              <a:rPr lang="en-GB" sz="1200" dirty="0"/>
              <a:t>Dependencies &amp; risk </a:t>
            </a:r>
            <a:r>
              <a:rPr lang="en-GB" sz="1200" dirty="0" smtClean="0"/>
              <a:t>profile</a:t>
            </a:r>
            <a:endParaRPr lang="en-GB" sz="1200" dirty="0" smtClean="0"/>
          </a:p>
          <a:p>
            <a:pPr lvl="0"/>
            <a:r>
              <a:rPr lang="en-GB" sz="1400" dirty="0" smtClean="0"/>
              <a:t>Review of Actions</a:t>
            </a:r>
            <a:endParaRPr lang="en-GB" sz="1400" dirty="0" smtClean="0"/>
          </a:p>
        </p:txBody>
      </p:sp>
    </p:spTree>
    <p:extLst>
      <p:ext uri="{BB962C8B-B14F-4D97-AF65-F5344CB8AC3E}">
        <p14:creationId xmlns:p14="http://schemas.microsoft.com/office/powerpoint/2010/main" val="2106436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UK Link Programme Update</a:t>
            </a:r>
            <a:endParaRPr lang="en-GB" dirty="0"/>
          </a:p>
        </p:txBody>
      </p:sp>
      <p:sp>
        <p:nvSpPr>
          <p:cNvPr id="5" name="Content Placeholder 4"/>
          <p:cNvSpPr>
            <a:spLocks noGrp="1"/>
          </p:cNvSpPr>
          <p:nvPr>
            <p:ph idx="1"/>
          </p:nvPr>
        </p:nvSpPr>
        <p:spPr>
          <a:xfrm>
            <a:off x="495300" y="1268414"/>
            <a:ext cx="8915400" cy="4536850"/>
          </a:xfrm>
        </p:spPr>
        <p:txBody>
          <a:bodyPr/>
          <a:lstStyle/>
          <a:p>
            <a:pPr lvl="0"/>
            <a:r>
              <a:rPr lang="en-GB" sz="1800" dirty="0" smtClean="0"/>
              <a:t>Significant Progress made since last SSF in October</a:t>
            </a:r>
          </a:p>
          <a:p>
            <a:pPr lvl="0"/>
            <a:endParaRPr lang="en-GB" sz="1800" dirty="0" smtClean="0"/>
          </a:p>
          <a:p>
            <a:pPr lvl="0"/>
            <a:r>
              <a:rPr lang="en-GB" sz="1800" dirty="0" smtClean="0"/>
              <a:t>Design, Build, Implement &amp; Operate (DBIO) sourcing phase completed</a:t>
            </a:r>
          </a:p>
          <a:p>
            <a:pPr lvl="0"/>
            <a:endParaRPr lang="en-GB" sz="1800" dirty="0" smtClean="0"/>
          </a:p>
          <a:p>
            <a:pPr lvl="0"/>
            <a:r>
              <a:rPr lang="en-GB" sz="1800" dirty="0" smtClean="0"/>
              <a:t>Preferred supplier – Wipro</a:t>
            </a:r>
          </a:p>
          <a:p>
            <a:pPr lvl="0"/>
            <a:endParaRPr lang="en-GB" sz="1800" dirty="0" smtClean="0"/>
          </a:p>
          <a:p>
            <a:pPr lvl="0"/>
            <a:r>
              <a:rPr lang="en-GB" sz="1800" dirty="0" smtClean="0"/>
              <a:t>Independent assurance report – </a:t>
            </a:r>
            <a:r>
              <a:rPr lang="en-GB" sz="1800" dirty="0" err="1" smtClean="0"/>
              <a:t>Baringa</a:t>
            </a:r>
            <a:endParaRPr lang="en-GB" sz="1800" dirty="0" smtClean="0"/>
          </a:p>
          <a:p>
            <a:pPr lvl="0"/>
            <a:endParaRPr lang="en-GB" sz="1800" dirty="0" smtClean="0"/>
          </a:p>
          <a:p>
            <a:pPr lvl="0"/>
            <a:r>
              <a:rPr lang="en-GB" sz="1800" dirty="0" smtClean="0"/>
              <a:t>Indicative Plan shared in December and updated in January</a:t>
            </a:r>
          </a:p>
          <a:p>
            <a:pPr lvl="0"/>
            <a:endParaRPr lang="en-GB" sz="1800" dirty="0" smtClean="0"/>
          </a:p>
          <a:p>
            <a:pPr lvl="0"/>
            <a:r>
              <a:rPr lang="en-GB" sz="1800" dirty="0" smtClean="0"/>
              <a:t>Logical Analysis completed</a:t>
            </a:r>
          </a:p>
          <a:p>
            <a:pPr lvl="0"/>
            <a:endParaRPr lang="en-GB" sz="1800" dirty="0" smtClean="0"/>
          </a:p>
          <a:p>
            <a:pPr lvl="0"/>
            <a:r>
              <a:rPr lang="en-GB" sz="1800" dirty="0" smtClean="0"/>
              <a:t>High level design </a:t>
            </a:r>
            <a:r>
              <a:rPr lang="en-GB" sz="1800" dirty="0" smtClean="0"/>
              <a:t>commenced</a:t>
            </a:r>
          </a:p>
          <a:p>
            <a:pPr lvl="0"/>
            <a:endParaRPr lang="en-GB" sz="1800" dirty="0"/>
          </a:p>
          <a:p>
            <a:pPr lvl="0"/>
            <a:r>
              <a:rPr lang="en-GB" sz="1800" dirty="0" smtClean="0"/>
              <a:t>Continued engagement through Project Nexus Workgroup</a:t>
            </a:r>
            <a:endParaRPr lang="en-GB" sz="1800" dirty="0" smtClean="0"/>
          </a:p>
          <a:p>
            <a:pPr lvl="0"/>
            <a:endParaRPr lang="en-GB" sz="1400" dirty="0" smtClean="0"/>
          </a:p>
          <a:p>
            <a:pPr lvl="0"/>
            <a:endParaRPr lang="en-GB" sz="1400" dirty="0" smtClean="0"/>
          </a:p>
          <a:p>
            <a:pPr lvl="0"/>
            <a:endParaRPr lang="en-GB" sz="1400" dirty="0" smtClean="0"/>
          </a:p>
          <a:p>
            <a:pPr lvl="0"/>
            <a:endParaRPr lang="en-GB" sz="1400" dirty="0"/>
          </a:p>
        </p:txBody>
      </p:sp>
    </p:spTree>
    <p:extLst>
      <p:ext uri="{BB962C8B-B14F-4D97-AF65-F5344CB8AC3E}">
        <p14:creationId xmlns:p14="http://schemas.microsoft.com/office/powerpoint/2010/main" val="22095610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bwMode="auto">
          <a:xfrm>
            <a:off x="194337" y="338139"/>
            <a:ext cx="9450255" cy="642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itchFamily="34" charset="0"/>
              </a:defRPr>
            </a:lvl1pPr>
            <a:lvl2pPr>
              <a:defRPr>
                <a:solidFill>
                  <a:schemeClr val="tx1"/>
                </a:solidFill>
                <a:latin typeface="Arial" pitchFamily="34" charset="0"/>
              </a:defRPr>
            </a:lvl2pPr>
            <a:lvl3pPr>
              <a:defRPr>
                <a:solidFill>
                  <a:schemeClr val="tx1"/>
                </a:solidFill>
                <a:latin typeface="Arial" pitchFamily="34" charset="0"/>
              </a:defRPr>
            </a:lvl3pPr>
            <a:lvl4pPr>
              <a:defRPr>
                <a:solidFill>
                  <a:schemeClr val="tx1"/>
                </a:solidFill>
                <a:latin typeface="Arial" pitchFamily="34" charset="0"/>
              </a:defRPr>
            </a:lvl4pPr>
            <a:lvl5pPr>
              <a:defRPr>
                <a:solidFill>
                  <a:schemeClr val="tx1"/>
                </a:solidFill>
                <a:latin typeface="Arial" pitchFamily="34" charset="0"/>
              </a:defRPr>
            </a:lvl5pPr>
            <a:lvl6pPr marL="457200" fontAlgn="base">
              <a:spcBef>
                <a:spcPct val="0"/>
              </a:spcBef>
              <a:spcAft>
                <a:spcPct val="0"/>
              </a:spcAft>
              <a:defRPr>
                <a:solidFill>
                  <a:schemeClr val="tx1"/>
                </a:solidFill>
                <a:latin typeface="Arial" pitchFamily="34" charset="0"/>
              </a:defRPr>
            </a:lvl6pPr>
            <a:lvl7pPr marL="914400" fontAlgn="base">
              <a:spcBef>
                <a:spcPct val="0"/>
              </a:spcBef>
              <a:spcAft>
                <a:spcPct val="0"/>
              </a:spcAft>
              <a:defRPr>
                <a:solidFill>
                  <a:schemeClr val="tx1"/>
                </a:solidFill>
                <a:latin typeface="Arial" pitchFamily="34" charset="0"/>
              </a:defRPr>
            </a:lvl7pPr>
            <a:lvl8pPr marL="1371600" fontAlgn="base">
              <a:spcBef>
                <a:spcPct val="0"/>
              </a:spcBef>
              <a:spcAft>
                <a:spcPct val="0"/>
              </a:spcAft>
              <a:defRPr>
                <a:solidFill>
                  <a:schemeClr val="tx1"/>
                </a:solidFill>
                <a:latin typeface="Arial" pitchFamily="34" charset="0"/>
              </a:defRPr>
            </a:lvl8pPr>
            <a:lvl9pPr marL="1828800" fontAlgn="base">
              <a:spcBef>
                <a:spcPct val="0"/>
              </a:spcBef>
              <a:spcAft>
                <a:spcPct val="0"/>
              </a:spcAft>
              <a:defRPr>
                <a:solidFill>
                  <a:schemeClr val="tx1"/>
                </a:solidFill>
                <a:latin typeface="Arial" pitchFamily="34" charset="0"/>
              </a:defRPr>
            </a:lvl9pPr>
          </a:lstStyle>
          <a:p>
            <a:pPr algn="r"/>
            <a:r>
              <a:rPr lang="en-GB" sz="3000" b="1" dirty="0" smtClean="0">
                <a:solidFill>
                  <a:srgbClr val="5AA1F0"/>
                </a:solidFill>
                <a:ea typeface="ＭＳ Ｐゴシック" pitchFamily="34" charset="-128"/>
              </a:rPr>
              <a:t>Data Cleansing Progress </a:t>
            </a:r>
            <a:r>
              <a:rPr lang="en-GB" sz="3000" b="1" dirty="0">
                <a:solidFill>
                  <a:srgbClr val="5AA1F0"/>
                </a:solidFill>
                <a:ea typeface="ＭＳ Ｐゴシック" pitchFamily="34" charset="-128"/>
              </a:rPr>
              <a:t>Update @ 22</a:t>
            </a:r>
            <a:r>
              <a:rPr lang="en-GB" sz="3000" b="1" baseline="30000" dirty="0">
                <a:solidFill>
                  <a:srgbClr val="5AA1F0"/>
                </a:solidFill>
                <a:ea typeface="ＭＳ Ｐゴシック" pitchFamily="34" charset="-128"/>
              </a:rPr>
              <a:t>nd</a:t>
            </a:r>
            <a:r>
              <a:rPr lang="en-GB" sz="3000" b="1" dirty="0">
                <a:solidFill>
                  <a:srgbClr val="5AA1F0"/>
                </a:solidFill>
                <a:ea typeface="ＭＳ Ｐゴシック" pitchFamily="34" charset="-128"/>
              </a:rPr>
              <a:t> Jan’14</a:t>
            </a:r>
          </a:p>
        </p:txBody>
      </p:sp>
      <p:graphicFrame>
        <p:nvGraphicFramePr>
          <p:cNvPr id="2071" name="Object 23"/>
          <p:cNvGraphicFramePr>
            <a:graphicFrameLocks noChangeAspect="1"/>
          </p:cNvGraphicFramePr>
          <p:nvPr>
            <p:extLst>
              <p:ext uri="{D42A27DB-BD31-4B8C-83A1-F6EECF244321}">
                <p14:modId xmlns:p14="http://schemas.microsoft.com/office/powerpoint/2010/main" val="4008445118"/>
              </p:ext>
            </p:extLst>
          </p:nvPr>
        </p:nvGraphicFramePr>
        <p:xfrm>
          <a:off x="264848" y="1266825"/>
          <a:ext cx="9369425" cy="4057650"/>
        </p:xfrm>
        <a:graphic>
          <a:graphicData uri="http://schemas.openxmlformats.org/presentationml/2006/ole">
            <mc:AlternateContent xmlns:mc="http://schemas.openxmlformats.org/markup-compatibility/2006">
              <mc:Choice xmlns:v="urn:schemas-microsoft-com:vml" Requires="v">
                <p:oleObj spid="_x0000_s2053" name="Worksheet" r:id="rId3" imgW="10172767" imgH="4771969" progId="Excel.Sheet.8">
                  <p:embed/>
                </p:oleObj>
              </mc:Choice>
              <mc:Fallback>
                <p:oleObj name="Worksheet" r:id="rId3" imgW="10172767" imgH="4771969" progId="Excel.Sheet.8">
                  <p:embed/>
                  <p:pic>
                    <p:nvPicPr>
                      <p:cNvPr id="0" name=""/>
                      <p:cNvPicPr>
                        <a:picLocks noChangeAspect="1" noChangeArrowheads="1"/>
                      </p:cNvPicPr>
                      <p:nvPr/>
                    </p:nvPicPr>
                    <p:blipFill>
                      <a:blip r:embed="rId4"/>
                      <a:srcRect/>
                      <a:stretch>
                        <a:fillRect/>
                      </a:stretch>
                    </p:blipFill>
                    <p:spPr bwMode="auto">
                      <a:xfrm>
                        <a:off x="264848" y="1266825"/>
                        <a:ext cx="9369425" cy="405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72" name="AutoShape 24"/>
          <p:cNvSpPr>
            <a:spLocks noChangeArrowheads="1"/>
          </p:cNvSpPr>
          <p:nvPr/>
        </p:nvSpPr>
        <p:spPr bwMode="auto">
          <a:xfrm>
            <a:off x="6512851" y="2349500"/>
            <a:ext cx="156501" cy="215900"/>
          </a:xfrm>
          <a:prstGeom prst="upArrow">
            <a:avLst>
              <a:gd name="adj1" fmla="val 50000"/>
              <a:gd name="adj2" fmla="val 37363"/>
            </a:avLst>
          </a:prstGeom>
          <a:solidFill>
            <a:srgbClr val="00FF00"/>
          </a:solidFill>
          <a:ln w="9525">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GB"/>
          </a:p>
        </p:txBody>
      </p:sp>
      <p:sp>
        <p:nvSpPr>
          <p:cNvPr id="2073" name="AutoShape 25"/>
          <p:cNvSpPr>
            <a:spLocks noChangeArrowheads="1"/>
          </p:cNvSpPr>
          <p:nvPr/>
        </p:nvSpPr>
        <p:spPr bwMode="auto">
          <a:xfrm>
            <a:off x="6512851" y="2781300"/>
            <a:ext cx="156501" cy="215900"/>
          </a:xfrm>
          <a:prstGeom prst="upArrow">
            <a:avLst>
              <a:gd name="adj1" fmla="val 50000"/>
              <a:gd name="adj2" fmla="val 37363"/>
            </a:avLst>
          </a:prstGeom>
          <a:solidFill>
            <a:srgbClr val="00FF00"/>
          </a:solidFill>
          <a:ln w="9525">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GB"/>
          </a:p>
        </p:txBody>
      </p:sp>
      <p:sp>
        <p:nvSpPr>
          <p:cNvPr id="2074" name="AutoShape 26"/>
          <p:cNvSpPr>
            <a:spLocks noChangeArrowheads="1"/>
          </p:cNvSpPr>
          <p:nvPr/>
        </p:nvSpPr>
        <p:spPr bwMode="auto">
          <a:xfrm>
            <a:off x="6512851" y="3284538"/>
            <a:ext cx="156501" cy="215900"/>
          </a:xfrm>
          <a:prstGeom prst="upArrow">
            <a:avLst>
              <a:gd name="adj1" fmla="val 50000"/>
              <a:gd name="adj2" fmla="val 37363"/>
            </a:avLst>
          </a:prstGeom>
          <a:solidFill>
            <a:srgbClr val="00FF00"/>
          </a:solidFill>
          <a:ln w="9525">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GB"/>
          </a:p>
        </p:txBody>
      </p:sp>
      <p:sp>
        <p:nvSpPr>
          <p:cNvPr id="2075" name="AutoShape 27"/>
          <p:cNvSpPr>
            <a:spLocks noChangeArrowheads="1"/>
          </p:cNvSpPr>
          <p:nvPr/>
        </p:nvSpPr>
        <p:spPr bwMode="auto">
          <a:xfrm>
            <a:off x="6512851" y="1916113"/>
            <a:ext cx="156501" cy="215900"/>
          </a:xfrm>
          <a:prstGeom prst="upArrow">
            <a:avLst>
              <a:gd name="adj1" fmla="val 50000"/>
              <a:gd name="adj2" fmla="val 37363"/>
            </a:avLst>
          </a:prstGeom>
          <a:solidFill>
            <a:srgbClr val="00FF00"/>
          </a:solidFill>
          <a:ln w="9525">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GB"/>
          </a:p>
        </p:txBody>
      </p:sp>
      <p:sp>
        <p:nvSpPr>
          <p:cNvPr id="2076" name="AutoShape 28"/>
          <p:cNvSpPr>
            <a:spLocks noChangeArrowheads="1"/>
          </p:cNvSpPr>
          <p:nvPr/>
        </p:nvSpPr>
        <p:spPr bwMode="auto">
          <a:xfrm>
            <a:off x="6512851" y="3716338"/>
            <a:ext cx="156501" cy="215900"/>
          </a:xfrm>
          <a:prstGeom prst="upArrow">
            <a:avLst>
              <a:gd name="adj1" fmla="val 50000"/>
              <a:gd name="adj2" fmla="val 37363"/>
            </a:avLst>
          </a:prstGeom>
          <a:solidFill>
            <a:srgbClr val="00FF00"/>
          </a:solidFill>
          <a:ln w="9525">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GB"/>
          </a:p>
        </p:txBody>
      </p:sp>
      <p:sp>
        <p:nvSpPr>
          <p:cNvPr id="2077" name="AutoShape 29"/>
          <p:cNvSpPr>
            <a:spLocks noChangeArrowheads="1"/>
          </p:cNvSpPr>
          <p:nvPr/>
        </p:nvSpPr>
        <p:spPr bwMode="auto">
          <a:xfrm>
            <a:off x="6512851" y="4149725"/>
            <a:ext cx="156501" cy="215900"/>
          </a:xfrm>
          <a:prstGeom prst="upArrow">
            <a:avLst>
              <a:gd name="adj1" fmla="val 50000"/>
              <a:gd name="adj2" fmla="val 37363"/>
            </a:avLst>
          </a:prstGeom>
          <a:solidFill>
            <a:srgbClr val="00FF00"/>
          </a:solidFill>
          <a:ln w="9525">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GB"/>
          </a:p>
        </p:txBody>
      </p:sp>
      <p:sp>
        <p:nvSpPr>
          <p:cNvPr id="2078" name="AutoShape 30"/>
          <p:cNvSpPr>
            <a:spLocks noChangeArrowheads="1"/>
          </p:cNvSpPr>
          <p:nvPr/>
        </p:nvSpPr>
        <p:spPr bwMode="auto">
          <a:xfrm>
            <a:off x="6512851" y="4581525"/>
            <a:ext cx="156501" cy="215900"/>
          </a:xfrm>
          <a:prstGeom prst="upArrow">
            <a:avLst>
              <a:gd name="adj1" fmla="val 50000"/>
              <a:gd name="adj2" fmla="val 37363"/>
            </a:avLst>
          </a:prstGeom>
          <a:solidFill>
            <a:srgbClr val="00FF00"/>
          </a:solidFill>
          <a:ln w="9525">
            <a:solidFill>
              <a:srgbClr val="00FF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GB"/>
          </a:p>
        </p:txBody>
      </p:sp>
    </p:spTree>
    <p:extLst>
      <p:ext uri="{BB962C8B-B14F-4D97-AF65-F5344CB8AC3E}">
        <p14:creationId xmlns:p14="http://schemas.microsoft.com/office/powerpoint/2010/main" val="2304092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200" dirty="0" smtClean="0"/>
              <a:t>Update on Nexus </a:t>
            </a:r>
            <a:r>
              <a:rPr lang="en-GB" sz="3200" dirty="0" smtClean="0"/>
              <a:t>Modifications</a:t>
            </a:r>
            <a:endParaRPr lang="en-GB" sz="3200" dirty="0"/>
          </a:p>
        </p:txBody>
      </p:sp>
      <p:sp>
        <p:nvSpPr>
          <p:cNvPr id="5" name="Content Placeholder 4"/>
          <p:cNvSpPr>
            <a:spLocks noGrp="1"/>
          </p:cNvSpPr>
          <p:nvPr>
            <p:ph idx="1"/>
          </p:nvPr>
        </p:nvSpPr>
        <p:spPr>
          <a:xfrm>
            <a:off x="495300" y="1268414"/>
            <a:ext cx="8915400" cy="5040906"/>
          </a:xfrm>
        </p:spPr>
        <p:txBody>
          <a:bodyPr/>
          <a:lstStyle/>
          <a:p>
            <a:r>
              <a:rPr lang="en-GB" sz="1800" dirty="0" smtClean="0"/>
              <a:t>Workgroup </a:t>
            </a:r>
            <a:r>
              <a:rPr lang="en-GB" sz="1800" dirty="0"/>
              <a:t>report consultation </a:t>
            </a:r>
            <a:r>
              <a:rPr lang="en-GB" sz="1800" dirty="0" smtClean="0"/>
              <a:t>completed (432 &amp; 434)</a:t>
            </a:r>
            <a:endParaRPr lang="en-GB" sz="1800" dirty="0"/>
          </a:p>
          <a:p>
            <a:pPr marL="685800" lvl="1">
              <a:buFontTx/>
              <a:buChar char="-"/>
            </a:pPr>
            <a:r>
              <a:rPr lang="en-GB" sz="1600" dirty="0"/>
              <a:t>Modification Panel unanimously recommended </a:t>
            </a:r>
            <a:r>
              <a:rPr lang="en-GB" sz="1600" dirty="0" smtClean="0"/>
              <a:t>implementation of 432 &amp; 434</a:t>
            </a:r>
            <a:endParaRPr lang="en-GB" sz="1600" dirty="0"/>
          </a:p>
          <a:p>
            <a:pPr marL="685800" lvl="1">
              <a:buFontTx/>
              <a:buChar char="-"/>
            </a:pPr>
            <a:r>
              <a:rPr lang="en-GB" sz="1600" dirty="0"/>
              <a:t>Modifications </a:t>
            </a:r>
            <a:r>
              <a:rPr lang="en-GB" sz="1600" dirty="0" smtClean="0"/>
              <a:t>(432 &amp; 434) sent </a:t>
            </a:r>
            <a:r>
              <a:rPr lang="en-GB" sz="1600" dirty="0"/>
              <a:t>to </a:t>
            </a:r>
            <a:r>
              <a:rPr lang="en-GB" sz="1600" dirty="0" err="1"/>
              <a:t>Ofgem</a:t>
            </a:r>
            <a:r>
              <a:rPr lang="en-GB" sz="1600" dirty="0"/>
              <a:t> for - decision expected 21</a:t>
            </a:r>
            <a:r>
              <a:rPr lang="en-GB" sz="1600" baseline="30000" dirty="0"/>
              <a:t>st</a:t>
            </a:r>
            <a:r>
              <a:rPr lang="en-GB" sz="1600" dirty="0"/>
              <a:t> </a:t>
            </a:r>
            <a:r>
              <a:rPr lang="en-GB" sz="1600" dirty="0" smtClean="0"/>
              <a:t>February</a:t>
            </a:r>
          </a:p>
          <a:p>
            <a:pPr marL="685800" lvl="1">
              <a:buFontTx/>
              <a:buChar char="-"/>
            </a:pPr>
            <a:r>
              <a:rPr lang="en-GB" sz="1600" dirty="0" smtClean="0"/>
              <a:t>Modification 440 due at February Modification Panel</a:t>
            </a:r>
            <a:endParaRPr lang="en-GB" sz="1600" dirty="0"/>
          </a:p>
          <a:p>
            <a:endParaRPr lang="en-GB" sz="1800" dirty="0"/>
          </a:p>
          <a:p>
            <a:pPr lvl="0"/>
            <a:r>
              <a:rPr lang="en-GB" sz="1800" dirty="0" smtClean="0"/>
              <a:t>Consultation </a:t>
            </a:r>
            <a:r>
              <a:rPr lang="en-GB" sz="1800" dirty="0"/>
              <a:t>responses were </a:t>
            </a:r>
            <a:r>
              <a:rPr lang="en-GB" sz="1800" dirty="0" smtClean="0"/>
              <a:t>broadly supportive </a:t>
            </a:r>
            <a:r>
              <a:rPr lang="en-GB" sz="1800" dirty="0"/>
              <a:t>of the </a:t>
            </a:r>
            <a:r>
              <a:rPr lang="en-GB" sz="1800" dirty="0" smtClean="0"/>
              <a:t>modifications</a:t>
            </a:r>
          </a:p>
          <a:p>
            <a:pPr lvl="1"/>
            <a:r>
              <a:rPr lang="en-GB" sz="1200" dirty="0" smtClean="0"/>
              <a:t>12 supported, 3 qualified support, 1 neutral</a:t>
            </a:r>
          </a:p>
          <a:p>
            <a:pPr marL="457200" lvl="1" indent="0">
              <a:buNone/>
            </a:pPr>
            <a:endParaRPr lang="en-GB" sz="1200" dirty="0" smtClean="0"/>
          </a:p>
          <a:p>
            <a:r>
              <a:rPr lang="en-GB" sz="1800" dirty="0" smtClean="0"/>
              <a:t>Additional Comments were made, summarised as follows:</a:t>
            </a:r>
          </a:p>
          <a:p>
            <a:pPr lvl="1"/>
            <a:r>
              <a:rPr lang="en-GB" sz="1600" dirty="0" smtClean="0"/>
              <a:t>Requirement to implement suite of “Nexus” modifications as a package</a:t>
            </a:r>
          </a:p>
          <a:p>
            <a:pPr lvl="1"/>
            <a:r>
              <a:rPr lang="en-GB" sz="1600" dirty="0" smtClean="0"/>
              <a:t>Supportive Performance Assurance Framework required to ensure effective settlement regime</a:t>
            </a:r>
          </a:p>
          <a:p>
            <a:pPr lvl="1"/>
            <a:r>
              <a:rPr lang="en-GB" sz="1600" dirty="0" smtClean="0"/>
              <a:t>Risk of multiple industry changes in Q4 2015</a:t>
            </a:r>
          </a:p>
          <a:p>
            <a:pPr lvl="1"/>
            <a:r>
              <a:rPr lang="en-GB" sz="1600" dirty="0" smtClean="0"/>
              <a:t>Requirement for managed co-ordination of wider industry change programme</a:t>
            </a:r>
          </a:p>
          <a:p>
            <a:pPr lvl="1"/>
            <a:r>
              <a:rPr lang="en-GB" sz="1600" dirty="0" smtClean="0"/>
              <a:t>Suggestion of a 2016 implementation</a:t>
            </a:r>
          </a:p>
          <a:p>
            <a:pPr lvl="1"/>
            <a:r>
              <a:rPr lang="en-GB" sz="1600" dirty="0" smtClean="0"/>
              <a:t>Data is required to be fit for purpose</a:t>
            </a:r>
          </a:p>
          <a:p>
            <a:pPr lvl="1"/>
            <a:endParaRPr lang="en-GB" sz="1600" dirty="0" smtClean="0"/>
          </a:p>
          <a:p>
            <a:pPr lvl="1"/>
            <a:endParaRPr lang="en-GB" sz="1600" dirty="0" smtClean="0"/>
          </a:p>
          <a:p>
            <a:pPr marL="457200" lvl="1" indent="0">
              <a:buNone/>
            </a:pPr>
            <a:endParaRPr lang="en-GB" sz="1600" dirty="0"/>
          </a:p>
          <a:p>
            <a:pPr lvl="0"/>
            <a:endParaRPr lang="en-GB" sz="1400" dirty="0" smtClean="0"/>
          </a:p>
          <a:p>
            <a:pPr lvl="0"/>
            <a:endParaRPr lang="en-GB" sz="1400" dirty="0" smtClean="0"/>
          </a:p>
          <a:p>
            <a:pPr lvl="0"/>
            <a:endParaRPr lang="en-GB" sz="1400" dirty="0"/>
          </a:p>
        </p:txBody>
      </p:sp>
    </p:spTree>
    <p:extLst>
      <p:ext uri="{BB962C8B-B14F-4D97-AF65-F5344CB8AC3E}">
        <p14:creationId xmlns:p14="http://schemas.microsoft.com/office/powerpoint/2010/main" val="4135633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Faster Switching </a:t>
            </a:r>
            <a:endParaRPr lang="en-GB" dirty="0"/>
          </a:p>
        </p:txBody>
      </p:sp>
      <p:sp>
        <p:nvSpPr>
          <p:cNvPr id="3" name="Content Placeholder 2"/>
          <p:cNvSpPr>
            <a:spLocks noGrp="1"/>
          </p:cNvSpPr>
          <p:nvPr>
            <p:ph idx="1"/>
          </p:nvPr>
        </p:nvSpPr>
        <p:spPr/>
        <p:txBody>
          <a:bodyPr/>
          <a:lstStyle/>
          <a:p>
            <a:r>
              <a:rPr lang="en-GB" sz="1800" dirty="0" smtClean="0"/>
              <a:t>Xoserve are working with the industry to reduce the confirmation period</a:t>
            </a:r>
          </a:p>
          <a:p>
            <a:pPr marL="0" indent="0">
              <a:buNone/>
            </a:pPr>
            <a:endParaRPr lang="en-GB" sz="1800" dirty="0" smtClean="0"/>
          </a:p>
          <a:p>
            <a:r>
              <a:rPr lang="en-GB" sz="1800" dirty="0" smtClean="0"/>
              <a:t>Aspiration to deliver by the end of 2014</a:t>
            </a:r>
          </a:p>
          <a:p>
            <a:endParaRPr lang="en-GB" dirty="0" smtClean="0"/>
          </a:p>
          <a:p>
            <a:r>
              <a:rPr lang="en-GB" sz="1800" dirty="0" smtClean="0"/>
              <a:t>Project team established to undertake analysis </a:t>
            </a:r>
          </a:p>
          <a:p>
            <a:endParaRPr lang="en-GB" sz="1800" dirty="0" smtClean="0"/>
          </a:p>
          <a:p>
            <a:r>
              <a:rPr lang="en-GB" sz="1800" dirty="0" smtClean="0"/>
              <a:t>Industry discussions on detailed requirements taking place in parallel</a:t>
            </a:r>
          </a:p>
          <a:p>
            <a:pPr lvl="1"/>
            <a:r>
              <a:rPr lang="en-GB" sz="1600" dirty="0" smtClean="0"/>
              <a:t>Modification 477 </a:t>
            </a:r>
          </a:p>
          <a:p>
            <a:endParaRPr lang="en-GB" sz="1800" dirty="0" smtClean="0"/>
          </a:p>
          <a:p>
            <a:r>
              <a:rPr lang="en-GB" sz="1800" dirty="0" smtClean="0"/>
              <a:t>Detailed requirements are being fed into the High Level Design workshops for </a:t>
            </a:r>
            <a:r>
              <a:rPr lang="en-GB" sz="1800" dirty="0" err="1" smtClean="0"/>
              <a:t>UKLink</a:t>
            </a:r>
            <a:r>
              <a:rPr lang="en-GB" sz="1800" dirty="0" smtClean="0"/>
              <a:t> Programme to determine any impacts</a:t>
            </a:r>
          </a:p>
          <a:p>
            <a:pPr lvl="1"/>
            <a:r>
              <a:rPr lang="en-GB" sz="1600" dirty="0" smtClean="0"/>
              <a:t>Logical analysis already completed</a:t>
            </a:r>
          </a:p>
          <a:p>
            <a:endParaRPr lang="en-GB" sz="1800" dirty="0" smtClean="0"/>
          </a:p>
        </p:txBody>
      </p:sp>
    </p:spTree>
    <p:extLst>
      <p:ext uri="{BB962C8B-B14F-4D97-AF65-F5344CB8AC3E}">
        <p14:creationId xmlns:p14="http://schemas.microsoft.com/office/powerpoint/2010/main" val="36497532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EU Reform Programme Update</a:t>
            </a:r>
            <a:endParaRPr lang="en-GB" dirty="0"/>
          </a:p>
        </p:txBody>
      </p:sp>
      <p:sp>
        <p:nvSpPr>
          <p:cNvPr id="3" name="Content Placeholder 2"/>
          <p:cNvSpPr>
            <a:spLocks noGrp="1"/>
          </p:cNvSpPr>
          <p:nvPr>
            <p:ph idx="1"/>
          </p:nvPr>
        </p:nvSpPr>
        <p:spPr/>
        <p:txBody>
          <a:bodyPr/>
          <a:lstStyle/>
          <a:p>
            <a:r>
              <a:rPr lang="en-GB" dirty="0" smtClean="0"/>
              <a:t>UNC European Workgroup Established</a:t>
            </a:r>
          </a:p>
          <a:p>
            <a:r>
              <a:rPr lang="en-GB" dirty="0" smtClean="0"/>
              <a:t>Key areas of reform required for October 2015</a:t>
            </a:r>
          </a:p>
          <a:p>
            <a:r>
              <a:rPr lang="en-GB" dirty="0" smtClean="0"/>
              <a:t>UNC Modifications to be raised</a:t>
            </a:r>
          </a:p>
          <a:p>
            <a:r>
              <a:rPr lang="en-GB" dirty="0" smtClean="0"/>
              <a:t>Xoserve Project Team established</a:t>
            </a:r>
          </a:p>
          <a:p>
            <a:r>
              <a:rPr lang="en-GB" dirty="0" smtClean="0"/>
              <a:t>Analysis commenced 6</a:t>
            </a:r>
            <a:r>
              <a:rPr lang="en-GB" baseline="30000" dirty="0" smtClean="0"/>
              <a:t>th</a:t>
            </a:r>
            <a:r>
              <a:rPr lang="en-GB" dirty="0" smtClean="0"/>
              <a:t> January 2014</a:t>
            </a:r>
          </a:p>
          <a:p>
            <a:r>
              <a:rPr lang="en-GB" dirty="0" smtClean="0"/>
              <a:t>Requirements not fully defined</a:t>
            </a:r>
          </a:p>
          <a:p>
            <a:r>
              <a:rPr lang="en-GB" dirty="0" smtClean="0"/>
              <a:t>Plan in place for requirements to be fed into the project</a:t>
            </a:r>
          </a:p>
          <a:p>
            <a:r>
              <a:rPr lang="en-GB" dirty="0" smtClean="0"/>
              <a:t>Working closely with UK Link Programme</a:t>
            </a:r>
          </a:p>
          <a:p>
            <a:endParaRPr lang="en-GB" dirty="0"/>
          </a:p>
        </p:txBody>
      </p:sp>
    </p:spTree>
    <p:extLst>
      <p:ext uri="{BB962C8B-B14F-4D97-AF65-F5344CB8AC3E}">
        <p14:creationId xmlns:p14="http://schemas.microsoft.com/office/powerpoint/2010/main" val="3367590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8" name="Rectangle 6287"/>
          <p:cNvSpPr/>
          <p:nvPr/>
        </p:nvSpPr>
        <p:spPr>
          <a:xfrm>
            <a:off x="9273480" y="5340520"/>
            <a:ext cx="576064" cy="10408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9" name="Rectangle 108"/>
          <p:cNvSpPr/>
          <p:nvPr/>
        </p:nvSpPr>
        <p:spPr>
          <a:xfrm>
            <a:off x="434893" y="2123703"/>
            <a:ext cx="9145016" cy="44736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74" name="Rectangle 6273"/>
          <p:cNvSpPr/>
          <p:nvPr/>
        </p:nvSpPr>
        <p:spPr>
          <a:xfrm>
            <a:off x="434893" y="1150166"/>
            <a:ext cx="9145016" cy="9036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pPr>
              <a:defRPr/>
            </a:pPr>
            <a:r>
              <a:rPr lang="en-GB" dirty="0" smtClean="0"/>
              <a:t>Industry Change Roadmap</a:t>
            </a:r>
            <a:endParaRPr lang="en-GB" dirty="0"/>
          </a:p>
        </p:txBody>
      </p:sp>
      <p:cxnSp>
        <p:nvCxnSpPr>
          <p:cNvPr id="163" name="Straight Connector 162"/>
          <p:cNvCxnSpPr/>
          <p:nvPr/>
        </p:nvCxnSpPr>
        <p:spPr>
          <a:xfrm flipV="1">
            <a:off x="7419669" y="1180783"/>
            <a:ext cx="0" cy="396000"/>
          </a:xfrm>
          <a:prstGeom prst="line">
            <a:avLst/>
          </a:prstGeom>
        </p:spPr>
        <p:style>
          <a:lnRef idx="1">
            <a:schemeClr val="accent1"/>
          </a:lnRef>
          <a:fillRef idx="0">
            <a:schemeClr val="accent1"/>
          </a:fillRef>
          <a:effectRef idx="0">
            <a:schemeClr val="accent1"/>
          </a:effectRef>
          <a:fontRef idx="minor">
            <a:schemeClr val="tx1"/>
          </a:fontRef>
        </p:style>
      </p:cxnSp>
      <p:sp>
        <p:nvSpPr>
          <p:cNvPr id="6276" name="TextBox 6275"/>
          <p:cNvSpPr txBox="1"/>
          <p:nvPr/>
        </p:nvSpPr>
        <p:spPr>
          <a:xfrm>
            <a:off x="1334973" y="1124744"/>
            <a:ext cx="648072" cy="200055"/>
          </a:xfrm>
          <a:prstGeom prst="rect">
            <a:avLst/>
          </a:prstGeom>
          <a:noFill/>
        </p:spPr>
        <p:txBody>
          <a:bodyPr wrap="square" rtlCol="0">
            <a:spAutoFit/>
          </a:bodyPr>
          <a:lstStyle/>
          <a:p>
            <a:pPr algn="ctr"/>
            <a:r>
              <a:rPr lang="en-GB" sz="700" b="1" dirty="0" smtClean="0">
                <a:solidFill>
                  <a:schemeClr val="bg1">
                    <a:lumMod val="75000"/>
                  </a:schemeClr>
                </a:solidFill>
              </a:rPr>
              <a:t>2014</a:t>
            </a:r>
            <a:endParaRPr lang="en-GB" sz="700" b="1" dirty="0">
              <a:solidFill>
                <a:schemeClr val="bg1">
                  <a:lumMod val="75000"/>
                </a:schemeClr>
              </a:solidFill>
            </a:endParaRPr>
          </a:p>
        </p:txBody>
      </p:sp>
      <p:sp>
        <p:nvSpPr>
          <p:cNvPr id="164" name="TextBox 163"/>
          <p:cNvSpPr txBox="1"/>
          <p:nvPr/>
        </p:nvSpPr>
        <p:spPr>
          <a:xfrm>
            <a:off x="5907501" y="1124744"/>
            <a:ext cx="648072" cy="200055"/>
          </a:xfrm>
          <a:prstGeom prst="rect">
            <a:avLst/>
          </a:prstGeom>
          <a:noFill/>
        </p:spPr>
        <p:txBody>
          <a:bodyPr wrap="square" rtlCol="0">
            <a:spAutoFit/>
          </a:bodyPr>
          <a:lstStyle/>
          <a:p>
            <a:pPr algn="ctr"/>
            <a:r>
              <a:rPr lang="en-GB" sz="700" b="1" dirty="0" smtClean="0">
                <a:solidFill>
                  <a:schemeClr val="bg1">
                    <a:lumMod val="75000"/>
                  </a:schemeClr>
                </a:solidFill>
              </a:rPr>
              <a:t>2016</a:t>
            </a:r>
            <a:endParaRPr lang="en-GB" sz="700" b="1" dirty="0">
              <a:solidFill>
                <a:schemeClr val="bg1">
                  <a:lumMod val="75000"/>
                </a:schemeClr>
              </a:solidFill>
            </a:endParaRPr>
          </a:p>
        </p:txBody>
      </p:sp>
      <p:cxnSp>
        <p:nvCxnSpPr>
          <p:cNvPr id="166" name="Straight Connector 165"/>
          <p:cNvCxnSpPr/>
          <p:nvPr/>
        </p:nvCxnSpPr>
        <p:spPr>
          <a:xfrm flipH="1" flipV="1">
            <a:off x="5043405" y="1199310"/>
            <a:ext cx="2880"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2739149" y="1180783"/>
            <a:ext cx="0" cy="39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5046285" y="1180783"/>
            <a:ext cx="0" cy="396000"/>
          </a:xfrm>
          <a:prstGeom prst="line">
            <a:avLst/>
          </a:prstGeom>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3603245" y="1124744"/>
            <a:ext cx="648072" cy="200055"/>
          </a:xfrm>
          <a:prstGeom prst="rect">
            <a:avLst/>
          </a:prstGeom>
          <a:noFill/>
        </p:spPr>
        <p:txBody>
          <a:bodyPr wrap="square" rtlCol="0">
            <a:spAutoFit/>
          </a:bodyPr>
          <a:lstStyle/>
          <a:p>
            <a:pPr algn="ctr"/>
            <a:r>
              <a:rPr lang="en-GB" sz="700" b="1" dirty="0" smtClean="0">
                <a:solidFill>
                  <a:schemeClr val="bg1">
                    <a:lumMod val="75000"/>
                  </a:schemeClr>
                </a:solidFill>
              </a:rPr>
              <a:t>2015</a:t>
            </a:r>
            <a:endParaRPr lang="en-GB" sz="700" b="1" dirty="0">
              <a:solidFill>
                <a:schemeClr val="bg1">
                  <a:lumMod val="75000"/>
                </a:schemeClr>
              </a:solidFill>
            </a:endParaRPr>
          </a:p>
        </p:txBody>
      </p:sp>
      <p:sp>
        <p:nvSpPr>
          <p:cNvPr id="171" name="TextBox 170"/>
          <p:cNvSpPr txBox="1"/>
          <p:nvPr/>
        </p:nvSpPr>
        <p:spPr>
          <a:xfrm>
            <a:off x="7995733" y="1124744"/>
            <a:ext cx="648072" cy="200055"/>
          </a:xfrm>
          <a:prstGeom prst="rect">
            <a:avLst/>
          </a:prstGeom>
          <a:noFill/>
        </p:spPr>
        <p:txBody>
          <a:bodyPr wrap="square" rtlCol="0">
            <a:spAutoFit/>
          </a:bodyPr>
          <a:lstStyle/>
          <a:p>
            <a:pPr algn="ctr"/>
            <a:r>
              <a:rPr lang="en-GB" sz="700" b="1" dirty="0" smtClean="0">
                <a:solidFill>
                  <a:schemeClr val="bg1">
                    <a:lumMod val="75000"/>
                  </a:schemeClr>
                </a:solidFill>
              </a:rPr>
              <a:t>2017</a:t>
            </a:r>
            <a:endParaRPr lang="en-GB" sz="700" b="1" dirty="0">
              <a:solidFill>
                <a:schemeClr val="bg1">
                  <a:lumMod val="75000"/>
                </a:schemeClr>
              </a:solidFill>
            </a:endParaRPr>
          </a:p>
        </p:txBody>
      </p:sp>
      <p:sp>
        <p:nvSpPr>
          <p:cNvPr id="9" name="Pentagon 8"/>
          <p:cNvSpPr/>
          <p:nvPr/>
        </p:nvSpPr>
        <p:spPr>
          <a:xfrm>
            <a:off x="722925" y="1324799"/>
            <a:ext cx="8352928" cy="14401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Isosceles Triangle 9"/>
          <p:cNvSpPr/>
          <p:nvPr/>
        </p:nvSpPr>
        <p:spPr>
          <a:xfrm>
            <a:off x="4300023" y="1396807"/>
            <a:ext cx="180000" cy="180000"/>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 name="Isosceles Triangle 173"/>
          <p:cNvSpPr/>
          <p:nvPr/>
        </p:nvSpPr>
        <p:spPr>
          <a:xfrm>
            <a:off x="3395550" y="1396807"/>
            <a:ext cx="180000" cy="180000"/>
          </a:xfrm>
          <a:prstGeom prst="triangl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02" name="TextBox 6301"/>
          <p:cNvSpPr txBox="1"/>
          <p:nvPr/>
        </p:nvSpPr>
        <p:spPr>
          <a:xfrm>
            <a:off x="3959367" y="1540823"/>
            <a:ext cx="1231932" cy="553998"/>
          </a:xfrm>
          <a:prstGeom prst="rect">
            <a:avLst/>
          </a:prstGeom>
          <a:noFill/>
        </p:spPr>
        <p:txBody>
          <a:bodyPr wrap="square" rtlCol="0">
            <a:spAutoFit/>
          </a:bodyPr>
          <a:lstStyle/>
          <a:p>
            <a:pPr marL="95250" indent="-95250">
              <a:buFont typeface="Arial" panose="020B0604020202020204" pitchFamily="34" charset="0"/>
              <a:buChar char="•"/>
            </a:pPr>
            <a:r>
              <a:rPr lang="en-GB" sz="600" dirty="0" smtClean="0"/>
              <a:t>EU Legislative Change</a:t>
            </a:r>
          </a:p>
          <a:p>
            <a:pPr marL="95250" indent="-95250">
              <a:buFont typeface="Arial" panose="020B0604020202020204" pitchFamily="34" charset="0"/>
              <a:buChar char="•"/>
            </a:pPr>
            <a:r>
              <a:rPr lang="en-GB" sz="600" dirty="0"/>
              <a:t>DCC </a:t>
            </a:r>
            <a:r>
              <a:rPr lang="en-GB" sz="600" dirty="0" smtClean="0"/>
              <a:t>Launch</a:t>
            </a:r>
          </a:p>
          <a:p>
            <a:pPr marL="95250" indent="-95250">
              <a:buFont typeface="Arial" panose="020B0604020202020204" pitchFamily="34" charset="0"/>
              <a:buChar char="•"/>
            </a:pPr>
            <a:r>
              <a:rPr lang="en-GB" sz="600" dirty="0" smtClean="0"/>
              <a:t>UK Link Implementation</a:t>
            </a:r>
          </a:p>
          <a:p>
            <a:pPr marL="95250" indent="-95250">
              <a:buFont typeface="Arial" panose="020B0604020202020204" pitchFamily="34" charset="0"/>
              <a:buChar char="•"/>
            </a:pPr>
            <a:r>
              <a:rPr lang="en-GB" sz="600" dirty="0"/>
              <a:t>IGT </a:t>
            </a:r>
            <a:r>
              <a:rPr lang="en-GB" sz="600" dirty="0" smtClean="0"/>
              <a:t>SPA</a:t>
            </a:r>
          </a:p>
          <a:p>
            <a:pPr marL="95250" indent="-95250">
              <a:buFont typeface="Arial" panose="020B0604020202020204" pitchFamily="34" charset="0"/>
              <a:buChar char="•"/>
            </a:pPr>
            <a:r>
              <a:rPr lang="en-GB" sz="600" dirty="0" smtClean="0"/>
              <a:t>UK </a:t>
            </a:r>
            <a:r>
              <a:rPr lang="en-GB" sz="600" dirty="0"/>
              <a:t>Link Settlement </a:t>
            </a:r>
            <a:r>
              <a:rPr lang="en-GB" sz="600" dirty="0" smtClean="0"/>
              <a:t>Reform</a:t>
            </a:r>
            <a:endParaRPr lang="en-GB" sz="600" dirty="0"/>
          </a:p>
        </p:txBody>
      </p:sp>
      <p:sp>
        <p:nvSpPr>
          <p:cNvPr id="213" name="TextBox 212"/>
          <p:cNvSpPr txBox="1"/>
          <p:nvPr/>
        </p:nvSpPr>
        <p:spPr>
          <a:xfrm>
            <a:off x="4222350" y="1180783"/>
            <a:ext cx="525966" cy="184666"/>
          </a:xfrm>
          <a:prstGeom prst="rect">
            <a:avLst/>
          </a:prstGeom>
          <a:noFill/>
        </p:spPr>
        <p:txBody>
          <a:bodyPr wrap="square" rtlCol="0">
            <a:spAutoFit/>
          </a:bodyPr>
          <a:lstStyle/>
          <a:p>
            <a:r>
              <a:rPr lang="en-GB" sz="600" dirty="0" smtClean="0"/>
              <a:t>Oct 2015</a:t>
            </a:r>
            <a:endParaRPr lang="en-GB" sz="600" dirty="0"/>
          </a:p>
        </p:txBody>
      </p:sp>
      <p:sp>
        <p:nvSpPr>
          <p:cNvPr id="214" name="TextBox 213"/>
          <p:cNvSpPr txBox="1"/>
          <p:nvPr/>
        </p:nvSpPr>
        <p:spPr>
          <a:xfrm>
            <a:off x="2875369" y="1551856"/>
            <a:ext cx="1231932" cy="276999"/>
          </a:xfrm>
          <a:prstGeom prst="rect">
            <a:avLst/>
          </a:prstGeom>
          <a:noFill/>
        </p:spPr>
        <p:txBody>
          <a:bodyPr wrap="square" rtlCol="0">
            <a:spAutoFit/>
          </a:bodyPr>
          <a:lstStyle/>
          <a:p>
            <a:pPr marL="95250" indent="-95250">
              <a:buFont typeface="Arial" panose="020B0604020202020204" pitchFamily="34" charset="0"/>
              <a:buChar char="•"/>
            </a:pPr>
            <a:r>
              <a:rPr lang="en-GB" sz="600" dirty="0" smtClean="0"/>
              <a:t>Last chance for Data Cleanse for Oct 2015 target</a:t>
            </a:r>
            <a:endParaRPr lang="en-GB" sz="600" dirty="0"/>
          </a:p>
        </p:txBody>
      </p:sp>
      <p:sp>
        <p:nvSpPr>
          <p:cNvPr id="3" name="Oval 2"/>
          <p:cNvSpPr/>
          <p:nvPr/>
        </p:nvSpPr>
        <p:spPr>
          <a:xfrm>
            <a:off x="4535609" y="4188510"/>
            <a:ext cx="1080000" cy="108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smtClean="0"/>
              <a:t>UK Link Programme Implementation</a:t>
            </a:r>
            <a:endParaRPr lang="en-GB" sz="800" dirty="0"/>
          </a:p>
        </p:txBody>
      </p:sp>
      <p:sp>
        <p:nvSpPr>
          <p:cNvPr id="48" name="Oval 47"/>
          <p:cNvSpPr/>
          <p:nvPr/>
        </p:nvSpPr>
        <p:spPr>
          <a:xfrm>
            <a:off x="2449577" y="4973137"/>
            <a:ext cx="900000" cy="90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smtClean="0"/>
              <a:t>Gemini Change Programme</a:t>
            </a:r>
            <a:endParaRPr lang="en-GB" sz="800" dirty="0"/>
          </a:p>
        </p:txBody>
      </p:sp>
      <p:sp>
        <p:nvSpPr>
          <p:cNvPr id="49" name="Oval 48"/>
          <p:cNvSpPr/>
          <p:nvPr/>
        </p:nvSpPr>
        <p:spPr>
          <a:xfrm>
            <a:off x="4710491" y="3648804"/>
            <a:ext cx="730236" cy="715114"/>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lang="en-GB" sz="800" dirty="0" smtClean="0"/>
              <a:t>UKL Transition </a:t>
            </a:r>
            <a:r>
              <a:rPr lang="en-GB" sz="800" dirty="0"/>
              <a:t>Options</a:t>
            </a:r>
          </a:p>
        </p:txBody>
      </p:sp>
      <p:sp>
        <p:nvSpPr>
          <p:cNvPr id="50" name="Oval 49"/>
          <p:cNvSpPr/>
          <p:nvPr/>
        </p:nvSpPr>
        <p:spPr>
          <a:xfrm>
            <a:off x="2505233" y="2197282"/>
            <a:ext cx="900000" cy="90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smtClean="0"/>
              <a:t>Settlement Reform</a:t>
            </a:r>
            <a:endParaRPr lang="en-GB" sz="800" dirty="0"/>
          </a:p>
        </p:txBody>
      </p:sp>
      <p:sp>
        <p:nvSpPr>
          <p:cNvPr id="51" name="Oval 50"/>
          <p:cNvSpPr/>
          <p:nvPr/>
        </p:nvSpPr>
        <p:spPr>
          <a:xfrm>
            <a:off x="6756980" y="4961252"/>
            <a:ext cx="720000" cy="72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a:t>Data Cleanse</a:t>
            </a:r>
          </a:p>
        </p:txBody>
      </p:sp>
      <p:sp>
        <p:nvSpPr>
          <p:cNvPr id="52" name="Oval 51"/>
          <p:cNvSpPr/>
          <p:nvPr/>
        </p:nvSpPr>
        <p:spPr>
          <a:xfrm>
            <a:off x="6609569" y="2197282"/>
            <a:ext cx="900000" cy="90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SMART DCC Launch</a:t>
            </a:r>
            <a:endParaRPr lang="en-GB" sz="800" dirty="0"/>
          </a:p>
        </p:txBody>
      </p:sp>
      <p:cxnSp>
        <p:nvCxnSpPr>
          <p:cNvPr id="5" name="Straight Arrow Connector 4"/>
          <p:cNvCxnSpPr>
            <a:stCxn id="3" idx="3"/>
            <a:endCxn id="48" idx="6"/>
          </p:cNvCxnSpPr>
          <p:nvPr/>
        </p:nvCxnSpPr>
        <p:spPr>
          <a:xfrm flipH="1">
            <a:off x="3349577" y="5110348"/>
            <a:ext cx="1344194" cy="312789"/>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8" idx="7"/>
            <a:endCxn id="49" idx="2"/>
          </p:cNvCxnSpPr>
          <p:nvPr/>
        </p:nvCxnSpPr>
        <p:spPr>
          <a:xfrm flipV="1">
            <a:off x="3217775" y="4006361"/>
            <a:ext cx="1492716" cy="1098578"/>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52" idx="2"/>
            <a:endCxn id="49" idx="7"/>
          </p:cNvCxnSpPr>
          <p:nvPr/>
        </p:nvCxnSpPr>
        <p:spPr>
          <a:xfrm flipH="1">
            <a:off x="5333786" y="2647282"/>
            <a:ext cx="1275783" cy="1106248"/>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1" idx="2"/>
            <a:endCxn id="3" idx="5"/>
          </p:cNvCxnSpPr>
          <p:nvPr/>
        </p:nvCxnSpPr>
        <p:spPr>
          <a:xfrm flipH="1" flipV="1">
            <a:off x="5457447" y="5110348"/>
            <a:ext cx="1299533" cy="210904"/>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52" idx="2"/>
            <a:endCxn id="50" idx="6"/>
          </p:cNvCxnSpPr>
          <p:nvPr/>
        </p:nvCxnSpPr>
        <p:spPr>
          <a:xfrm flipH="1">
            <a:off x="3405233" y="2647282"/>
            <a:ext cx="3204336" cy="0"/>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430649" y="2174507"/>
            <a:ext cx="1339263" cy="523220"/>
          </a:xfrm>
          <a:prstGeom prst="rect">
            <a:avLst/>
          </a:prstGeom>
          <a:noFill/>
        </p:spPr>
        <p:txBody>
          <a:bodyPr wrap="square" rtlCol="0">
            <a:spAutoFit/>
          </a:bodyPr>
          <a:lstStyle/>
          <a:p>
            <a:r>
              <a:rPr lang="en-GB" sz="700" dirty="0" smtClean="0"/>
              <a:t>Large scale industry benefits of settlement reform only provided by increasing SMART read volumes</a:t>
            </a:r>
            <a:endParaRPr lang="en-GB" sz="700" dirty="0"/>
          </a:p>
        </p:txBody>
      </p:sp>
      <p:sp>
        <p:nvSpPr>
          <p:cNvPr id="78" name="TextBox 77"/>
          <p:cNvSpPr txBox="1"/>
          <p:nvPr/>
        </p:nvSpPr>
        <p:spPr>
          <a:xfrm>
            <a:off x="5333786" y="5433558"/>
            <a:ext cx="1339263" cy="307777"/>
          </a:xfrm>
          <a:prstGeom prst="rect">
            <a:avLst/>
          </a:prstGeom>
          <a:noFill/>
        </p:spPr>
        <p:txBody>
          <a:bodyPr wrap="square" rtlCol="0">
            <a:spAutoFit/>
          </a:bodyPr>
          <a:lstStyle/>
          <a:p>
            <a:r>
              <a:rPr lang="en-GB" sz="700" dirty="0" smtClean="0"/>
              <a:t>Cleansed data required for Data migration activities</a:t>
            </a:r>
            <a:endParaRPr lang="en-GB" sz="700" dirty="0"/>
          </a:p>
        </p:txBody>
      </p:sp>
      <p:cxnSp>
        <p:nvCxnSpPr>
          <p:cNvPr id="84" name="Straight Arrow Connector 83"/>
          <p:cNvCxnSpPr>
            <a:stCxn id="3" idx="6"/>
            <a:endCxn id="51" idx="1"/>
          </p:cNvCxnSpPr>
          <p:nvPr/>
        </p:nvCxnSpPr>
        <p:spPr>
          <a:xfrm>
            <a:off x="5615609" y="4728510"/>
            <a:ext cx="1246813" cy="338184"/>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6078406" y="4468844"/>
            <a:ext cx="1395259" cy="415498"/>
          </a:xfrm>
          <a:prstGeom prst="rect">
            <a:avLst/>
          </a:prstGeom>
          <a:noFill/>
        </p:spPr>
        <p:txBody>
          <a:bodyPr wrap="square" rtlCol="0">
            <a:spAutoFit/>
          </a:bodyPr>
          <a:lstStyle/>
          <a:p>
            <a:r>
              <a:rPr lang="en-GB" sz="700" dirty="0" smtClean="0"/>
              <a:t>Early opportunities to support meter </a:t>
            </a:r>
            <a:r>
              <a:rPr lang="en-GB" sz="700" dirty="0"/>
              <a:t>r</a:t>
            </a:r>
            <a:r>
              <a:rPr lang="en-GB" sz="700" dirty="0" smtClean="0"/>
              <a:t>ead validation will drive further cleansing activity</a:t>
            </a:r>
            <a:endParaRPr lang="en-GB" sz="700" dirty="0"/>
          </a:p>
        </p:txBody>
      </p:sp>
      <p:sp>
        <p:nvSpPr>
          <p:cNvPr id="88" name="TextBox 87"/>
          <p:cNvSpPr txBox="1"/>
          <p:nvPr/>
        </p:nvSpPr>
        <p:spPr>
          <a:xfrm>
            <a:off x="2068856" y="5918397"/>
            <a:ext cx="1490406" cy="307777"/>
          </a:xfrm>
          <a:prstGeom prst="rect">
            <a:avLst/>
          </a:prstGeom>
          <a:noFill/>
        </p:spPr>
        <p:txBody>
          <a:bodyPr wrap="square" rtlCol="0">
            <a:spAutoFit/>
          </a:bodyPr>
          <a:lstStyle/>
          <a:p>
            <a:r>
              <a:rPr lang="en-GB" sz="700" dirty="0" smtClean="0"/>
              <a:t>EU Changes required for 2015</a:t>
            </a:r>
          </a:p>
          <a:p>
            <a:r>
              <a:rPr lang="en-GB" sz="700" dirty="0" smtClean="0"/>
              <a:t>Under licence</a:t>
            </a:r>
            <a:endParaRPr lang="en-GB" sz="700" dirty="0"/>
          </a:p>
        </p:txBody>
      </p:sp>
      <p:cxnSp>
        <p:nvCxnSpPr>
          <p:cNvPr id="89" name="Straight Arrow Connector 88"/>
          <p:cNvCxnSpPr>
            <a:stCxn id="50" idx="5"/>
            <a:endCxn id="3" idx="1"/>
          </p:cNvCxnSpPr>
          <p:nvPr/>
        </p:nvCxnSpPr>
        <p:spPr>
          <a:xfrm>
            <a:off x="3273431" y="2965480"/>
            <a:ext cx="1420340" cy="1381192"/>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3445625" y="2805449"/>
            <a:ext cx="1264410" cy="415498"/>
          </a:xfrm>
          <a:prstGeom prst="rect">
            <a:avLst/>
          </a:prstGeom>
          <a:noFill/>
        </p:spPr>
        <p:txBody>
          <a:bodyPr wrap="square" rtlCol="0">
            <a:spAutoFit/>
          </a:bodyPr>
          <a:lstStyle/>
          <a:p>
            <a:r>
              <a:rPr lang="en-GB" sz="700" dirty="0" smtClean="0"/>
              <a:t>Delivery of requirements within Nexus BRDs as part of October 2015 release</a:t>
            </a:r>
            <a:endParaRPr lang="en-GB" sz="700" dirty="0"/>
          </a:p>
        </p:txBody>
      </p:sp>
      <p:sp>
        <p:nvSpPr>
          <p:cNvPr id="100" name="Oval 99"/>
          <p:cNvSpPr/>
          <p:nvPr/>
        </p:nvSpPr>
        <p:spPr>
          <a:xfrm>
            <a:off x="7660760" y="3556361"/>
            <a:ext cx="900000" cy="90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SMART Meter  Roll Out</a:t>
            </a:r>
            <a:endParaRPr lang="en-GB" sz="800" dirty="0"/>
          </a:p>
        </p:txBody>
      </p:sp>
      <p:sp>
        <p:nvSpPr>
          <p:cNvPr id="101" name="TextBox 100"/>
          <p:cNvSpPr txBox="1"/>
          <p:nvPr/>
        </p:nvSpPr>
        <p:spPr>
          <a:xfrm>
            <a:off x="5521956" y="2784908"/>
            <a:ext cx="817613" cy="415498"/>
          </a:xfrm>
          <a:prstGeom prst="rect">
            <a:avLst/>
          </a:prstGeom>
          <a:noFill/>
        </p:spPr>
        <p:txBody>
          <a:bodyPr wrap="square" rtlCol="0">
            <a:spAutoFit/>
          </a:bodyPr>
          <a:lstStyle/>
          <a:p>
            <a:r>
              <a:rPr lang="en-GB" sz="700" dirty="0" smtClean="0"/>
              <a:t>Sep/Oct 2015 deployment conflict</a:t>
            </a:r>
            <a:endParaRPr lang="en-GB" sz="700" dirty="0"/>
          </a:p>
        </p:txBody>
      </p:sp>
      <p:sp>
        <p:nvSpPr>
          <p:cNvPr id="6289" name="Rectangle 6288"/>
          <p:cNvSpPr/>
          <p:nvPr/>
        </p:nvSpPr>
        <p:spPr>
          <a:xfrm>
            <a:off x="6339569" y="3536206"/>
            <a:ext cx="1482045" cy="523220"/>
          </a:xfrm>
          <a:prstGeom prst="rect">
            <a:avLst/>
          </a:prstGeom>
          <a:noFill/>
        </p:spPr>
        <p:txBody>
          <a:bodyPr wrap="square" rtlCol="0">
            <a:spAutoFit/>
          </a:bodyPr>
          <a:lstStyle/>
          <a:p>
            <a:r>
              <a:rPr lang="en-GB" sz="700" dirty="0" smtClean="0"/>
              <a:t>SMART meter technology and roll out delays may reduce benefits of UKL Oct 2015 Go Live</a:t>
            </a:r>
            <a:endParaRPr lang="en-GB" sz="700" dirty="0"/>
          </a:p>
        </p:txBody>
      </p:sp>
      <p:cxnSp>
        <p:nvCxnSpPr>
          <p:cNvPr id="103" name="Straight Arrow Connector 102"/>
          <p:cNvCxnSpPr>
            <a:stCxn id="100" idx="2"/>
            <a:endCxn id="49" idx="6"/>
          </p:cNvCxnSpPr>
          <p:nvPr/>
        </p:nvCxnSpPr>
        <p:spPr>
          <a:xfrm flipH="1">
            <a:off x="5440727" y="4006361"/>
            <a:ext cx="2220033" cy="0"/>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7566737" y="2946732"/>
            <a:ext cx="1274695" cy="523220"/>
          </a:xfrm>
          <a:prstGeom prst="rect">
            <a:avLst/>
          </a:prstGeom>
          <a:noFill/>
        </p:spPr>
        <p:txBody>
          <a:bodyPr wrap="square" rtlCol="0">
            <a:spAutoFit/>
          </a:bodyPr>
          <a:lstStyle/>
          <a:p>
            <a:r>
              <a:rPr lang="en-GB" sz="700" dirty="0" smtClean="0"/>
              <a:t>Rolling AQ and meter point reconciliation benefits derived from more frequent meter reads</a:t>
            </a:r>
            <a:endParaRPr lang="en-GB" sz="700" dirty="0"/>
          </a:p>
        </p:txBody>
      </p:sp>
      <p:cxnSp>
        <p:nvCxnSpPr>
          <p:cNvPr id="111" name="Straight Arrow Connector 110"/>
          <p:cNvCxnSpPr>
            <a:stCxn id="52" idx="3"/>
            <a:endCxn id="3" idx="7"/>
          </p:cNvCxnSpPr>
          <p:nvPr/>
        </p:nvCxnSpPr>
        <p:spPr>
          <a:xfrm flipH="1">
            <a:off x="5457447" y="2965480"/>
            <a:ext cx="1283924" cy="1381192"/>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3783611" y="4662491"/>
            <a:ext cx="877477" cy="523220"/>
          </a:xfrm>
          <a:prstGeom prst="rect">
            <a:avLst/>
          </a:prstGeom>
          <a:noFill/>
        </p:spPr>
        <p:txBody>
          <a:bodyPr wrap="square" rtlCol="0">
            <a:spAutoFit/>
          </a:bodyPr>
          <a:lstStyle/>
          <a:p>
            <a:r>
              <a:rPr lang="en-GB" sz="700" dirty="0" smtClean="0"/>
              <a:t>Gemini Change Freeze Window  Oct 2015 to April 2016</a:t>
            </a:r>
            <a:endParaRPr lang="en-GB" sz="700" dirty="0"/>
          </a:p>
        </p:txBody>
      </p:sp>
      <p:sp>
        <p:nvSpPr>
          <p:cNvPr id="123" name="Oval 122"/>
          <p:cNvSpPr/>
          <p:nvPr/>
        </p:nvSpPr>
        <p:spPr>
          <a:xfrm>
            <a:off x="1263005" y="3557795"/>
            <a:ext cx="900000" cy="90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smtClean="0"/>
              <a:t>Industry Modifications (AUGE</a:t>
            </a:r>
            <a:r>
              <a:rPr lang="en-GB" sz="800" dirty="0"/>
              <a:t> </a:t>
            </a:r>
            <a:r>
              <a:rPr lang="en-GB" sz="800" dirty="0" smtClean="0"/>
              <a:t>&amp; Faster Switching)</a:t>
            </a:r>
            <a:endParaRPr lang="en-GB" sz="800" dirty="0"/>
          </a:p>
        </p:txBody>
      </p:sp>
      <p:cxnSp>
        <p:nvCxnSpPr>
          <p:cNvPr id="124" name="Straight Arrow Connector 123"/>
          <p:cNvCxnSpPr>
            <a:stCxn id="123" idx="6"/>
            <a:endCxn id="49" idx="2"/>
          </p:cNvCxnSpPr>
          <p:nvPr/>
        </p:nvCxnSpPr>
        <p:spPr>
          <a:xfrm flipV="1">
            <a:off x="2163005" y="4006361"/>
            <a:ext cx="2547486" cy="1434"/>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4585031" y="3241632"/>
            <a:ext cx="1030577" cy="415498"/>
          </a:xfrm>
          <a:prstGeom prst="rect">
            <a:avLst/>
          </a:prstGeom>
          <a:noFill/>
        </p:spPr>
        <p:txBody>
          <a:bodyPr wrap="square" rtlCol="0">
            <a:spAutoFit/>
          </a:bodyPr>
          <a:lstStyle/>
          <a:p>
            <a:r>
              <a:rPr lang="en-GB" sz="700" dirty="0" smtClean="0"/>
              <a:t>Mods to support Go Live (e.g. Acceptable # non working days)</a:t>
            </a:r>
            <a:endParaRPr lang="en-GB" sz="700" dirty="0"/>
          </a:p>
        </p:txBody>
      </p:sp>
      <p:sp>
        <p:nvSpPr>
          <p:cNvPr id="134" name="TextBox 133"/>
          <p:cNvSpPr txBox="1"/>
          <p:nvPr/>
        </p:nvSpPr>
        <p:spPr>
          <a:xfrm>
            <a:off x="2749298" y="3294751"/>
            <a:ext cx="1234303" cy="307777"/>
          </a:xfrm>
          <a:prstGeom prst="rect">
            <a:avLst/>
          </a:prstGeom>
          <a:noFill/>
        </p:spPr>
        <p:txBody>
          <a:bodyPr wrap="square" rtlCol="0">
            <a:spAutoFit/>
          </a:bodyPr>
          <a:lstStyle/>
          <a:p>
            <a:r>
              <a:rPr lang="en-GB" sz="700" dirty="0" smtClean="0"/>
              <a:t>Nexus Mods target effective Oct 2015</a:t>
            </a:r>
            <a:endParaRPr lang="en-GB" sz="700" dirty="0"/>
          </a:p>
        </p:txBody>
      </p:sp>
      <p:cxnSp>
        <p:nvCxnSpPr>
          <p:cNvPr id="54" name="Straight Arrow Connector 53"/>
          <p:cNvCxnSpPr>
            <a:stCxn id="123" idx="7"/>
            <a:endCxn id="50" idx="3"/>
          </p:cNvCxnSpPr>
          <p:nvPr/>
        </p:nvCxnSpPr>
        <p:spPr>
          <a:xfrm flipV="1">
            <a:off x="2031203" y="2965480"/>
            <a:ext cx="605832" cy="724117"/>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52" idx="5"/>
            <a:endCxn id="100" idx="1"/>
          </p:cNvCxnSpPr>
          <p:nvPr/>
        </p:nvCxnSpPr>
        <p:spPr>
          <a:xfrm>
            <a:off x="7377767" y="2965480"/>
            <a:ext cx="414795" cy="722683"/>
          </a:xfrm>
          <a:prstGeom prst="straightConnector1">
            <a:avLst/>
          </a:prstGeom>
          <a:ln>
            <a:solidFill>
              <a:schemeClr val="bg1">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688135" y="2697727"/>
            <a:ext cx="761442" cy="630942"/>
          </a:xfrm>
          <a:prstGeom prst="rect">
            <a:avLst/>
          </a:prstGeom>
          <a:noFill/>
        </p:spPr>
        <p:txBody>
          <a:bodyPr wrap="square" rtlCol="0">
            <a:spAutoFit/>
          </a:bodyPr>
          <a:lstStyle/>
          <a:p>
            <a:r>
              <a:rPr lang="en-GB" sz="700" dirty="0" smtClean="0"/>
              <a:t>AUGE (Mod 473) required before Settlement Reform</a:t>
            </a:r>
            <a:endParaRPr lang="en-GB" sz="700" dirty="0"/>
          </a:p>
        </p:txBody>
      </p:sp>
      <p:cxnSp>
        <p:nvCxnSpPr>
          <p:cNvPr id="61" name="Straight Arrow Connector 60"/>
          <p:cNvCxnSpPr>
            <a:stCxn id="123" idx="5"/>
            <a:endCxn id="3" idx="1"/>
          </p:cNvCxnSpPr>
          <p:nvPr/>
        </p:nvCxnSpPr>
        <p:spPr>
          <a:xfrm>
            <a:off x="2031203" y="4325993"/>
            <a:ext cx="2662568" cy="20679"/>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2983661" y="4139271"/>
            <a:ext cx="920676" cy="523220"/>
          </a:xfrm>
          <a:prstGeom prst="rect">
            <a:avLst/>
          </a:prstGeom>
          <a:noFill/>
        </p:spPr>
        <p:txBody>
          <a:bodyPr wrap="square" rtlCol="0">
            <a:spAutoFit/>
          </a:bodyPr>
          <a:lstStyle/>
          <a:p>
            <a:r>
              <a:rPr lang="en-GB" sz="700" dirty="0" smtClean="0"/>
              <a:t>Faster switching scoped into UK Link HLD (impact unknown)</a:t>
            </a:r>
            <a:endParaRPr lang="en-GB" sz="700" dirty="0"/>
          </a:p>
        </p:txBody>
      </p:sp>
      <p:sp>
        <p:nvSpPr>
          <p:cNvPr id="65" name="Oval 64"/>
          <p:cNvSpPr/>
          <p:nvPr/>
        </p:nvSpPr>
        <p:spPr>
          <a:xfrm>
            <a:off x="4621956" y="5676146"/>
            <a:ext cx="900000" cy="90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IGT SPA</a:t>
            </a:r>
            <a:endParaRPr lang="en-GB" sz="800" dirty="0"/>
          </a:p>
        </p:txBody>
      </p:sp>
      <p:cxnSp>
        <p:nvCxnSpPr>
          <p:cNvPr id="66" name="Straight Arrow Connector 65"/>
          <p:cNvCxnSpPr>
            <a:stCxn id="65" idx="6"/>
            <a:endCxn id="51" idx="3"/>
          </p:cNvCxnSpPr>
          <p:nvPr/>
        </p:nvCxnSpPr>
        <p:spPr>
          <a:xfrm flipV="1">
            <a:off x="5521956" y="5575810"/>
            <a:ext cx="1340466" cy="550336"/>
          </a:xfrm>
          <a:prstGeom prst="straightConnector1">
            <a:avLst/>
          </a:prstGeom>
          <a:ln>
            <a:solidFill>
              <a:schemeClr val="bg1">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65" idx="0"/>
            <a:endCxn id="3" idx="4"/>
          </p:cNvCxnSpPr>
          <p:nvPr/>
        </p:nvCxnSpPr>
        <p:spPr>
          <a:xfrm flipV="1">
            <a:off x="5071956" y="5268510"/>
            <a:ext cx="3653" cy="407636"/>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5" name="Isosceles Triangle 74"/>
          <p:cNvSpPr/>
          <p:nvPr/>
        </p:nvSpPr>
        <p:spPr>
          <a:xfrm>
            <a:off x="2322000" y="1396807"/>
            <a:ext cx="180000" cy="180000"/>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TextBox 75"/>
          <p:cNvSpPr txBox="1"/>
          <p:nvPr/>
        </p:nvSpPr>
        <p:spPr>
          <a:xfrm>
            <a:off x="2091077" y="1551856"/>
            <a:ext cx="657451" cy="276999"/>
          </a:xfrm>
          <a:prstGeom prst="rect">
            <a:avLst/>
          </a:prstGeom>
          <a:noFill/>
        </p:spPr>
        <p:txBody>
          <a:bodyPr wrap="square" rtlCol="0">
            <a:spAutoFit/>
          </a:bodyPr>
          <a:lstStyle/>
          <a:p>
            <a:pPr marL="95250" indent="-95250">
              <a:buFont typeface="Arial" panose="020B0604020202020204" pitchFamily="34" charset="0"/>
              <a:buChar char="•"/>
            </a:pPr>
            <a:r>
              <a:rPr lang="en-GB" sz="600" dirty="0" smtClean="0"/>
              <a:t>Faster Switching</a:t>
            </a:r>
            <a:endParaRPr lang="en-GB" sz="600" dirty="0"/>
          </a:p>
        </p:txBody>
      </p:sp>
      <p:sp>
        <p:nvSpPr>
          <p:cNvPr id="96" name="Isosceles Triangle 95"/>
          <p:cNvSpPr/>
          <p:nvPr/>
        </p:nvSpPr>
        <p:spPr>
          <a:xfrm>
            <a:off x="4362423" y="1396807"/>
            <a:ext cx="180000" cy="180000"/>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Isosceles Triangle 96"/>
          <p:cNvSpPr/>
          <p:nvPr/>
        </p:nvSpPr>
        <p:spPr>
          <a:xfrm>
            <a:off x="4437292" y="1396783"/>
            <a:ext cx="180000" cy="180000"/>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Isosceles Triangle 101"/>
          <p:cNvSpPr/>
          <p:nvPr/>
        </p:nvSpPr>
        <p:spPr>
          <a:xfrm>
            <a:off x="4503365" y="1396783"/>
            <a:ext cx="180000" cy="180000"/>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85" name="Rectangle 6284"/>
          <p:cNvSpPr/>
          <p:nvPr/>
        </p:nvSpPr>
        <p:spPr>
          <a:xfrm rot="16200000">
            <a:off x="-134134" y="1484775"/>
            <a:ext cx="903638" cy="23442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smtClean="0">
                <a:solidFill>
                  <a:schemeClr val="bg1"/>
                </a:solidFill>
              </a:rPr>
              <a:t>Industry Change Roadmap</a:t>
            </a:r>
            <a:endParaRPr lang="en-GB" sz="700" b="1" dirty="0">
              <a:solidFill>
                <a:schemeClr val="bg1"/>
              </a:solidFill>
            </a:endParaRPr>
          </a:p>
        </p:txBody>
      </p:sp>
      <p:sp>
        <p:nvSpPr>
          <p:cNvPr id="112" name="Rectangle 111"/>
          <p:cNvSpPr/>
          <p:nvPr/>
        </p:nvSpPr>
        <p:spPr>
          <a:xfrm rot="16200000">
            <a:off x="-1919139" y="4243316"/>
            <a:ext cx="4473650" cy="234421"/>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smtClean="0">
                <a:solidFill>
                  <a:schemeClr val="bg1"/>
                </a:solidFill>
              </a:rPr>
              <a:t>Dependency Map</a:t>
            </a:r>
            <a:endParaRPr lang="en-GB" sz="700" b="1" dirty="0">
              <a:solidFill>
                <a:schemeClr val="bg1"/>
              </a:solidFill>
            </a:endParaRPr>
          </a:p>
        </p:txBody>
      </p:sp>
      <p:sp>
        <p:nvSpPr>
          <p:cNvPr id="113" name="Oval 112"/>
          <p:cNvSpPr/>
          <p:nvPr/>
        </p:nvSpPr>
        <p:spPr>
          <a:xfrm>
            <a:off x="7401312" y="4961252"/>
            <a:ext cx="720000" cy="72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smtClean="0"/>
              <a:t>Market Trials</a:t>
            </a:r>
            <a:endParaRPr lang="en-GB" sz="800" dirty="0"/>
          </a:p>
        </p:txBody>
      </p:sp>
      <p:sp>
        <p:nvSpPr>
          <p:cNvPr id="114" name="Oval 113"/>
          <p:cNvSpPr/>
          <p:nvPr/>
        </p:nvSpPr>
        <p:spPr>
          <a:xfrm>
            <a:off x="7401312" y="5598791"/>
            <a:ext cx="720000" cy="72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smtClean="0"/>
              <a:t>Transition &amp; Cutover</a:t>
            </a:r>
            <a:endParaRPr lang="en-GB" sz="800" dirty="0"/>
          </a:p>
        </p:txBody>
      </p:sp>
      <p:sp>
        <p:nvSpPr>
          <p:cNvPr id="115" name="Oval 114"/>
          <p:cNvSpPr/>
          <p:nvPr/>
        </p:nvSpPr>
        <p:spPr>
          <a:xfrm>
            <a:off x="6756980" y="5598791"/>
            <a:ext cx="720000" cy="72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smtClean="0"/>
              <a:t>Integration Testing</a:t>
            </a:r>
            <a:endParaRPr lang="en-GB" sz="800" dirty="0"/>
          </a:p>
        </p:txBody>
      </p:sp>
      <p:sp>
        <p:nvSpPr>
          <p:cNvPr id="116" name="Rectangle 115"/>
          <p:cNvSpPr/>
          <p:nvPr/>
        </p:nvSpPr>
        <p:spPr>
          <a:xfrm>
            <a:off x="6459024" y="3200406"/>
            <a:ext cx="564693" cy="314154"/>
          </a:xfrm>
          <a:prstGeom prst="rect">
            <a:avLst/>
          </a:prstGeom>
          <a:noFill/>
        </p:spPr>
        <p:txBody>
          <a:bodyPr wrap="square" rtlCol="0">
            <a:spAutoFit/>
          </a:bodyPr>
          <a:lstStyle/>
          <a:p>
            <a:r>
              <a:rPr lang="en-GB" sz="700" dirty="0" smtClean="0"/>
              <a:t>Testing &amp; Trials</a:t>
            </a:r>
            <a:endParaRPr lang="en-GB" sz="700" dirty="0"/>
          </a:p>
        </p:txBody>
      </p:sp>
      <p:cxnSp>
        <p:nvCxnSpPr>
          <p:cNvPr id="119" name="Straight Arrow Connector 118"/>
          <p:cNvCxnSpPr>
            <a:stCxn id="51" idx="7"/>
          </p:cNvCxnSpPr>
          <p:nvPr/>
        </p:nvCxnSpPr>
        <p:spPr>
          <a:xfrm flipV="1">
            <a:off x="7371538" y="4468845"/>
            <a:ext cx="624195" cy="597849"/>
          </a:xfrm>
          <a:prstGeom prst="straightConnector1">
            <a:avLst/>
          </a:prstGeom>
          <a:ln>
            <a:solidFill>
              <a:schemeClr val="bg1">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295" name="Rectangle 6294"/>
          <p:cNvSpPr/>
          <p:nvPr/>
        </p:nvSpPr>
        <p:spPr>
          <a:xfrm>
            <a:off x="7205960" y="5435932"/>
            <a:ext cx="483344" cy="369332"/>
          </a:xfrm>
          <a:prstGeom prst="rect">
            <a:avLst/>
          </a:prstGeom>
          <a:solidFill>
            <a:schemeClr val="bg1"/>
          </a:solidFill>
          <a:ln>
            <a:solidFill>
              <a:schemeClr val="tx1"/>
            </a:solidFill>
          </a:ln>
        </p:spPr>
        <p:txBody>
          <a:bodyPr wrap="square" lIns="0" tIns="0" rIns="0" bIns="0">
            <a:spAutoFit/>
          </a:bodyPr>
          <a:lstStyle/>
          <a:p>
            <a:pPr algn="ctr"/>
            <a:r>
              <a:rPr lang="en-GB" sz="600" dirty="0"/>
              <a:t>UK Link </a:t>
            </a:r>
            <a:r>
              <a:rPr lang="en-GB" sz="600" dirty="0" smtClean="0"/>
              <a:t>Programme Industry </a:t>
            </a:r>
            <a:r>
              <a:rPr lang="en-GB" sz="600" dirty="0"/>
              <a:t>Interaction</a:t>
            </a:r>
          </a:p>
        </p:txBody>
      </p:sp>
      <p:sp>
        <p:nvSpPr>
          <p:cNvPr id="74" name="Oval 73"/>
          <p:cNvSpPr/>
          <p:nvPr/>
        </p:nvSpPr>
        <p:spPr>
          <a:xfrm>
            <a:off x="998264" y="5418791"/>
            <a:ext cx="900000" cy="90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smtClean="0"/>
              <a:t>EU </a:t>
            </a:r>
          </a:p>
          <a:p>
            <a:pPr algn="ctr"/>
            <a:r>
              <a:rPr lang="en-GB" sz="800" dirty="0" smtClean="0"/>
              <a:t>Reform</a:t>
            </a:r>
            <a:endParaRPr lang="en-GB" sz="800" dirty="0"/>
          </a:p>
        </p:txBody>
      </p:sp>
      <p:cxnSp>
        <p:nvCxnSpPr>
          <p:cNvPr id="77" name="Straight Arrow Connector 76"/>
          <p:cNvCxnSpPr>
            <a:stCxn id="74" idx="6"/>
          </p:cNvCxnSpPr>
          <p:nvPr/>
        </p:nvCxnSpPr>
        <p:spPr>
          <a:xfrm flipV="1">
            <a:off x="1898264" y="5554020"/>
            <a:ext cx="551313" cy="314771"/>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H="1">
            <a:off x="2778398" y="3097282"/>
            <a:ext cx="35661" cy="1875855"/>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98602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8" name="Rectangle 6287"/>
          <p:cNvSpPr/>
          <p:nvPr/>
        </p:nvSpPr>
        <p:spPr>
          <a:xfrm>
            <a:off x="9273480" y="5340520"/>
            <a:ext cx="576064" cy="10408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9" name="Rectangle 108"/>
          <p:cNvSpPr/>
          <p:nvPr/>
        </p:nvSpPr>
        <p:spPr>
          <a:xfrm>
            <a:off x="434893" y="2123703"/>
            <a:ext cx="9145016" cy="4473647"/>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74" name="Rectangle 6273"/>
          <p:cNvSpPr/>
          <p:nvPr/>
        </p:nvSpPr>
        <p:spPr>
          <a:xfrm>
            <a:off x="434893" y="1150166"/>
            <a:ext cx="9145016" cy="90363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p:txBody>
          <a:bodyPr/>
          <a:lstStyle/>
          <a:p>
            <a:pPr>
              <a:defRPr/>
            </a:pPr>
            <a:r>
              <a:rPr lang="en-GB" dirty="0" smtClean="0"/>
              <a:t>Delivery Dependencies</a:t>
            </a:r>
            <a:endParaRPr lang="en-GB" dirty="0"/>
          </a:p>
        </p:txBody>
      </p:sp>
      <p:cxnSp>
        <p:nvCxnSpPr>
          <p:cNvPr id="163" name="Straight Connector 162"/>
          <p:cNvCxnSpPr/>
          <p:nvPr/>
        </p:nvCxnSpPr>
        <p:spPr>
          <a:xfrm flipV="1">
            <a:off x="7419669" y="1180783"/>
            <a:ext cx="0" cy="396000"/>
          </a:xfrm>
          <a:prstGeom prst="line">
            <a:avLst/>
          </a:prstGeom>
        </p:spPr>
        <p:style>
          <a:lnRef idx="1">
            <a:schemeClr val="accent1"/>
          </a:lnRef>
          <a:fillRef idx="0">
            <a:schemeClr val="accent1"/>
          </a:fillRef>
          <a:effectRef idx="0">
            <a:schemeClr val="accent1"/>
          </a:effectRef>
          <a:fontRef idx="minor">
            <a:schemeClr val="tx1"/>
          </a:fontRef>
        </p:style>
      </p:cxnSp>
      <p:sp>
        <p:nvSpPr>
          <p:cNvPr id="6276" name="TextBox 6275"/>
          <p:cNvSpPr txBox="1"/>
          <p:nvPr/>
        </p:nvSpPr>
        <p:spPr>
          <a:xfrm>
            <a:off x="1334973" y="1124744"/>
            <a:ext cx="648072" cy="200055"/>
          </a:xfrm>
          <a:prstGeom prst="rect">
            <a:avLst/>
          </a:prstGeom>
          <a:noFill/>
        </p:spPr>
        <p:txBody>
          <a:bodyPr wrap="square" rtlCol="0">
            <a:spAutoFit/>
          </a:bodyPr>
          <a:lstStyle/>
          <a:p>
            <a:pPr algn="ctr"/>
            <a:r>
              <a:rPr lang="en-GB" sz="700" b="1" dirty="0" smtClean="0">
                <a:solidFill>
                  <a:schemeClr val="bg1">
                    <a:lumMod val="75000"/>
                  </a:schemeClr>
                </a:solidFill>
              </a:rPr>
              <a:t>2014</a:t>
            </a:r>
            <a:endParaRPr lang="en-GB" sz="700" b="1" dirty="0">
              <a:solidFill>
                <a:schemeClr val="bg1">
                  <a:lumMod val="75000"/>
                </a:schemeClr>
              </a:solidFill>
            </a:endParaRPr>
          </a:p>
        </p:txBody>
      </p:sp>
      <p:sp>
        <p:nvSpPr>
          <p:cNvPr id="164" name="TextBox 163"/>
          <p:cNvSpPr txBox="1"/>
          <p:nvPr/>
        </p:nvSpPr>
        <p:spPr>
          <a:xfrm>
            <a:off x="5907501" y="1124744"/>
            <a:ext cx="648072" cy="200055"/>
          </a:xfrm>
          <a:prstGeom prst="rect">
            <a:avLst/>
          </a:prstGeom>
          <a:noFill/>
        </p:spPr>
        <p:txBody>
          <a:bodyPr wrap="square" rtlCol="0">
            <a:spAutoFit/>
          </a:bodyPr>
          <a:lstStyle/>
          <a:p>
            <a:pPr algn="ctr"/>
            <a:r>
              <a:rPr lang="en-GB" sz="700" b="1" dirty="0" smtClean="0">
                <a:solidFill>
                  <a:schemeClr val="bg1">
                    <a:lumMod val="75000"/>
                  </a:schemeClr>
                </a:solidFill>
              </a:rPr>
              <a:t>2016</a:t>
            </a:r>
            <a:endParaRPr lang="en-GB" sz="700" b="1" dirty="0">
              <a:solidFill>
                <a:schemeClr val="bg1">
                  <a:lumMod val="75000"/>
                </a:schemeClr>
              </a:solidFill>
            </a:endParaRPr>
          </a:p>
        </p:txBody>
      </p:sp>
      <p:cxnSp>
        <p:nvCxnSpPr>
          <p:cNvPr id="166" name="Straight Connector 165"/>
          <p:cNvCxnSpPr/>
          <p:nvPr/>
        </p:nvCxnSpPr>
        <p:spPr>
          <a:xfrm flipH="1" flipV="1">
            <a:off x="5043405" y="1199310"/>
            <a:ext cx="2880" cy="43204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flipV="1">
            <a:off x="2739149" y="1180783"/>
            <a:ext cx="0" cy="396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flipV="1">
            <a:off x="5046285" y="1180783"/>
            <a:ext cx="0" cy="396000"/>
          </a:xfrm>
          <a:prstGeom prst="line">
            <a:avLst/>
          </a:prstGeom>
        </p:spPr>
        <p:style>
          <a:lnRef idx="1">
            <a:schemeClr val="accent1"/>
          </a:lnRef>
          <a:fillRef idx="0">
            <a:schemeClr val="accent1"/>
          </a:fillRef>
          <a:effectRef idx="0">
            <a:schemeClr val="accent1"/>
          </a:effectRef>
          <a:fontRef idx="minor">
            <a:schemeClr val="tx1"/>
          </a:fontRef>
        </p:style>
      </p:cxnSp>
      <p:sp>
        <p:nvSpPr>
          <p:cNvPr id="170" name="TextBox 169"/>
          <p:cNvSpPr txBox="1"/>
          <p:nvPr/>
        </p:nvSpPr>
        <p:spPr>
          <a:xfrm>
            <a:off x="3603245" y="1124744"/>
            <a:ext cx="648072" cy="200055"/>
          </a:xfrm>
          <a:prstGeom prst="rect">
            <a:avLst/>
          </a:prstGeom>
          <a:noFill/>
        </p:spPr>
        <p:txBody>
          <a:bodyPr wrap="square" rtlCol="0">
            <a:spAutoFit/>
          </a:bodyPr>
          <a:lstStyle/>
          <a:p>
            <a:pPr algn="ctr"/>
            <a:r>
              <a:rPr lang="en-GB" sz="700" b="1" dirty="0" smtClean="0">
                <a:solidFill>
                  <a:schemeClr val="bg1">
                    <a:lumMod val="75000"/>
                  </a:schemeClr>
                </a:solidFill>
              </a:rPr>
              <a:t>2015</a:t>
            </a:r>
            <a:endParaRPr lang="en-GB" sz="700" b="1" dirty="0">
              <a:solidFill>
                <a:schemeClr val="bg1">
                  <a:lumMod val="75000"/>
                </a:schemeClr>
              </a:solidFill>
            </a:endParaRPr>
          </a:p>
        </p:txBody>
      </p:sp>
      <p:sp>
        <p:nvSpPr>
          <p:cNvPr id="171" name="TextBox 170"/>
          <p:cNvSpPr txBox="1"/>
          <p:nvPr/>
        </p:nvSpPr>
        <p:spPr>
          <a:xfrm>
            <a:off x="7995733" y="1124744"/>
            <a:ext cx="648072" cy="200055"/>
          </a:xfrm>
          <a:prstGeom prst="rect">
            <a:avLst/>
          </a:prstGeom>
          <a:noFill/>
        </p:spPr>
        <p:txBody>
          <a:bodyPr wrap="square" rtlCol="0">
            <a:spAutoFit/>
          </a:bodyPr>
          <a:lstStyle/>
          <a:p>
            <a:pPr algn="ctr"/>
            <a:r>
              <a:rPr lang="en-GB" sz="700" b="1" dirty="0" smtClean="0">
                <a:solidFill>
                  <a:schemeClr val="bg1">
                    <a:lumMod val="75000"/>
                  </a:schemeClr>
                </a:solidFill>
              </a:rPr>
              <a:t>2017</a:t>
            </a:r>
            <a:endParaRPr lang="en-GB" sz="700" b="1" dirty="0">
              <a:solidFill>
                <a:schemeClr val="bg1">
                  <a:lumMod val="75000"/>
                </a:schemeClr>
              </a:solidFill>
            </a:endParaRPr>
          </a:p>
        </p:txBody>
      </p:sp>
      <p:sp>
        <p:nvSpPr>
          <p:cNvPr id="9" name="Pentagon 8"/>
          <p:cNvSpPr/>
          <p:nvPr/>
        </p:nvSpPr>
        <p:spPr>
          <a:xfrm>
            <a:off x="722925" y="1324799"/>
            <a:ext cx="8352928" cy="14401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Isosceles Triangle 9"/>
          <p:cNvSpPr/>
          <p:nvPr/>
        </p:nvSpPr>
        <p:spPr>
          <a:xfrm>
            <a:off x="4300023" y="1396807"/>
            <a:ext cx="180000" cy="180000"/>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4" name="Isosceles Triangle 173"/>
          <p:cNvSpPr/>
          <p:nvPr/>
        </p:nvSpPr>
        <p:spPr>
          <a:xfrm>
            <a:off x="3395550" y="1396807"/>
            <a:ext cx="180000" cy="180000"/>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302" name="TextBox 6301"/>
          <p:cNvSpPr txBox="1"/>
          <p:nvPr/>
        </p:nvSpPr>
        <p:spPr>
          <a:xfrm>
            <a:off x="3959367" y="1540823"/>
            <a:ext cx="1231932" cy="553998"/>
          </a:xfrm>
          <a:prstGeom prst="rect">
            <a:avLst/>
          </a:prstGeom>
          <a:noFill/>
        </p:spPr>
        <p:txBody>
          <a:bodyPr wrap="square" rtlCol="0">
            <a:spAutoFit/>
          </a:bodyPr>
          <a:lstStyle/>
          <a:p>
            <a:pPr marL="95250" indent="-95250">
              <a:buFont typeface="Arial" panose="020B0604020202020204" pitchFamily="34" charset="0"/>
              <a:buChar char="•"/>
            </a:pPr>
            <a:r>
              <a:rPr lang="en-GB" sz="600" dirty="0" smtClean="0"/>
              <a:t>EU Legislative Change</a:t>
            </a:r>
          </a:p>
          <a:p>
            <a:pPr marL="95250" indent="-95250">
              <a:buFont typeface="Arial" panose="020B0604020202020204" pitchFamily="34" charset="0"/>
              <a:buChar char="•"/>
            </a:pPr>
            <a:r>
              <a:rPr lang="en-GB" sz="600" dirty="0"/>
              <a:t>DCC </a:t>
            </a:r>
            <a:r>
              <a:rPr lang="en-GB" sz="600" dirty="0" smtClean="0"/>
              <a:t>Launch</a:t>
            </a:r>
          </a:p>
          <a:p>
            <a:pPr marL="95250" indent="-95250">
              <a:buFont typeface="Arial" panose="020B0604020202020204" pitchFamily="34" charset="0"/>
              <a:buChar char="•"/>
            </a:pPr>
            <a:r>
              <a:rPr lang="en-GB" sz="600" dirty="0" smtClean="0"/>
              <a:t>UK Link Implementation</a:t>
            </a:r>
          </a:p>
          <a:p>
            <a:pPr marL="95250" indent="-95250">
              <a:buFont typeface="Arial" panose="020B0604020202020204" pitchFamily="34" charset="0"/>
              <a:buChar char="•"/>
            </a:pPr>
            <a:r>
              <a:rPr lang="en-GB" sz="600" dirty="0"/>
              <a:t>IGT </a:t>
            </a:r>
            <a:r>
              <a:rPr lang="en-GB" sz="600" dirty="0" smtClean="0"/>
              <a:t>SPA</a:t>
            </a:r>
          </a:p>
          <a:p>
            <a:pPr marL="95250" indent="-95250">
              <a:buFont typeface="Arial" panose="020B0604020202020204" pitchFamily="34" charset="0"/>
              <a:buChar char="•"/>
            </a:pPr>
            <a:r>
              <a:rPr lang="en-GB" sz="600" dirty="0" smtClean="0"/>
              <a:t>UK </a:t>
            </a:r>
            <a:r>
              <a:rPr lang="en-GB" sz="600" dirty="0"/>
              <a:t>Link Settlement </a:t>
            </a:r>
            <a:r>
              <a:rPr lang="en-GB" sz="600" dirty="0" smtClean="0"/>
              <a:t>Reform</a:t>
            </a:r>
            <a:endParaRPr lang="en-GB" sz="600" dirty="0"/>
          </a:p>
        </p:txBody>
      </p:sp>
      <p:sp>
        <p:nvSpPr>
          <p:cNvPr id="213" name="TextBox 212"/>
          <p:cNvSpPr txBox="1"/>
          <p:nvPr/>
        </p:nvSpPr>
        <p:spPr>
          <a:xfrm>
            <a:off x="4222350" y="1180783"/>
            <a:ext cx="525966" cy="184666"/>
          </a:xfrm>
          <a:prstGeom prst="rect">
            <a:avLst/>
          </a:prstGeom>
          <a:noFill/>
        </p:spPr>
        <p:txBody>
          <a:bodyPr wrap="square" rtlCol="0">
            <a:spAutoFit/>
          </a:bodyPr>
          <a:lstStyle/>
          <a:p>
            <a:r>
              <a:rPr lang="en-GB" sz="600" dirty="0" smtClean="0"/>
              <a:t>Oct 2015</a:t>
            </a:r>
            <a:endParaRPr lang="en-GB" sz="600" dirty="0"/>
          </a:p>
        </p:txBody>
      </p:sp>
      <p:sp>
        <p:nvSpPr>
          <p:cNvPr id="214" name="TextBox 213"/>
          <p:cNvSpPr txBox="1"/>
          <p:nvPr/>
        </p:nvSpPr>
        <p:spPr>
          <a:xfrm>
            <a:off x="2875369" y="1551856"/>
            <a:ext cx="1231932" cy="276999"/>
          </a:xfrm>
          <a:prstGeom prst="rect">
            <a:avLst/>
          </a:prstGeom>
          <a:noFill/>
        </p:spPr>
        <p:txBody>
          <a:bodyPr wrap="square" rtlCol="0">
            <a:spAutoFit/>
          </a:bodyPr>
          <a:lstStyle/>
          <a:p>
            <a:pPr marL="95250" indent="-95250">
              <a:buFont typeface="Arial" panose="020B0604020202020204" pitchFamily="34" charset="0"/>
              <a:buChar char="•"/>
            </a:pPr>
            <a:r>
              <a:rPr lang="en-GB" sz="600" dirty="0"/>
              <a:t>Last chance for Data Cleanse for Oct 2015 target</a:t>
            </a:r>
          </a:p>
        </p:txBody>
      </p:sp>
      <p:sp>
        <p:nvSpPr>
          <p:cNvPr id="3" name="Oval 2"/>
          <p:cNvSpPr/>
          <p:nvPr/>
        </p:nvSpPr>
        <p:spPr>
          <a:xfrm>
            <a:off x="4535609" y="4188510"/>
            <a:ext cx="1080000" cy="1080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smtClean="0">
                <a:solidFill>
                  <a:schemeClr val="tx1"/>
                </a:solidFill>
              </a:rPr>
              <a:t>UK Link Programme Implementation</a:t>
            </a:r>
            <a:endParaRPr lang="en-GB" sz="800" dirty="0">
              <a:solidFill>
                <a:schemeClr val="tx1"/>
              </a:solidFill>
            </a:endParaRPr>
          </a:p>
        </p:txBody>
      </p:sp>
      <p:sp>
        <p:nvSpPr>
          <p:cNvPr id="48" name="Oval 47"/>
          <p:cNvSpPr/>
          <p:nvPr/>
        </p:nvSpPr>
        <p:spPr>
          <a:xfrm>
            <a:off x="2449577" y="4973137"/>
            <a:ext cx="900000" cy="9000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smtClean="0">
                <a:solidFill>
                  <a:schemeClr val="bg1"/>
                </a:solidFill>
              </a:rPr>
              <a:t>Gemini Change Programme</a:t>
            </a:r>
            <a:endParaRPr lang="en-GB" sz="800" dirty="0">
              <a:solidFill>
                <a:schemeClr val="bg1"/>
              </a:solidFill>
            </a:endParaRPr>
          </a:p>
        </p:txBody>
      </p:sp>
      <p:sp>
        <p:nvSpPr>
          <p:cNvPr id="49" name="Oval 48"/>
          <p:cNvSpPr/>
          <p:nvPr/>
        </p:nvSpPr>
        <p:spPr>
          <a:xfrm>
            <a:off x="4710491" y="3648804"/>
            <a:ext cx="730236" cy="715114"/>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45720" rIns="0" bIns="45720" numCol="1" spcCol="0" rtlCol="0" fromWordArt="0" anchor="ctr" anchorCtr="0" forceAA="0" compatLnSpc="1">
            <a:prstTxWarp prst="textNoShape">
              <a:avLst/>
            </a:prstTxWarp>
            <a:noAutofit/>
          </a:bodyPr>
          <a:lstStyle/>
          <a:p>
            <a:pPr algn="ctr"/>
            <a:r>
              <a:rPr lang="en-GB" sz="800" dirty="0" smtClean="0"/>
              <a:t>UKL Transition </a:t>
            </a:r>
            <a:r>
              <a:rPr lang="en-GB" sz="800" dirty="0"/>
              <a:t>Options</a:t>
            </a:r>
          </a:p>
        </p:txBody>
      </p:sp>
      <p:sp>
        <p:nvSpPr>
          <p:cNvPr id="50" name="Oval 49"/>
          <p:cNvSpPr/>
          <p:nvPr/>
        </p:nvSpPr>
        <p:spPr>
          <a:xfrm>
            <a:off x="2505233" y="2197282"/>
            <a:ext cx="900000" cy="900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smtClean="0">
                <a:solidFill>
                  <a:schemeClr val="tx1"/>
                </a:solidFill>
              </a:rPr>
              <a:t>Settlement Reform</a:t>
            </a:r>
            <a:endParaRPr lang="en-GB" sz="800" dirty="0">
              <a:solidFill>
                <a:schemeClr val="tx1"/>
              </a:solidFill>
            </a:endParaRPr>
          </a:p>
        </p:txBody>
      </p:sp>
      <p:sp>
        <p:nvSpPr>
          <p:cNvPr id="51" name="Oval 50"/>
          <p:cNvSpPr/>
          <p:nvPr/>
        </p:nvSpPr>
        <p:spPr>
          <a:xfrm>
            <a:off x="6756980" y="4961252"/>
            <a:ext cx="720000" cy="72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a:t>Data Cleanse</a:t>
            </a:r>
          </a:p>
        </p:txBody>
      </p:sp>
      <p:sp>
        <p:nvSpPr>
          <p:cNvPr id="52" name="Oval 51"/>
          <p:cNvSpPr/>
          <p:nvPr/>
        </p:nvSpPr>
        <p:spPr>
          <a:xfrm>
            <a:off x="6609569" y="2197282"/>
            <a:ext cx="900000" cy="90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SMART DCC Launch</a:t>
            </a:r>
            <a:endParaRPr lang="en-GB" sz="800" dirty="0"/>
          </a:p>
        </p:txBody>
      </p:sp>
      <p:cxnSp>
        <p:nvCxnSpPr>
          <p:cNvPr id="5" name="Straight Arrow Connector 4"/>
          <p:cNvCxnSpPr>
            <a:stCxn id="3" idx="3"/>
            <a:endCxn id="48" idx="6"/>
          </p:cNvCxnSpPr>
          <p:nvPr/>
        </p:nvCxnSpPr>
        <p:spPr>
          <a:xfrm flipH="1">
            <a:off x="3349577" y="5110348"/>
            <a:ext cx="1344194" cy="312789"/>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48" idx="7"/>
            <a:endCxn id="49" idx="2"/>
          </p:cNvCxnSpPr>
          <p:nvPr/>
        </p:nvCxnSpPr>
        <p:spPr>
          <a:xfrm flipV="1">
            <a:off x="3217775" y="4006361"/>
            <a:ext cx="1492716" cy="1098578"/>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52" idx="2"/>
            <a:endCxn id="49" idx="7"/>
          </p:cNvCxnSpPr>
          <p:nvPr/>
        </p:nvCxnSpPr>
        <p:spPr>
          <a:xfrm flipH="1">
            <a:off x="5333786" y="2647282"/>
            <a:ext cx="1275783" cy="1106248"/>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51" idx="2"/>
            <a:endCxn id="3" idx="5"/>
          </p:cNvCxnSpPr>
          <p:nvPr/>
        </p:nvCxnSpPr>
        <p:spPr>
          <a:xfrm flipH="1" flipV="1">
            <a:off x="5457447" y="5110348"/>
            <a:ext cx="1299533" cy="210904"/>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a:stCxn id="52" idx="2"/>
            <a:endCxn id="50" idx="6"/>
          </p:cNvCxnSpPr>
          <p:nvPr/>
        </p:nvCxnSpPr>
        <p:spPr>
          <a:xfrm flipH="1">
            <a:off x="3405233" y="2647282"/>
            <a:ext cx="3204336" cy="0"/>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26" name="TextBox 25"/>
          <p:cNvSpPr txBox="1"/>
          <p:nvPr/>
        </p:nvSpPr>
        <p:spPr>
          <a:xfrm>
            <a:off x="4430649" y="2174507"/>
            <a:ext cx="1339263" cy="523220"/>
          </a:xfrm>
          <a:prstGeom prst="rect">
            <a:avLst/>
          </a:prstGeom>
          <a:noFill/>
        </p:spPr>
        <p:txBody>
          <a:bodyPr wrap="square" rtlCol="0">
            <a:spAutoFit/>
          </a:bodyPr>
          <a:lstStyle/>
          <a:p>
            <a:r>
              <a:rPr lang="en-GB" sz="700" dirty="0" smtClean="0"/>
              <a:t>Large scale industry benefits of settlement reform only provided by increasing SMART read volumes</a:t>
            </a:r>
            <a:endParaRPr lang="en-GB" sz="700" dirty="0"/>
          </a:p>
        </p:txBody>
      </p:sp>
      <p:sp>
        <p:nvSpPr>
          <p:cNvPr id="78" name="TextBox 77"/>
          <p:cNvSpPr txBox="1"/>
          <p:nvPr/>
        </p:nvSpPr>
        <p:spPr>
          <a:xfrm>
            <a:off x="5333786" y="5433558"/>
            <a:ext cx="1339263" cy="307777"/>
          </a:xfrm>
          <a:prstGeom prst="rect">
            <a:avLst/>
          </a:prstGeom>
          <a:noFill/>
        </p:spPr>
        <p:txBody>
          <a:bodyPr wrap="square" rtlCol="0">
            <a:spAutoFit/>
          </a:bodyPr>
          <a:lstStyle/>
          <a:p>
            <a:r>
              <a:rPr lang="en-GB" sz="700" dirty="0" smtClean="0"/>
              <a:t>Cleansed data required for Data migration activities</a:t>
            </a:r>
            <a:endParaRPr lang="en-GB" sz="700" dirty="0"/>
          </a:p>
        </p:txBody>
      </p:sp>
      <p:cxnSp>
        <p:nvCxnSpPr>
          <p:cNvPr id="84" name="Straight Arrow Connector 83"/>
          <p:cNvCxnSpPr>
            <a:stCxn id="3" idx="6"/>
            <a:endCxn id="51" idx="1"/>
          </p:cNvCxnSpPr>
          <p:nvPr/>
        </p:nvCxnSpPr>
        <p:spPr>
          <a:xfrm>
            <a:off x="5615609" y="4728510"/>
            <a:ext cx="1246813" cy="338184"/>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7" name="TextBox 86"/>
          <p:cNvSpPr txBox="1"/>
          <p:nvPr/>
        </p:nvSpPr>
        <p:spPr>
          <a:xfrm>
            <a:off x="6078406" y="4468844"/>
            <a:ext cx="1395259" cy="415498"/>
          </a:xfrm>
          <a:prstGeom prst="rect">
            <a:avLst/>
          </a:prstGeom>
          <a:noFill/>
        </p:spPr>
        <p:txBody>
          <a:bodyPr wrap="square" rtlCol="0">
            <a:spAutoFit/>
          </a:bodyPr>
          <a:lstStyle/>
          <a:p>
            <a:r>
              <a:rPr lang="en-GB" sz="700" dirty="0" smtClean="0"/>
              <a:t>Early opportunities to support meter </a:t>
            </a:r>
            <a:r>
              <a:rPr lang="en-GB" sz="700" dirty="0"/>
              <a:t>r</a:t>
            </a:r>
            <a:r>
              <a:rPr lang="en-GB" sz="700" dirty="0" smtClean="0"/>
              <a:t>ead validation will drive further cleansing activity</a:t>
            </a:r>
            <a:endParaRPr lang="en-GB" sz="700" dirty="0"/>
          </a:p>
        </p:txBody>
      </p:sp>
      <p:sp>
        <p:nvSpPr>
          <p:cNvPr id="88" name="TextBox 87"/>
          <p:cNvSpPr txBox="1"/>
          <p:nvPr/>
        </p:nvSpPr>
        <p:spPr>
          <a:xfrm>
            <a:off x="2068856" y="5918397"/>
            <a:ext cx="1490406" cy="507831"/>
          </a:xfrm>
          <a:prstGeom prst="rect">
            <a:avLst/>
          </a:prstGeom>
          <a:noFill/>
        </p:spPr>
        <p:txBody>
          <a:bodyPr wrap="square" rtlCol="0">
            <a:spAutoFit/>
          </a:bodyPr>
          <a:lstStyle/>
          <a:p>
            <a:r>
              <a:rPr lang="en-GB" sz="900" dirty="0" smtClean="0">
                <a:solidFill>
                  <a:srgbClr val="FF0000"/>
                </a:solidFill>
              </a:rPr>
              <a:t>EU Changes required for 2015</a:t>
            </a:r>
          </a:p>
          <a:p>
            <a:r>
              <a:rPr lang="en-GB" sz="900" dirty="0" smtClean="0">
                <a:solidFill>
                  <a:srgbClr val="FF0000"/>
                </a:solidFill>
              </a:rPr>
              <a:t>Under licence</a:t>
            </a:r>
            <a:endParaRPr lang="en-GB" sz="900" dirty="0">
              <a:solidFill>
                <a:srgbClr val="FF0000"/>
              </a:solidFill>
            </a:endParaRPr>
          </a:p>
        </p:txBody>
      </p:sp>
      <p:cxnSp>
        <p:nvCxnSpPr>
          <p:cNvPr id="89" name="Straight Arrow Connector 88"/>
          <p:cNvCxnSpPr>
            <a:stCxn id="50" idx="5"/>
            <a:endCxn id="3" idx="1"/>
          </p:cNvCxnSpPr>
          <p:nvPr/>
        </p:nvCxnSpPr>
        <p:spPr>
          <a:xfrm>
            <a:off x="3273431" y="2965480"/>
            <a:ext cx="1420340" cy="1381192"/>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99" name="TextBox 98"/>
          <p:cNvSpPr txBox="1"/>
          <p:nvPr/>
        </p:nvSpPr>
        <p:spPr>
          <a:xfrm>
            <a:off x="3445625" y="2805449"/>
            <a:ext cx="1264410" cy="415498"/>
          </a:xfrm>
          <a:prstGeom prst="rect">
            <a:avLst/>
          </a:prstGeom>
          <a:noFill/>
        </p:spPr>
        <p:txBody>
          <a:bodyPr wrap="square" rtlCol="0">
            <a:spAutoFit/>
          </a:bodyPr>
          <a:lstStyle/>
          <a:p>
            <a:r>
              <a:rPr lang="en-GB" sz="700" dirty="0" smtClean="0"/>
              <a:t>Delivery of requirements within Nexus BRDs as part of October 2015 release</a:t>
            </a:r>
            <a:endParaRPr lang="en-GB" sz="700" dirty="0"/>
          </a:p>
        </p:txBody>
      </p:sp>
      <p:sp>
        <p:nvSpPr>
          <p:cNvPr id="100" name="Oval 99"/>
          <p:cNvSpPr/>
          <p:nvPr/>
        </p:nvSpPr>
        <p:spPr>
          <a:xfrm>
            <a:off x="7660760" y="3556361"/>
            <a:ext cx="900000" cy="90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t>SMART Meter  Roll Out</a:t>
            </a:r>
            <a:endParaRPr lang="en-GB" sz="800" dirty="0"/>
          </a:p>
        </p:txBody>
      </p:sp>
      <p:sp>
        <p:nvSpPr>
          <p:cNvPr id="101" name="TextBox 100"/>
          <p:cNvSpPr txBox="1"/>
          <p:nvPr/>
        </p:nvSpPr>
        <p:spPr>
          <a:xfrm>
            <a:off x="5521956" y="2784908"/>
            <a:ext cx="817613" cy="415498"/>
          </a:xfrm>
          <a:prstGeom prst="rect">
            <a:avLst/>
          </a:prstGeom>
          <a:noFill/>
        </p:spPr>
        <p:txBody>
          <a:bodyPr wrap="square" rtlCol="0">
            <a:spAutoFit/>
          </a:bodyPr>
          <a:lstStyle/>
          <a:p>
            <a:r>
              <a:rPr lang="en-GB" sz="700" dirty="0" smtClean="0"/>
              <a:t>Sep/Oct 2015 deployment conflict</a:t>
            </a:r>
            <a:endParaRPr lang="en-GB" sz="700" dirty="0"/>
          </a:p>
        </p:txBody>
      </p:sp>
      <p:sp>
        <p:nvSpPr>
          <p:cNvPr id="6289" name="Rectangle 6288"/>
          <p:cNvSpPr/>
          <p:nvPr/>
        </p:nvSpPr>
        <p:spPr>
          <a:xfrm>
            <a:off x="6339569" y="3536206"/>
            <a:ext cx="1482045" cy="523220"/>
          </a:xfrm>
          <a:prstGeom prst="rect">
            <a:avLst/>
          </a:prstGeom>
          <a:noFill/>
        </p:spPr>
        <p:txBody>
          <a:bodyPr wrap="square" rtlCol="0">
            <a:spAutoFit/>
          </a:bodyPr>
          <a:lstStyle/>
          <a:p>
            <a:r>
              <a:rPr lang="en-GB" sz="700" dirty="0" smtClean="0"/>
              <a:t>SMART meter technology and roll out delays may reduce benefits of UKL Oct 2015 Go Live</a:t>
            </a:r>
            <a:endParaRPr lang="en-GB" sz="700" dirty="0"/>
          </a:p>
        </p:txBody>
      </p:sp>
      <p:cxnSp>
        <p:nvCxnSpPr>
          <p:cNvPr id="103" name="Straight Arrow Connector 102"/>
          <p:cNvCxnSpPr>
            <a:stCxn id="100" idx="2"/>
            <a:endCxn id="49" idx="6"/>
          </p:cNvCxnSpPr>
          <p:nvPr/>
        </p:nvCxnSpPr>
        <p:spPr>
          <a:xfrm flipH="1">
            <a:off x="5440727" y="4006361"/>
            <a:ext cx="2220033" cy="0"/>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08" name="TextBox 107"/>
          <p:cNvSpPr txBox="1"/>
          <p:nvPr/>
        </p:nvSpPr>
        <p:spPr>
          <a:xfrm>
            <a:off x="7566737" y="2946732"/>
            <a:ext cx="1274695" cy="523220"/>
          </a:xfrm>
          <a:prstGeom prst="rect">
            <a:avLst/>
          </a:prstGeom>
          <a:noFill/>
        </p:spPr>
        <p:txBody>
          <a:bodyPr wrap="square" rtlCol="0">
            <a:spAutoFit/>
          </a:bodyPr>
          <a:lstStyle/>
          <a:p>
            <a:r>
              <a:rPr lang="en-GB" sz="700" dirty="0"/>
              <a:t>Rolling AQ and meter point reconciliation benefits derived from more frequent meter reads</a:t>
            </a:r>
          </a:p>
        </p:txBody>
      </p:sp>
      <p:cxnSp>
        <p:nvCxnSpPr>
          <p:cNvPr id="111" name="Straight Arrow Connector 110"/>
          <p:cNvCxnSpPr>
            <a:stCxn id="52" idx="3"/>
            <a:endCxn id="3" idx="7"/>
          </p:cNvCxnSpPr>
          <p:nvPr/>
        </p:nvCxnSpPr>
        <p:spPr>
          <a:xfrm flipH="1">
            <a:off x="5457447" y="2965480"/>
            <a:ext cx="1283924" cy="1381192"/>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3783611" y="4662491"/>
            <a:ext cx="877477" cy="523220"/>
          </a:xfrm>
          <a:prstGeom prst="rect">
            <a:avLst/>
          </a:prstGeom>
          <a:noFill/>
        </p:spPr>
        <p:txBody>
          <a:bodyPr wrap="square" rtlCol="0">
            <a:spAutoFit/>
          </a:bodyPr>
          <a:lstStyle/>
          <a:p>
            <a:r>
              <a:rPr lang="en-GB" sz="700" dirty="0" smtClean="0"/>
              <a:t>Gemini Change Freeze Window  Oct 2015 to April 2016</a:t>
            </a:r>
            <a:endParaRPr lang="en-GB" sz="700" dirty="0"/>
          </a:p>
        </p:txBody>
      </p:sp>
      <p:sp>
        <p:nvSpPr>
          <p:cNvPr id="123" name="Oval 122"/>
          <p:cNvSpPr/>
          <p:nvPr/>
        </p:nvSpPr>
        <p:spPr>
          <a:xfrm>
            <a:off x="1263005" y="3557795"/>
            <a:ext cx="900000" cy="90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smtClean="0"/>
              <a:t>Industry Modifications (AUGE</a:t>
            </a:r>
            <a:r>
              <a:rPr lang="en-GB" sz="800" dirty="0"/>
              <a:t> </a:t>
            </a:r>
            <a:r>
              <a:rPr lang="en-GB" sz="800" dirty="0" smtClean="0"/>
              <a:t>&amp; Faster Switching)</a:t>
            </a:r>
            <a:endParaRPr lang="en-GB" sz="800" dirty="0"/>
          </a:p>
        </p:txBody>
      </p:sp>
      <p:cxnSp>
        <p:nvCxnSpPr>
          <p:cNvPr id="124" name="Straight Arrow Connector 123"/>
          <p:cNvCxnSpPr>
            <a:stCxn id="123" idx="6"/>
            <a:endCxn id="49" idx="2"/>
          </p:cNvCxnSpPr>
          <p:nvPr/>
        </p:nvCxnSpPr>
        <p:spPr>
          <a:xfrm flipV="1">
            <a:off x="2163005" y="4006361"/>
            <a:ext cx="2547486" cy="1434"/>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133" name="TextBox 132"/>
          <p:cNvSpPr txBox="1"/>
          <p:nvPr/>
        </p:nvSpPr>
        <p:spPr>
          <a:xfrm>
            <a:off x="4585031" y="3241632"/>
            <a:ext cx="1030577" cy="415498"/>
          </a:xfrm>
          <a:prstGeom prst="rect">
            <a:avLst/>
          </a:prstGeom>
          <a:noFill/>
        </p:spPr>
        <p:txBody>
          <a:bodyPr wrap="square" rtlCol="0">
            <a:spAutoFit/>
          </a:bodyPr>
          <a:lstStyle/>
          <a:p>
            <a:r>
              <a:rPr lang="en-GB" sz="700" dirty="0" smtClean="0"/>
              <a:t>Mods to support Go Live (e.g. Acceptable # non working days)</a:t>
            </a:r>
            <a:endParaRPr lang="en-GB" sz="700" dirty="0"/>
          </a:p>
        </p:txBody>
      </p:sp>
      <p:sp>
        <p:nvSpPr>
          <p:cNvPr id="134" name="TextBox 133"/>
          <p:cNvSpPr txBox="1"/>
          <p:nvPr/>
        </p:nvSpPr>
        <p:spPr>
          <a:xfrm>
            <a:off x="2708859" y="3274596"/>
            <a:ext cx="1368971" cy="369332"/>
          </a:xfrm>
          <a:prstGeom prst="rect">
            <a:avLst/>
          </a:prstGeom>
          <a:noFill/>
        </p:spPr>
        <p:txBody>
          <a:bodyPr wrap="square" rtlCol="0">
            <a:spAutoFit/>
          </a:bodyPr>
          <a:lstStyle/>
          <a:p>
            <a:r>
              <a:rPr lang="en-GB" sz="900" dirty="0" smtClean="0">
                <a:solidFill>
                  <a:srgbClr val="FF0000"/>
                </a:solidFill>
              </a:rPr>
              <a:t>Nexus Mods – target effective Oct 2015</a:t>
            </a:r>
            <a:endParaRPr lang="en-GB" sz="900" dirty="0">
              <a:solidFill>
                <a:srgbClr val="FF0000"/>
              </a:solidFill>
            </a:endParaRPr>
          </a:p>
        </p:txBody>
      </p:sp>
      <p:cxnSp>
        <p:nvCxnSpPr>
          <p:cNvPr id="54" name="Straight Arrow Connector 53"/>
          <p:cNvCxnSpPr>
            <a:stCxn id="123" idx="7"/>
            <a:endCxn id="50" idx="3"/>
          </p:cNvCxnSpPr>
          <p:nvPr/>
        </p:nvCxnSpPr>
        <p:spPr>
          <a:xfrm flipV="1">
            <a:off x="2031203" y="2965480"/>
            <a:ext cx="605832" cy="724117"/>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52" idx="5"/>
            <a:endCxn id="100" idx="1"/>
          </p:cNvCxnSpPr>
          <p:nvPr/>
        </p:nvCxnSpPr>
        <p:spPr>
          <a:xfrm>
            <a:off x="7377767" y="2965480"/>
            <a:ext cx="414795" cy="722683"/>
          </a:xfrm>
          <a:prstGeom prst="straightConnector1">
            <a:avLst/>
          </a:prstGeom>
          <a:ln>
            <a:solidFill>
              <a:schemeClr val="bg1">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688135" y="2697727"/>
            <a:ext cx="761442" cy="630942"/>
          </a:xfrm>
          <a:prstGeom prst="rect">
            <a:avLst/>
          </a:prstGeom>
          <a:noFill/>
        </p:spPr>
        <p:txBody>
          <a:bodyPr wrap="square" rtlCol="0">
            <a:spAutoFit/>
          </a:bodyPr>
          <a:lstStyle/>
          <a:p>
            <a:r>
              <a:rPr lang="en-GB" sz="700" dirty="0" smtClean="0"/>
              <a:t>AUGE (Mod 473) required before Settlement Reform</a:t>
            </a:r>
            <a:endParaRPr lang="en-GB" sz="700" dirty="0"/>
          </a:p>
        </p:txBody>
      </p:sp>
      <p:cxnSp>
        <p:nvCxnSpPr>
          <p:cNvPr id="61" name="Straight Arrow Connector 60"/>
          <p:cNvCxnSpPr>
            <a:stCxn id="123" idx="5"/>
            <a:endCxn id="3" idx="1"/>
          </p:cNvCxnSpPr>
          <p:nvPr/>
        </p:nvCxnSpPr>
        <p:spPr>
          <a:xfrm>
            <a:off x="2031203" y="4325993"/>
            <a:ext cx="2662568" cy="20679"/>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4" name="TextBox 63"/>
          <p:cNvSpPr txBox="1"/>
          <p:nvPr/>
        </p:nvSpPr>
        <p:spPr>
          <a:xfrm>
            <a:off x="2983661" y="4139271"/>
            <a:ext cx="920676" cy="523220"/>
          </a:xfrm>
          <a:prstGeom prst="rect">
            <a:avLst/>
          </a:prstGeom>
          <a:noFill/>
        </p:spPr>
        <p:txBody>
          <a:bodyPr wrap="square" rtlCol="0">
            <a:spAutoFit/>
          </a:bodyPr>
          <a:lstStyle/>
          <a:p>
            <a:r>
              <a:rPr lang="en-GB" sz="700" dirty="0" smtClean="0"/>
              <a:t>Faster switching scoped into UK Link HLD (impact unknown)</a:t>
            </a:r>
            <a:endParaRPr lang="en-GB" sz="700" dirty="0"/>
          </a:p>
        </p:txBody>
      </p:sp>
      <p:sp>
        <p:nvSpPr>
          <p:cNvPr id="65" name="Oval 64"/>
          <p:cNvSpPr/>
          <p:nvPr/>
        </p:nvSpPr>
        <p:spPr>
          <a:xfrm>
            <a:off x="4621956" y="5676146"/>
            <a:ext cx="900000" cy="900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 dirty="0" smtClean="0">
                <a:solidFill>
                  <a:schemeClr val="tx1"/>
                </a:solidFill>
              </a:rPr>
              <a:t>IGT SPA</a:t>
            </a:r>
            <a:endParaRPr lang="en-GB" sz="800" dirty="0">
              <a:solidFill>
                <a:schemeClr val="tx1"/>
              </a:solidFill>
            </a:endParaRPr>
          </a:p>
        </p:txBody>
      </p:sp>
      <p:cxnSp>
        <p:nvCxnSpPr>
          <p:cNvPr id="66" name="Straight Arrow Connector 65"/>
          <p:cNvCxnSpPr>
            <a:stCxn id="65" idx="6"/>
            <a:endCxn id="51" idx="3"/>
          </p:cNvCxnSpPr>
          <p:nvPr/>
        </p:nvCxnSpPr>
        <p:spPr>
          <a:xfrm flipV="1">
            <a:off x="5521956" y="5575810"/>
            <a:ext cx="1340466" cy="550336"/>
          </a:xfrm>
          <a:prstGeom prst="straightConnector1">
            <a:avLst/>
          </a:prstGeom>
          <a:ln>
            <a:solidFill>
              <a:schemeClr val="bg1">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65" idx="0"/>
            <a:endCxn id="3" idx="4"/>
          </p:cNvCxnSpPr>
          <p:nvPr/>
        </p:nvCxnSpPr>
        <p:spPr>
          <a:xfrm flipV="1">
            <a:off x="5071956" y="5268510"/>
            <a:ext cx="3653" cy="407636"/>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5" name="Isosceles Triangle 74"/>
          <p:cNvSpPr/>
          <p:nvPr/>
        </p:nvSpPr>
        <p:spPr>
          <a:xfrm>
            <a:off x="2322000" y="1396807"/>
            <a:ext cx="180000" cy="180000"/>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6" name="TextBox 75"/>
          <p:cNvSpPr txBox="1"/>
          <p:nvPr/>
        </p:nvSpPr>
        <p:spPr>
          <a:xfrm>
            <a:off x="2091077" y="1551856"/>
            <a:ext cx="657451" cy="276999"/>
          </a:xfrm>
          <a:prstGeom prst="rect">
            <a:avLst/>
          </a:prstGeom>
          <a:noFill/>
        </p:spPr>
        <p:txBody>
          <a:bodyPr wrap="square" rtlCol="0">
            <a:spAutoFit/>
          </a:bodyPr>
          <a:lstStyle/>
          <a:p>
            <a:pPr marL="95250" indent="-95250">
              <a:buFont typeface="Arial" panose="020B0604020202020204" pitchFamily="34" charset="0"/>
              <a:buChar char="•"/>
            </a:pPr>
            <a:r>
              <a:rPr lang="en-GB" sz="600" dirty="0" smtClean="0"/>
              <a:t>Faster Switching</a:t>
            </a:r>
            <a:endParaRPr lang="en-GB" sz="600" dirty="0"/>
          </a:p>
        </p:txBody>
      </p:sp>
      <p:sp>
        <p:nvSpPr>
          <p:cNvPr id="96" name="Isosceles Triangle 95"/>
          <p:cNvSpPr/>
          <p:nvPr/>
        </p:nvSpPr>
        <p:spPr>
          <a:xfrm>
            <a:off x="4362423" y="1396807"/>
            <a:ext cx="180000" cy="180000"/>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7" name="Isosceles Triangle 96"/>
          <p:cNvSpPr/>
          <p:nvPr/>
        </p:nvSpPr>
        <p:spPr>
          <a:xfrm>
            <a:off x="4437292" y="1396783"/>
            <a:ext cx="180000" cy="180000"/>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2" name="Isosceles Triangle 101"/>
          <p:cNvSpPr/>
          <p:nvPr/>
        </p:nvSpPr>
        <p:spPr>
          <a:xfrm>
            <a:off x="4503365" y="1396783"/>
            <a:ext cx="180000" cy="180000"/>
          </a:xfrm>
          <a:prstGeom prst="triangl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85" name="Rectangle 6284"/>
          <p:cNvSpPr/>
          <p:nvPr/>
        </p:nvSpPr>
        <p:spPr>
          <a:xfrm rot="16200000">
            <a:off x="-134134" y="1484775"/>
            <a:ext cx="903638" cy="234420"/>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smtClean="0">
                <a:solidFill>
                  <a:schemeClr val="bg1"/>
                </a:solidFill>
              </a:rPr>
              <a:t>Industry Change Roadmap</a:t>
            </a:r>
            <a:endParaRPr lang="en-GB" sz="700" b="1" dirty="0">
              <a:solidFill>
                <a:schemeClr val="bg1"/>
              </a:solidFill>
            </a:endParaRPr>
          </a:p>
        </p:txBody>
      </p:sp>
      <p:sp>
        <p:nvSpPr>
          <p:cNvPr id="112" name="Rectangle 111"/>
          <p:cNvSpPr/>
          <p:nvPr/>
        </p:nvSpPr>
        <p:spPr>
          <a:xfrm rot="16200000">
            <a:off x="-1919139" y="4243316"/>
            <a:ext cx="4473650" cy="234421"/>
          </a:xfrm>
          <a:prstGeom prst="rect">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700" b="1" dirty="0" smtClean="0">
                <a:solidFill>
                  <a:schemeClr val="bg1"/>
                </a:solidFill>
              </a:rPr>
              <a:t>Dependency Map</a:t>
            </a:r>
            <a:endParaRPr lang="en-GB" sz="700" b="1" dirty="0">
              <a:solidFill>
                <a:schemeClr val="bg1"/>
              </a:solidFill>
            </a:endParaRPr>
          </a:p>
        </p:txBody>
      </p:sp>
      <p:sp>
        <p:nvSpPr>
          <p:cNvPr id="113" name="Oval 112"/>
          <p:cNvSpPr/>
          <p:nvPr/>
        </p:nvSpPr>
        <p:spPr>
          <a:xfrm>
            <a:off x="7401312" y="4961252"/>
            <a:ext cx="720000" cy="72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smtClean="0"/>
              <a:t>Market Trials</a:t>
            </a:r>
            <a:endParaRPr lang="en-GB" sz="800" dirty="0"/>
          </a:p>
        </p:txBody>
      </p:sp>
      <p:sp>
        <p:nvSpPr>
          <p:cNvPr id="114" name="Oval 113"/>
          <p:cNvSpPr/>
          <p:nvPr/>
        </p:nvSpPr>
        <p:spPr>
          <a:xfrm>
            <a:off x="7401312" y="5598791"/>
            <a:ext cx="720000" cy="72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smtClean="0"/>
              <a:t>Transition &amp; Cutover</a:t>
            </a:r>
            <a:endParaRPr lang="en-GB" sz="800" dirty="0"/>
          </a:p>
        </p:txBody>
      </p:sp>
      <p:sp>
        <p:nvSpPr>
          <p:cNvPr id="115" name="Oval 114"/>
          <p:cNvSpPr/>
          <p:nvPr/>
        </p:nvSpPr>
        <p:spPr>
          <a:xfrm>
            <a:off x="6756980" y="5598791"/>
            <a:ext cx="720000" cy="720000"/>
          </a:xfrm>
          <a:prstGeom prst="ellipse">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smtClean="0"/>
              <a:t>Integration Testing</a:t>
            </a:r>
            <a:endParaRPr lang="en-GB" sz="800" dirty="0"/>
          </a:p>
        </p:txBody>
      </p:sp>
      <p:sp>
        <p:nvSpPr>
          <p:cNvPr id="116" name="Rectangle 115"/>
          <p:cNvSpPr/>
          <p:nvPr/>
        </p:nvSpPr>
        <p:spPr>
          <a:xfrm>
            <a:off x="6459024" y="3200406"/>
            <a:ext cx="564693" cy="314154"/>
          </a:xfrm>
          <a:prstGeom prst="rect">
            <a:avLst/>
          </a:prstGeom>
          <a:noFill/>
        </p:spPr>
        <p:txBody>
          <a:bodyPr wrap="square" rtlCol="0">
            <a:spAutoFit/>
          </a:bodyPr>
          <a:lstStyle/>
          <a:p>
            <a:r>
              <a:rPr lang="en-GB" sz="700" dirty="0" smtClean="0"/>
              <a:t>Testing &amp; Trials</a:t>
            </a:r>
            <a:endParaRPr lang="en-GB" sz="700" dirty="0"/>
          </a:p>
        </p:txBody>
      </p:sp>
      <p:cxnSp>
        <p:nvCxnSpPr>
          <p:cNvPr id="119" name="Straight Arrow Connector 118"/>
          <p:cNvCxnSpPr>
            <a:stCxn id="51" idx="7"/>
          </p:cNvCxnSpPr>
          <p:nvPr/>
        </p:nvCxnSpPr>
        <p:spPr>
          <a:xfrm flipV="1">
            <a:off x="7371538" y="4468845"/>
            <a:ext cx="624195" cy="597849"/>
          </a:xfrm>
          <a:prstGeom prst="straightConnector1">
            <a:avLst/>
          </a:prstGeom>
          <a:ln>
            <a:solidFill>
              <a:schemeClr val="bg1">
                <a:lumMod val="50000"/>
              </a:schemeClr>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295" name="Rectangle 6294"/>
          <p:cNvSpPr/>
          <p:nvPr/>
        </p:nvSpPr>
        <p:spPr>
          <a:xfrm>
            <a:off x="7205960" y="5435932"/>
            <a:ext cx="483344" cy="369332"/>
          </a:xfrm>
          <a:prstGeom prst="rect">
            <a:avLst/>
          </a:prstGeom>
          <a:solidFill>
            <a:schemeClr val="bg1"/>
          </a:solidFill>
          <a:ln>
            <a:solidFill>
              <a:schemeClr val="tx1"/>
            </a:solidFill>
          </a:ln>
        </p:spPr>
        <p:txBody>
          <a:bodyPr wrap="square" lIns="0" tIns="0" rIns="0" bIns="0">
            <a:spAutoFit/>
          </a:bodyPr>
          <a:lstStyle/>
          <a:p>
            <a:pPr algn="ctr"/>
            <a:r>
              <a:rPr lang="en-GB" sz="600" dirty="0"/>
              <a:t>UK Link </a:t>
            </a:r>
            <a:r>
              <a:rPr lang="en-GB" sz="600" dirty="0" smtClean="0"/>
              <a:t>Programme Industry </a:t>
            </a:r>
            <a:r>
              <a:rPr lang="en-GB" sz="600" dirty="0"/>
              <a:t>Interaction</a:t>
            </a:r>
          </a:p>
        </p:txBody>
      </p:sp>
      <p:sp>
        <p:nvSpPr>
          <p:cNvPr id="74" name="Oval 73"/>
          <p:cNvSpPr/>
          <p:nvPr/>
        </p:nvSpPr>
        <p:spPr>
          <a:xfrm>
            <a:off x="998264" y="5418791"/>
            <a:ext cx="900000" cy="900000"/>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GB" sz="800" dirty="0" smtClean="0">
                <a:solidFill>
                  <a:schemeClr val="tx1"/>
                </a:solidFill>
              </a:rPr>
              <a:t>EU </a:t>
            </a:r>
          </a:p>
          <a:p>
            <a:pPr algn="ctr"/>
            <a:r>
              <a:rPr lang="en-GB" sz="800" dirty="0" smtClean="0">
                <a:solidFill>
                  <a:schemeClr val="tx1"/>
                </a:solidFill>
              </a:rPr>
              <a:t>Reform</a:t>
            </a:r>
            <a:endParaRPr lang="en-GB" sz="800" dirty="0">
              <a:solidFill>
                <a:schemeClr val="tx1"/>
              </a:solidFill>
            </a:endParaRPr>
          </a:p>
        </p:txBody>
      </p:sp>
      <p:cxnSp>
        <p:nvCxnSpPr>
          <p:cNvPr id="77" name="Straight Arrow Connector 76"/>
          <p:cNvCxnSpPr>
            <a:stCxn id="74" idx="6"/>
          </p:cNvCxnSpPr>
          <p:nvPr/>
        </p:nvCxnSpPr>
        <p:spPr>
          <a:xfrm flipV="1">
            <a:off x="1898264" y="5554020"/>
            <a:ext cx="551313" cy="314771"/>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9" name="Straight Arrow Connector 78"/>
          <p:cNvCxnSpPr/>
          <p:nvPr/>
        </p:nvCxnSpPr>
        <p:spPr>
          <a:xfrm flipH="1">
            <a:off x="2778398" y="3097282"/>
            <a:ext cx="35661" cy="1875855"/>
          </a:xfrm>
          <a:prstGeom prst="straightConnector1">
            <a:avLst/>
          </a:prstGeom>
          <a:ln>
            <a:solidFill>
              <a:schemeClr val="bg1">
                <a:lumMod val="50000"/>
              </a:schemeClr>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7420846"/>
      </p:ext>
    </p:extLst>
  </p:cSld>
  <p:clrMapOvr>
    <a:masterClrMapping/>
  </p:clrMapOvr>
  <p:timing>
    <p:tnLst>
      <p:par>
        <p:cTn id="1" dur="indefinite" restart="never" nodeType="tmRoot"/>
      </p:par>
    </p:tnLst>
  </p:timing>
</p:sld>
</file>

<file path=ppt/theme/theme1.xml><?xml version="1.0" encoding="utf-8"?>
<a:theme xmlns:a="http://schemas.openxmlformats.org/drawingml/2006/main" name="1_Xoserve_PowerPoint_Template">
  <a:themeElements>
    <a:clrScheme name="1_Xoserve_PowerPoin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Xoserve_PowerPoint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Xoserve_PowerPoint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Xoserve_PowerPoint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Xoserve_PowerPoint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Xoserve_PowerPoint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Xoserve_PowerPoint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Xoserve_PowerPoint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Xoserve_PowerPoint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Xoserve_PowerPoint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Xoserve_PowerPoint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Xoserve_PowerPoint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Xoserve_PowerPoint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Xoserve_PowerPoint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1081</Words>
  <Application>Microsoft Office PowerPoint</Application>
  <PresentationFormat>A4 Paper (210x297 mm)</PresentationFormat>
  <Paragraphs>209</Paragraphs>
  <Slides>11</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1_Xoserve_PowerPoint_Template</vt:lpstr>
      <vt:lpstr>Microsoft Excel 97-2003 Worksheet</vt:lpstr>
      <vt:lpstr>Senior Stakeholder Forum</vt:lpstr>
      <vt:lpstr>Agenda</vt:lpstr>
      <vt:lpstr>UK Link Programme Update</vt:lpstr>
      <vt:lpstr>PowerPoint Presentation</vt:lpstr>
      <vt:lpstr>Update on Nexus Modifications</vt:lpstr>
      <vt:lpstr>Faster Switching </vt:lpstr>
      <vt:lpstr>EU Reform Programme Update</vt:lpstr>
      <vt:lpstr>Industry Change Roadmap</vt:lpstr>
      <vt:lpstr>Delivery Dependencies</vt:lpstr>
      <vt:lpstr>Dependency and Risk</vt:lpstr>
      <vt:lpstr>UK Link Industry Engagement: Building Stakeholder Confidence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2014-01-16T09:36:19Z</dcterms:created>
  <dcterms:modified xsi:type="dcterms:W3CDTF">2014-01-30T17:21:41Z</dcterms:modified>
</cp:coreProperties>
</file>