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8" r:id="rId5"/>
    <p:sldMasterId id="2147483673" r:id="rId6"/>
    <p:sldMasterId id="2147483678" r:id="rId7"/>
    <p:sldMasterId id="2147483685" r:id="rId8"/>
    <p:sldMasterId id="2147483711" r:id="rId9"/>
    <p:sldMasterId id="2147483739" r:id="rId10"/>
  </p:sldMasterIdLst>
  <p:notesMasterIdLst>
    <p:notesMasterId r:id="rId17"/>
  </p:notesMasterIdLst>
  <p:sldIdLst>
    <p:sldId id="338" r:id="rId11"/>
    <p:sldId id="381" r:id="rId12"/>
    <p:sldId id="386" r:id="rId13"/>
    <p:sldId id="387" r:id="rId14"/>
    <p:sldId id="388" r:id="rId15"/>
    <p:sldId id="389" r:id="rId1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32" autoAdjust="0"/>
    <p:restoredTop sz="98757" autoAdjust="0"/>
  </p:normalViewPr>
  <p:slideViewPr>
    <p:cSldViewPr>
      <p:cViewPr varScale="1">
        <p:scale>
          <a:sx n="73" d="100"/>
          <a:sy n="73" d="100"/>
        </p:scale>
        <p:origin x="-123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5" Type="http://schemas.openxmlformats.org/officeDocument/2006/relationships/slideMaster" Target="slideMasters/slideMaster2.xml"/><Relationship Id="rId15" Type="http://schemas.openxmlformats.org/officeDocument/2006/relationships/slide" Target="slides/slide5.xml"/><Relationship Id="rId10" Type="http://schemas.openxmlformats.org/officeDocument/2006/relationships/slideMaster" Target="slideMasters/slideMaster7.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F420D035-9897-451C-B83A-5E5616422CF0}" type="datetimeFigureOut">
              <a:rPr lang="en-GB" smtClean="0"/>
              <a:t>24/10/2017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D66215C5-6182-4BCE-BF0A-F496617B4188}" type="slidenum">
              <a:rPr lang="en-GB" smtClean="0"/>
              <a:t>‹#›</a:t>
            </a:fld>
            <a:endParaRPr lang="en-GB"/>
          </a:p>
        </p:txBody>
      </p:sp>
    </p:spTree>
    <p:extLst>
      <p:ext uri="{BB962C8B-B14F-4D97-AF65-F5344CB8AC3E}">
        <p14:creationId xmlns:p14="http://schemas.microsoft.com/office/powerpoint/2010/main" val="1623252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253604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3356992"/>
            <a:ext cx="6400800" cy="79216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25239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802972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4180016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3356992"/>
            <a:ext cx="6400800" cy="79216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3282340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633981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sz="3000">
                <a:solidFill>
                  <a:srgbClr val="68AEE0"/>
                </a:solidFill>
              </a:defRPr>
            </a:lvl1pPr>
          </a:lstStyle>
          <a:p>
            <a:r>
              <a:rPr lang="en-US" dirty="0"/>
              <a:t>Click to edit Master title style</a:t>
            </a:r>
            <a:endParaRPr lang="en-GB" dirty="0"/>
          </a:p>
        </p:txBody>
      </p:sp>
      <p:sp>
        <p:nvSpPr>
          <p:cNvPr id="3" name="Rectangle 15"/>
          <p:cNvSpPr>
            <a:spLocks noGrp="1" noChangeArrowheads="1"/>
          </p:cNvSpPr>
          <p:nvPr>
            <p:ph type="ftr" sz="quarter" idx="10"/>
          </p:nvPr>
        </p:nvSpPr>
        <p:spPr>
          <a:ln/>
        </p:spPr>
        <p:txBody>
          <a:bodyPr/>
          <a:lstStyle>
            <a:lvl1pPr>
              <a:defRPr/>
            </a:lvl1pPr>
          </a:lstStyle>
          <a:p>
            <a:pPr>
              <a:defRPr/>
            </a:pPr>
            <a:fld id="{0347DD35-F3FB-4884-B631-5F1C84D1CE1B}" type="slidenum">
              <a:rPr lang="en-GB"/>
              <a:pPr>
                <a:defRPr/>
              </a:pPr>
              <a:t>‹#›</a:t>
            </a:fld>
            <a:endParaRPr lang="en-GB" dirty="0"/>
          </a:p>
        </p:txBody>
      </p:sp>
      <p:sp>
        <p:nvSpPr>
          <p:cNvPr id="4"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61650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tandard Single Column Slide (No Header)">
    <p:spTree>
      <p:nvGrpSpPr>
        <p:cNvPr id="1" name=""/>
        <p:cNvGrpSpPr/>
        <p:nvPr/>
      </p:nvGrpSpPr>
      <p:grpSpPr>
        <a:xfrm>
          <a:off x="0" y="0"/>
          <a:ext cx="0" cy="0"/>
          <a:chOff x="0" y="0"/>
          <a:chExt cx="0" cy="0"/>
        </a:xfrm>
      </p:grpSpPr>
      <p:sp>
        <p:nvSpPr>
          <p:cNvPr id="3" name="Text Placeholder 2"/>
          <p:cNvSpPr>
            <a:spLocks noGrp="1"/>
          </p:cNvSpPr>
          <p:nvPr>
            <p:ph type="body" sz="quarter" idx="17"/>
          </p:nvPr>
        </p:nvSpPr>
        <p:spPr>
          <a:xfrm>
            <a:off x="382466" y="1412880"/>
            <a:ext cx="8371742" cy="4886325"/>
          </a:xfrm>
        </p:spPr>
        <p:txBody>
          <a:bodyPr lIns="0" rIns="0"/>
          <a:lstStyle>
            <a:lvl4pPr>
              <a:defRPr/>
            </a:lvl4pPr>
            <a:lvl7pPr marL="2532185" indent="0">
              <a:buNone/>
              <a:defRPr/>
            </a:lvl7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Title 1"/>
          <p:cNvSpPr>
            <a:spLocks noGrp="1"/>
          </p:cNvSpPr>
          <p:nvPr>
            <p:ph type="title" hasCustomPrompt="1"/>
          </p:nvPr>
        </p:nvSpPr>
        <p:spPr>
          <a:xfrm>
            <a:off x="382467" y="285062"/>
            <a:ext cx="6839834" cy="432000"/>
          </a:xfrm>
        </p:spPr>
        <p:txBody>
          <a:bodyPr>
            <a:noAutofit/>
          </a:bodyPr>
          <a:lstStyle>
            <a:lvl1pPr>
              <a:defRPr sz="2769" baseline="0"/>
            </a:lvl1pPr>
          </a:lstStyle>
          <a:p>
            <a:r>
              <a:rPr lang="en-US" dirty="0"/>
              <a:t>&lt;&lt; Insert Slide Title (Calibri size 30) &gt;&gt;</a:t>
            </a:r>
            <a:endParaRPr lang="en-GB" dirty="0"/>
          </a:p>
        </p:txBody>
      </p:sp>
    </p:spTree>
    <p:extLst>
      <p:ext uri="{BB962C8B-B14F-4D97-AF65-F5344CB8AC3E}">
        <p14:creationId xmlns:p14="http://schemas.microsoft.com/office/powerpoint/2010/main" val="1732412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6539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3356992"/>
            <a:ext cx="6400800" cy="79216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485975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5625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3356992"/>
            <a:ext cx="6400800" cy="79216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0394748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sz="3000">
                <a:solidFill>
                  <a:srgbClr val="68AEE0"/>
                </a:solidFill>
              </a:defRPr>
            </a:lvl1pPr>
          </a:lstStyle>
          <a:p>
            <a:r>
              <a:rPr lang="en-US" dirty="0"/>
              <a:t>Click to edit Master title style</a:t>
            </a:r>
            <a:endParaRPr lang="en-GB" dirty="0"/>
          </a:p>
        </p:txBody>
      </p:sp>
      <p:sp>
        <p:nvSpPr>
          <p:cNvPr id="3" name="Rectangle 15"/>
          <p:cNvSpPr>
            <a:spLocks noGrp="1" noChangeArrowheads="1"/>
          </p:cNvSpPr>
          <p:nvPr>
            <p:ph type="ftr" sz="quarter" idx="10"/>
          </p:nvPr>
        </p:nvSpPr>
        <p:spPr>
          <a:ln/>
        </p:spPr>
        <p:txBody>
          <a:bodyPr/>
          <a:lstStyle>
            <a:lvl1pPr>
              <a:defRPr/>
            </a:lvl1pPr>
          </a:lstStyle>
          <a:p>
            <a:pPr>
              <a:defRPr/>
            </a:pPr>
            <a:fld id="{0347DD35-F3FB-4884-B631-5F1C84D1CE1B}" type="slidenum">
              <a:rPr lang="en-GB"/>
              <a:pPr>
                <a:defRPr/>
              </a:pPr>
              <a:t>‹#›</a:t>
            </a:fld>
            <a:endParaRPr lang="en-GB" dirty="0"/>
          </a:p>
        </p:txBody>
      </p:sp>
      <p:sp>
        <p:nvSpPr>
          <p:cNvPr id="4"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6156725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tandard Single Column Slide (No Header)">
    <p:spTree>
      <p:nvGrpSpPr>
        <p:cNvPr id="1" name=""/>
        <p:cNvGrpSpPr/>
        <p:nvPr/>
      </p:nvGrpSpPr>
      <p:grpSpPr>
        <a:xfrm>
          <a:off x="0" y="0"/>
          <a:ext cx="0" cy="0"/>
          <a:chOff x="0" y="0"/>
          <a:chExt cx="0" cy="0"/>
        </a:xfrm>
      </p:grpSpPr>
      <p:sp>
        <p:nvSpPr>
          <p:cNvPr id="3" name="Text Placeholder 2"/>
          <p:cNvSpPr>
            <a:spLocks noGrp="1"/>
          </p:cNvSpPr>
          <p:nvPr>
            <p:ph type="body" sz="quarter" idx="17"/>
          </p:nvPr>
        </p:nvSpPr>
        <p:spPr>
          <a:xfrm>
            <a:off x="382466" y="1412876"/>
            <a:ext cx="8371742" cy="4886325"/>
          </a:xfrm>
        </p:spPr>
        <p:txBody>
          <a:bodyPr lIns="0" rIns="0"/>
          <a:lstStyle>
            <a:lvl4pPr>
              <a:defRPr/>
            </a:lvl4pPr>
            <a:lvl7pPr marL="2532185" indent="0">
              <a:buNone/>
              <a:defRPr/>
            </a:lvl7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Title 1"/>
          <p:cNvSpPr>
            <a:spLocks noGrp="1"/>
          </p:cNvSpPr>
          <p:nvPr>
            <p:ph type="title" hasCustomPrompt="1"/>
          </p:nvPr>
        </p:nvSpPr>
        <p:spPr>
          <a:xfrm>
            <a:off x="382467" y="285062"/>
            <a:ext cx="6839834" cy="432000"/>
          </a:xfrm>
        </p:spPr>
        <p:txBody>
          <a:bodyPr>
            <a:noAutofit/>
          </a:bodyPr>
          <a:lstStyle>
            <a:lvl1pPr>
              <a:defRPr sz="2769" baseline="0"/>
            </a:lvl1pPr>
          </a:lstStyle>
          <a:p>
            <a:r>
              <a:rPr lang="en-US" dirty="0"/>
              <a:t>&lt;&lt; Insert Slide Title (Calibri size 30) &gt;&gt;</a:t>
            </a:r>
            <a:endParaRPr lang="en-GB" dirty="0"/>
          </a:p>
        </p:txBody>
      </p:sp>
    </p:spTree>
    <p:extLst>
      <p:ext uri="{BB962C8B-B14F-4D97-AF65-F5344CB8AC3E}">
        <p14:creationId xmlns:p14="http://schemas.microsoft.com/office/powerpoint/2010/main" val="42541238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7037254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3356992"/>
            <a:ext cx="6400800" cy="79216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2961278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624685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US" noProof="0"/>
              <a:t>Click to edit Master title style</a:t>
            </a:r>
            <a:endParaRPr lang="en-GB" noProof="0" dirty="0"/>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US" noProof="0"/>
              <a:t>Click to edit Master subtitle style</a:t>
            </a:r>
            <a:endParaRPr lang="en-GB" noProof="0" dirty="0"/>
          </a:p>
        </p:txBody>
      </p:sp>
      <p:sp>
        <p:nvSpPr>
          <p:cNvPr id="4" name="Rectangle 15"/>
          <p:cNvSpPr>
            <a:spLocks noGrp="1" noChangeArrowheads="1"/>
          </p:cNvSpPr>
          <p:nvPr>
            <p:ph type="ftr" sz="quarter" idx="10"/>
          </p:nvPr>
        </p:nvSpPr>
        <p:spPr/>
        <p:txBody>
          <a:bodyPr/>
          <a:lstStyle>
            <a:lvl1pPr>
              <a:defRPr/>
            </a:lvl1pPr>
          </a:lstStyle>
          <a:p>
            <a:endParaRPr lang="en-GB" dirty="0"/>
          </a:p>
        </p:txBody>
      </p:sp>
      <p:sp>
        <p:nvSpPr>
          <p:cNvPr id="5" name="Rectangle 21"/>
          <p:cNvSpPr>
            <a:spLocks noGrp="1" noChangeArrowheads="1"/>
          </p:cNvSpPr>
          <p:nvPr>
            <p:ph type="dt" sz="quarter" idx="11"/>
          </p:nvPr>
        </p:nvSpPr>
        <p:spPr/>
        <p:txBody>
          <a:bodyPr/>
          <a:lstStyle>
            <a:lvl1pPr>
              <a:defRPr/>
            </a:lvl1pPr>
          </a:lstStyle>
          <a:p>
            <a:endParaRPr lang="en-GB" dirty="0">
              <a:solidFill>
                <a:srgbClr val="000000"/>
              </a:solidFill>
            </a:endParaRPr>
          </a:p>
        </p:txBody>
      </p:sp>
    </p:spTree>
    <p:extLst>
      <p:ext uri="{BB962C8B-B14F-4D97-AF65-F5344CB8AC3E}">
        <p14:creationId xmlns:p14="http://schemas.microsoft.com/office/powerpoint/2010/main" val="32730506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2"/>
          </a:xfrm>
        </p:spPr>
        <p:txBody>
          <a:bodyPr/>
          <a:lstStyle>
            <a:lvl1pPr algn="ctr">
              <a:defRPr sz="3600">
                <a:solidFill>
                  <a:srgbClr val="68AEE0"/>
                </a:solidFill>
              </a:defRPr>
            </a:lvl1pPr>
          </a:lstStyle>
          <a:p>
            <a:pPr lvl="0"/>
            <a:r>
              <a:rPr lang="en-US" noProof="0"/>
              <a:t>Click to edit Master title style</a:t>
            </a:r>
            <a:endParaRPr lang="en-GB" noProof="0" dirty="0"/>
          </a:p>
        </p:txBody>
      </p:sp>
      <p:sp>
        <p:nvSpPr>
          <p:cNvPr id="102407" name="Rectangle 7"/>
          <p:cNvSpPr>
            <a:spLocks noGrp="1" noChangeArrowheads="1"/>
          </p:cNvSpPr>
          <p:nvPr>
            <p:ph type="subTitle" sz="quarter" idx="1"/>
          </p:nvPr>
        </p:nvSpPr>
        <p:spPr>
          <a:xfrm>
            <a:off x="1411560" y="3356992"/>
            <a:ext cx="6400800" cy="792162"/>
          </a:xfrm>
        </p:spPr>
        <p:txBody>
          <a:bodyPr/>
          <a:lstStyle>
            <a:lvl1pPr marL="0" indent="0" algn="ctr">
              <a:buFontTx/>
              <a:buNone/>
              <a:defRPr/>
            </a:lvl1pPr>
          </a:lstStyle>
          <a:p>
            <a:pPr lvl="0"/>
            <a:r>
              <a:rPr lang="en-US" noProof="0"/>
              <a:t>Click to edit Master subtitle style</a:t>
            </a:r>
            <a:endParaRPr lang="en-GB" noProof="0" dirty="0"/>
          </a:p>
        </p:txBody>
      </p:sp>
      <p:sp>
        <p:nvSpPr>
          <p:cNvPr id="4" name="Rectangle 15"/>
          <p:cNvSpPr>
            <a:spLocks noGrp="1" noChangeArrowheads="1"/>
          </p:cNvSpPr>
          <p:nvPr>
            <p:ph type="ftr" sz="quarter" idx="10"/>
          </p:nvPr>
        </p:nvSpPr>
        <p:spPr>
          <a:ln/>
        </p:spPr>
        <p:txBody>
          <a:bodyPr/>
          <a:lstStyle>
            <a:lvl1pPr>
              <a:defRPr/>
            </a:lvl1pPr>
          </a:lstStyle>
          <a:p>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041128949"/>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00871030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83324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4" name="Picture 13" descr="Reputation built on results v2.jpg"/>
          <p:cNvPicPr>
            <a:picLocks noChangeAspect="1"/>
          </p:cNvPicPr>
          <p:nvPr userDrawn="1"/>
        </p:nvPicPr>
        <p:blipFill>
          <a:blip r:embed="rId3" cstate="screen">
            <a:clrChange>
              <a:clrFrom>
                <a:srgbClr val="FFFFFF"/>
              </a:clrFrom>
              <a:clrTo>
                <a:srgbClr val="FFFFFF">
                  <a:alpha val="0"/>
                </a:srgbClr>
              </a:clrTo>
            </a:clrChange>
          </a:blip>
          <a:stretch>
            <a:fillRect/>
          </a:stretch>
        </p:blipFill>
        <p:spPr>
          <a:xfrm>
            <a:off x="1067172" y="5475672"/>
            <a:ext cx="2758154" cy="499699"/>
          </a:xfrm>
          <a:prstGeom prst="rect">
            <a:avLst/>
          </a:prstGeom>
        </p:spPr>
      </p:pic>
      <p:sp>
        <p:nvSpPr>
          <p:cNvPr id="15" name="Text Box 10"/>
          <p:cNvSpPr txBox="1">
            <a:spLocks noChangeArrowheads="1"/>
          </p:cNvSpPr>
          <p:nvPr userDrawn="1"/>
        </p:nvSpPr>
        <p:spPr bwMode="auto">
          <a:xfrm>
            <a:off x="1174231" y="5949285"/>
            <a:ext cx="6457689" cy="200055"/>
          </a:xfrm>
          <a:prstGeom prst="rect">
            <a:avLst/>
          </a:prstGeom>
          <a:noFill/>
          <a:ln w="9525">
            <a:noFill/>
            <a:miter lim="800000"/>
            <a:headEnd/>
            <a:tailEnd/>
          </a:ln>
        </p:spPr>
        <p:txBody>
          <a:bodyPr wrap="square" lIns="0">
            <a:spAutoFit/>
          </a:bodyPr>
          <a:lstStyle/>
          <a:p>
            <a:pPr defTabSz="457200" fontAlgn="base">
              <a:spcBef>
                <a:spcPct val="0"/>
              </a:spcBef>
              <a:spcAft>
                <a:spcPct val="0"/>
              </a:spcAft>
              <a:defRPr/>
            </a:pPr>
            <a:r>
              <a:rPr lang="en-GB" sz="700" dirty="0">
                <a:solidFill>
                  <a:srgbClr val="5F5F5F"/>
                </a:solidFill>
                <a:ea typeface="ＭＳ Ｐゴシック" pitchFamily="34" charset="-128"/>
              </a:rPr>
              <a:t>Copyright © Baringa Partners LLP 2016.  All rights reserved. This document is subject to contract and contains confidential and proprietary information.</a:t>
            </a:r>
          </a:p>
        </p:txBody>
      </p:sp>
      <p:sp>
        <p:nvSpPr>
          <p:cNvPr id="16" name="Text Placeholder 4"/>
          <p:cNvSpPr>
            <a:spLocks noGrp="1"/>
          </p:cNvSpPr>
          <p:nvPr>
            <p:ph type="body" sz="quarter" idx="10" hasCustomPrompt="1"/>
          </p:nvPr>
        </p:nvSpPr>
        <p:spPr>
          <a:xfrm>
            <a:off x="1154725" y="2425069"/>
            <a:ext cx="6290537" cy="647700"/>
          </a:xfrm>
          <a:prstGeom prst="rect">
            <a:avLst/>
          </a:prstGeom>
        </p:spPr>
        <p:txBody>
          <a:bodyPr wrap="square" anchor="ctr" anchorCtr="0">
            <a:noAutofit/>
          </a:bodyPr>
          <a:lstStyle>
            <a:lvl1pPr marL="0" indent="0">
              <a:buNone/>
              <a:defRPr sz="3600" b="1" baseline="0">
                <a:solidFill>
                  <a:schemeClr val="tx2"/>
                </a:solidFill>
              </a:defRPr>
            </a:lvl1pPr>
          </a:lstStyle>
          <a:p>
            <a:pPr lvl="0"/>
            <a:r>
              <a:rPr lang="en-GB" dirty="0"/>
              <a:t>&lt;&lt; Insert title &gt;&gt;</a:t>
            </a:r>
          </a:p>
        </p:txBody>
      </p:sp>
      <p:sp>
        <p:nvSpPr>
          <p:cNvPr id="18" name="Text Placeholder 6"/>
          <p:cNvSpPr>
            <a:spLocks noGrp="1"/>
          </p:cNvSpPr>
          <p:nvPr>
            <p:ph type="body" sz="quarter" idx="11" hasCustomPrompt="1"/>
          </p:nvPr>
        </p:nvSpPr>
        <p:spPr>
          <a:xfrm>
            <a:off x="1154725" y="3108620"/>
            <a:ext cx="6290537" cy="604334"/>
          </a:xfrm>
          <a:prstGeom prst="rect">
            <a:avLst/>
          </a:prstGeom>
        </p:spPr>
        <p:txBody>
          <a:bodyPr wrap="square">
            <a:noAutofit/>
          </a:bodyPr>
          <a:lstStyle>
            <a:lvl1pPr marL="0" indent="0">
              <a:buNone/>
              <a:defRPr sz="2000" b="0" baseline="0">
                <a:solidFill>
                  <a:srgbClr val="0084C2"/>
                </a:solidFill>
              </a:defRPr>
            </a:lvl1pPr>
          </a:lstStyle>
          <a:p>
            <a:pPr lvl="0"/>
            <a:r>
              <a:rPr lang="en-GB" dirty="0"/>
              <a:t>&lt;&lt; Insert longer description &gt;&gt;</a:t>
            </a:r>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46763" y="924226"/>
            <a:ext cx="1692343" cy="446532"/>
          </a:xfrm>
          <a:prstGeom prst="rect">
            <a:avLst/>
          </a:prstGeom>
        </p:spPr>
      </p:pic>
      <p:sp>
        <p:nvSpPr>
          <p:cNvPr id="4" name="Text Placeholder 3"/>
          <p:cNvSpPr>
            <a:spLocks noGrp="1"/>
          </p:cNvSpPr>
          <p:nvPr>
            <p:ph type="body" sz="quarter" idx="12" hasCustomPrompt="1"/>
          </p:nvPr>
        </p:nvSpPr>
        <p:spPr>
          <a:xfrm>
            <a:off x="1860923" y="3898800"/>
            <a:ext cx="5582769" cy="252000"/>
          </a:xfrm>
          <a:prstGeom prst="rect">
            <a:avLst/>
          </a:prstGeom>
        </p:spPr>
        <p:txBody>
          <a:bodyPr lIns="0" rIns="0" anchor="ctr" anchorCtr="0">
            <a:noAutofit/>
          </a:bodyPr>
          <a:lstStyle>
            <a:lvl1pPr marL="0" indent="0">
              <a:buNone/>
              <a:defRPr sz="1400" baseline="0">
                <a:solidFill>
                  <a:schemeClr val="tx1">
                    <a:lumMod val="65000"/>
                    <a:lumOff val="35000"/>
                  </a:schemeClr>
                </a:solidFill>
              </a:defRPr>
            </a:lvl1pPr>
          </a:lstStyle>
          <a:p>
            <a:pPr lvl="0"/>
            <a:r>
              <a:rPr lang="en-GB" dirty="0"/>
              <a:t>&lt;&lt; Insert client name &gt;&gt;</a:t>
            </a:r>
          </a:p>
        </p:txBody>
      </p:sp>
      <p:sp>
        <p:nvSpPr>
          <p:cNvPr id="6" name="Text Placeholder 5"/>
          <p:cNvSpPr>
            <a:spLocks noGrp="1"/>
          </p:cNvSpPr>
          <p:nvPr>
            <p:ph type="body" sz="quarter" idx="13" hasCustomPrompt="1"/>
          </p:nvPr>
        </p:nvSpPr>
        <p:spPr>
          <a:xfrm>
            <a:off x="1860923" y="4150800"/>
            <a:ext cx="5582769" cy="252000"/>
          </a:xfrm>
          <a:prstGeom prst="rect">
            <a:avLst/>
          </a:prstGeom>
        </p:spPr>
        <p:txBody>
          <a:bodyPr lIns="0" rIns="0" anchor="ctr" anchorCtr="0">
            <a:noAutofit/>
          </a:bodyPr>
          <a:lstStyle>
            <a:lvl1pPr marL="0" indent="0">
              <a:buNone/>
              <a:defRPr sz="1400" baseline="0">
                <a:solidFill>
                  <a:schemeClr val="tx1">
                    <a:lumMod val="65000"/>
                    <a:lumOff val="35000"/>
                  </a:schemeClr>
                </a:solidFill>
              </a:defRPr>
            </a:lvl1pPr>
          </a:lstStyle>
          <a:p>
            <a:pPr lvl="0"/>
            <a:r>
              <a:rPr lang="en-GB" dirty="0"/>
              <a:t>&lt;&lt; Insert date as DD </a:t>
            </a:r>
            <a:r>
              <a:rPr lang="en-GB" dirty="0" err="1"/>
              <a:t>Mmm</a:t>
            </a:r>
            <a:r>
              <a:rPr lang="en-GB" dirty="0"/>
              <a:t> YYYY &gt;&gt;</a:t>
            </a:r>
          </a:p>
        </p:txBody>
      </p:sp>
      <p:sp>
        <p:nvSpPr>
          <p:cNvPr id="5" name="Text Placeholder 4"/>
          <p:cNvSpPr>
            <a:spLocks noGrp="1"/>
          </p:cNvSpPr>
          <p:nvPr>
            <p:ph type="body" sz="quarter" idx="14" hasCustomPrompt="1"/>
          </p:nvPr>
        </p:nvSpPr>
        <p:spPr>
          <a:xfrm>
            <a:off x="1860923" y="4402800"/>
            <a:ext cx="5582769" cy="252000"/>
          </a:xfrm>
        </p:spPr>
        <p:txBody>
          <a:bodyPr lIns="0" rIns="0" anchor="ctr" anchorCtr="0">
            <a:noAutofit/>
          </a:bodyPr>
          <a:lstStyle>
            <a:lvl1pPr marL="0" indent="0">
              <a:buNone/>
              <a:defRPr sz="1400" baseline="0">
                <a:solidFill>
                  <a:schemeClr val="tx1">
                    <a:lumMod val="65000"/>
                    <a:lumOff val="35000"/>
                  </a:schemeClr>
                </a:solidFill>
              </a:defRPr>
            </a:lvl1pPr>
          </a:lstStyle>
          <a:p>
            <a:pPr lvl="0"/>
            <a:r>
              <a:rPr lang="en-GB" dirty="0"/>
              <a:t>&lt;&lt; Insert version number &gt;&gt;</a:t>
            </a:r>
          </a:p>
        </p:txBody>
      </p:sp>
      <p:sp>
        <p:nvSpPr>
          <p:cNvPr id="10" name="TextBox 9"/>
          <p:cNvSpPr txBox="1"/>
          <p:nvPr userDrawn="1"/>
        </p:nvSpPr>
        <p:spPr>
          <a:xfrm>
            <a:off x="1154722" y="3888000"/>
            <a:ext cx="664615" cy="252000"/>
          </a:xfrm>
          <a:prstGeom prst="rect">
            <a:avLst/>
          </a:prstGeom>
          <a:noFill/>
        </p:spPr>
        <p:txBody>
          <a:bodyPr wrap="square" lIns="0" rIns="0" rtlCol="0" anchor="ctr" anchorCtr="0">
            <a:noAutofit/>
          </a:bodyPr>
          <a:lstStyle/>
          <a:p>
            <a:pPr defTabSz="457200" fontAlgn="base">
              <a:spcBef>
                <a:spcPct val="0"/>
              </a:spcBef>
              <a:spcAft>
                <a:spcPct val="0"/>
              </a:spcAft>
            </a:pPr>
            <a:r>
              <a:rPr lang="en-GB" sz="1400" b="1" dirty="0">
                <a:solidFill>
                  <a:srgbClr val="595959"/>
                </a:solidFill>
                <a:ea typeface="ＭＳ Ｐゴシック" pitchFamily="34" charset="-128"/>
              </a:rPr>
              <a:t>Client:</a:t>
            </a:r>
          </a:p>
        </p:txBody>
      </p:sp>
      <p:sp>
        <p:nvSpPr>
          <p:cNvPr id="11" name="TextBox 10"/>
          <p:cNvSpPr txBox="1"/>
          <p:nvPr userDrawn="1"/>
        </p:nvSpPr>
        <p:spPr>
          <a:xfrm>
            <a:off x="1154723" y="4140000"/>
            <a:ext cx="664615" cy="252000"/>
          </a:xfrm>
          <a:prstGeom prst="rect">
            <a:avLst/>
          </a:prstGeom>
          <a:noFill/>
        </p:spPr>
        <p:txBody>
          <a:bodyPr wrap="none" lIns="0" rIns="0" rtlCol="0" anchor="ctr" anchorCtr="0">
            <a:noAutofit/>
          </a:bodyPr>
          <a:lstStyle/>
          <a:p>
            <a:pPr defTabSz="457200" fontAlgn="base">
              <a:spcBef>
                <a:spcPct val="0"/>
              </a:spcBef>
              <a:spcAft>
                <a:spcPct val="0"/>
              </a:spcAft>
            </a:pPr>
            <a:r>
              <a:rPr lang="en-GB" sz="1400" b="1" dirty="0">
                <a:solidFill>
                  <a:srgbClr val="595959"/>
                </a:solidFill>
                <a:ea typeface="ＭＳ Ｐゴシック" pitchFamily="34" charset="-128"/>
              </a:rPr>
              <a:t>Date:</a:t>
            </a:r>
          </a:p>
        </p:txBody>
      </p:sp>
      <p:sp>
        <p:nvSpPr>
          <p:cNvPr id="12" name="TextBox 11"/>
          <p:cNvSpPr txBox="1"/>
          <p:nvPr userDrawn="1"/>
        </p:nvSpPr>
        <p:spPr>
          <a:xfrm>
            <a:off x="1154723" y="4392000"/>
            <a:ext cx="664615" cy="252000"/>
          </a:xfrm>
          <a:prstGeom prst="rect">
            <a:avLst/>
          </a:prstGeom>
          <a:noFill/>
        </p:spPr>
        <p:txBody>
          <a:bodyPr wrap="none" lIns="0" rIns="0" rtlCol="0" anchor="ctr" anchorCtr="0">
            <a:noAutofit/>
          </a:bodyPr>
          <a:lstStyle/>
          <a:p>
            <a:pPr defTabSz="457200" fontAlgn="base">
              <a:spcBef>
                <a:spcPct val="0"/>
              </a:spcBef>
              <a:spcAft>
                <a:spcPct val="0"/>
              </a:spcAft>
            </a:pPr>
            <a:r>
              <a:rPr lang="en-GB" sz="1400" b="1" dirty="0">
                <a:solidFill>
                  <a:srgbClr val="595959"/>
                </a:solidFill>
                <a:ea typeface="ＭＳ Ｐゴシック" pitchFamily="34" charset="-128"/>
              </a:rPr>
              <a:t>Version:</a:t>
            </a:r>
          </a:p>
        </p:txBody>
      </p:sp>
    </p:spTree>
    <p:extLst>
      <p:ext uri="{BB962C8B-B14F-4D97-AF65-F5344CB8AC3E}">
        <p14:creationId xmlns:p14="http://schemas.microsoft.com/office/powerpoint/2010/main" val="804386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sz="3000">
                <a:solidFill>
                  <a:srgbClr val="68AEE0"/>
                </a:solidFill>
              </a:defRPr>
            </a:lvl1pPr>
          </a:lstStyle>
          <a:p>
            <a:r>
              <a:rPr lang="en-US" dirty="0"/>
              <a:t>Click to edit Master title style</a:t>
            </a:r>
            <a:endParaRPr lang="en-GB" dirty="0"/>
          </a:p>
        </p:txBody>
      </p:sp>
      <p:sp>
        <p:nvSpPr>
          <p:cNvPr id="4" name="Rectangle 5"/>
          <p:cNvSpPr>
            <a:spLocks noGrp="1" noChangeArrowheads="1"/>
          </p:cNvSpPr>
          <p:nvPr>
            <p:ph type="sldNum" sz="quarter" idx="4"/>
          </p:nvPr>
        </p:nvSpPr>
        <p:spPr>
          <a:xfrm>
            <a:off x="22578" y="6096000"/>
            <a:ext cx="395288" cy="304800"/>
          </a:xfrm>
          <a:prstGeom prst="rect">
            <a:avLst/>
          </a:prstGeom>
          <a:ln/>
        </p:spPr>
        <p:txBody>
          <a:bodyPr/>
          <a:lstStyle>
            <a:lvl1pPr>
              <a:defRPr sz="1200">
                <a:solidFill>
                  <a:srgbClr val="737981"/>
                </a:solidFill>
              </a:defRPr>
            </a:lvl1pPr>
          </a:lstStyle>
          <a:p>
            <a:pPr defTabSz="457200" fontAlgn="base">
              <a:spcBef>
                <a:spcPct val="0"/>
              </a:spcBef>
              <a:spcAft>
                <a:spcPct val="0"/>
              </a:spcAft>
            </a:pPr>
            <a:fld id="{271B5C57-0427-468B-A305-51580DC3AE14}" type="slidenum">
              <a:rPr lang="en-GB" altLang="en-US" smtClean="0">
                <a:ea typeface="ＭＳ Ｐゴシック" pitchFamily="34" charset="-128"/>
              </a:rPr>
              <a:pPr defTabSz="457200" fontAlgn="base">
                <a:spcBef>
                  <a:spcPct val="0"/>
                </a:spcBef>
                <a:spcAft>
                  <a:spcPct val="0"/>
                </a:spcAft>
              </a:pPr>
              <a:t>‹#›</a:t>
            </a:fld>
            <a:endParaRPr lang="en-GB" altLang="en-US" dirty="0">
              <a:ea typeface="ＭＳ Ｐゴシック" pitchFamily="34" charset="-128"/>
            </a:endParaRPr>
          </a:p>
        </p:txBody>
      </p:sp>
    </p:spTree>
    <p:extLst>
      <p:ext uri="{BB962C8B-B14F-4D97-AF65-F5344CB8AC3E}">
        <p14:creationId xmlns:p14="http://schemas.microsoft.com/office/powerpoint/2010/main" val="266254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036267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3356992"/>
            <a:ext cx="6400800" cy="79216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48600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438087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6831399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image" Target="../media/image1.jpe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4.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image" Target="../media/image1.jpe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5.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1.jpe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image" Target="../media/image1.jpeg"/><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0"/>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908053"/>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3" y="6308731"/>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3175843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0"/>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908053"/>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2" y="6308729"/>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a:solidFill>
                <a:srgbClr val="000000"/>
              </a:solidFill>
              <a:ea typeface="ＭＳ Ｐゴシック" pitchFamily="34" charset="-128"/>
            </a:endParaRPr>
          </a:p>
        </p:txBody>
      </p:sp>
    </p:spTree>
    <p:extLst>
      <p:ext uri="{BB962C8B-B14F-4D97-AF65-F5344CB8AC3E}">
        <p14:creationId xmlns:p14="http://schemas.microsoft.com/office/powerpoint/2010/main" val="417245920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0"/>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908053"/>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2" y="6308729"/>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a:solidFill>
                <a:srgbClr val="000000"/>
              </a:solidFill>
              <a:ea typeface="ＭＳ Ｐゴシック" pitchFamily="34" charset="-128"/>
            </a:endParaRPr>
          </a:p>
        </p:txBody>
      </p:sp>
    </p:spTree>
    <p:extLst>
      <p:ext uri="{BB962C8B-B14F-4D97-AF65-F5344CB8AC3E}">
        <p14:creationId xmlns:p14="http://schemas.microsoft.com/office/powerpoint/2010/main" val="285581444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0"/>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908053"/>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2" y="6308729"/>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58190979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4" r:id="rId5"/>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0"/>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908050"/>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0" y="6308725"/>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74048032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1" r:id="rId5"/>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0"/>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908050"/>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0" y="6308725"/>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296867173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0"/>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t>Click to edit Master title style</a:t>
            </a:r>
            <a:endParaRPr lang="en-GB"/>
          </a:p>
        </p:txBody>
      </p:sp>
      <p:sp>
        <p:nvSpPr>
          <p:cNvPr id="1027" name="Rectangle 9"/>
          <p:cNvSpPr>
            <a:spLocks noGrp="1" noChangeArrowheads="1"/>
          </p:cNvSpPr>
          <p:nvPr>
            <p:ph type="body" idx="1"/>
          </p:nvPr>
        </p:nvSpPr>
        <p:spPr bwMode="auto">
          <a:xfrm>
            <a:off x="228600" y="908050"/>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375" name="Rectangle 15"/>
          <p:cNvSpPr>
            <a:spLocks noGrp="1" noChangeArrowheads="1"/>
          </p:cNvSpPr>
          <p:nvPr>
            <p:ph type="ftr" sz="quarter" idx="3"/>
          </p:nvPr>
        </p:nvSpPr>
        <p:spPr bwMode="auto">
          <a:xfrm>
            <a:off x="2565400" y="6308725"/>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fontAlgn="base">
              <a:spcBef>
                <a:spcPct val="0"/>
              </a:spcBef>
              <a:spcAft>
                <a:spcPct val="0"/>
              </a:spcAft>
            </a:pPr>
            <a:endParaRPr lang="en-GB" dirty="0">
              <a:ea typeface="ＭＳ Ｐゴシック" charset="-128"/>
            </a:endParaRPr>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fontAlgn="base">
              <a:spcBef>
                <a:spcPct val="0"/>
              </a:spcBef>
              <a:spcAft>
                <a:spcPct val="0"/>
              </a:spcAft>
              <a:defRPr/>
            </a:pPr>
            <a:endParaRPr lang="en-GB" dirty="0">
              <a:solidFill>
                <a:srgbClr val="000000"/>
              </a:solidFill>
              <a:ea typeface="ＭＳ Ｐゴシック" charset="-128"/>
            </a:endParaRPr>
          </a:p>
        </p:txBody>
      </p:sp>
    </p:spTree>
    <p:extLst>
      <p:ext uri="{BB962C8B-B14F-4D97-AF65-F5344CB8AC3E}">
        <p14:creationId xmlns:p14="http://schemas.microsoft.com/office/powerpoint/2010/main" val="4104499621"/>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Lst>
  <p:hf hdr="0" ftr="0" dt="0"/>
  <p:txStyles>
    <p:titleStyle>
      <a:lvl1pPr algn="l" rtl="0" eaLnBrk="1" fontAlgn="base" hangingPunct="1">
        <a:spcBef>
          <a:spcPct val="0"/>
        </a:spcBef>
        <a:spcAft>
          <a:spcPct val="0"/>
        </a:spcAft>
        <a:defRPr sz="3000" b="1">
          <a:solidFill>
            <a:srgbClr val="1D3E61"/>
          </a:solidFill>
          <a:latin typeface="+mj-lt"/>
          <a:ea typeface="+mj-ea"/>
          <a:cs typeface="+mj-cs"/>
        </a:defRPr>
      </a:lvl1pPr>
      <a:lvl2pPr algn="l" rtl="0" eaLnBrk="1" fontAlgn="base" hangingPunct="1">
        <a:spcBef>
          <a:spcPct val="0"/>
        </a:spcBef>
        <a:spcAft>
          <a:spcPct val="0"/>
        </a:spcAft>
        <a:defRPr sz="3000" b="1">
          <a:solidFill>
            <a:srgbClr val="1D3E61"/>
          </a:solidFill>
          <a:latin typeface="Arial" charset="0"/>
        </a:defRPr>
      </a:lvl2pPr>
      <a:lvl3pPr algn="l" rtl="0" eaLnBrk="1" fontAlgn="base" hangingPunct="1">
        <a:spcBef>
          <a:spcPct val="0"/>
        </a:spcBef>
        <a:spcAft>
          <a:spcPct val="0"/>
        </a:spcAft>
        <a:defRPr sz="3000" b="1">
          <a:solidFill>
            <a:srgbClr val="1D3E61"/>
          </a:solidFill>
          <a:latin typeface="Arial" charset="0"/>
        </a:defRPr>
      </a:lvl3pPr>
      <a:lvl4pPr algn="l" rtl="0" eaLnBrk="1" fontAlgn="base" hangingPunct="1">
        <a:spcBef>
          <a:spcPct val="0"/>
        </a:spcBef>
        <a:spcAft>
          <a:spcPct val="0"/>
        </a:spcAft>
        <a:defRPr sz="3000" b="1">
          <a:solidFill>
            <a:srgbClr val="1D3E61"/>
          </a:solidFill>
          <a:latin typeface="Arial" charset="0"/>
        </a:defRPr>
      </a:lvl4pPr>
      <a:lvl5pPr algn="l" rtl="0" eaLnBrk="1" fontAlgn="base" hangingPunct="1">
        <a:spcBef>
          <a:spcPct val="0"/>
        </a:spcBef>
        <a:spcAft>
          <a:spcPct val="0"/>
        </a:spcAft>
        <a:defRPr sz="3000" b="1">
          <a:solidFill>
            <a:srgbClr val="1D3E61"/>
          </a:solidFill>
          <a:latin typeface="Arial" charset="0"/>
        </a:defRPr>
      </a:lvl5pPr>
      <a:lvl6pPr marL="457200" algn="ctr" rtl="0" eaLnBrk="1" fontAlgn="base" hangingPunct="1">
        <a:spcBef>
          <a:spcPct val="0"/>
        </a:spcBef>
        <a:spcAft>
          <a:spcPct val="0"/>
        </a:spcAft>
        <a:defRPr sz="2800" b="1">
          <a:solidFill>
            <a:schemeClr val="tx1"/>
          </a:solidFill>
          <a:latin typeface="Arial" charset="0"/>
        </a:defRPr>
      </a:lvl6pPr>
      <a:lvl7pPr marL="914400" algn="ctr" rtl="0" eaLnBrk="1" fontAlgn="base" hangingPunct="1">
        <a:spcBef>
          <a:spcPct val="0"/>
        </a:spcBef>
        <a:spcAft>
          <a:spcPct val="0"/>
        </a:spcAft>
        <a:defRPr sz="2800" b="1">
          <a:solidFill>
            <a:schemeClr val="tx1"/>
          </a:solidFill>
          <a:latin typeface="Arial" charset="0"/>
        </a:defRPr>
      </a:lvl7pPr>
      <a:lvl8pPr marL="1371600" algn="ctr" rtl="0" eaLnBrk="1" fontAlgn="base" hangingPunct="1">
        <a:spcBef>
          <a:spcPct val="0"/>
        </a:spcBef>
        <a:spcAft>
          <a:spcPct val="0"/>
        </a:spcAft>
        <a:defRPr sz="2800" b="1">
          <a:solidFill>
            <a:schemeClr val="tx1"/>
          </a:solidFill>
          <a:latin typeface="Arial" charset="0"/>
        </a:defRPr>
      </a:lvl8pPr>
      <a:lvl9pPr marL="1828800" algn="ctr" rtl="0" eaLnBrk="1" fontAlgn="base" hangingPunct="1">
        <a:spcBef>
          <a:spcPct val="0"/>
        </a:spcBef>
        <a:spcAft>
          <a:spcPct val="0"/>
        </a:spcAft>
        <a:defRPr sz="2800" b="1">
          <a:solidFill>
            <a:schemeClr val="tx1"/>
          </a:solidFill>
          <a:latin typeface="Arial" charset="0"/>
        </a:defRPr>
      </a:lvl9pPr>
    </p:titleStyle>
    <p:bodyStyle>
      <a:lvl1pPr marL="342900" indent="-342900" algn="l" rtl="0" eaLnBrk="1" fontAlgn="base" hangingPunct="1">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1" fontAlgn="base" hangingPunct="1">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1" fontAlgn="base" hangingPunct="1">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1" fontAlgn="base" hangingPunct="1">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1" fontAlgn="base" hangingPunct="1">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eaLnBrk="1" fontAlgn="base" hangingPunct="1">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eaLnBrk="1" fontAlgn="base" hangingPunct="1">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eaLnBrk="1" fontAlgn="base" hangingPunct="1">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eaLnBrk="1" fontAlgn="base" hangingPunct="1">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en-GB" dirty="0"/>
              <a:t>UK Link Programme</a:t>
            </a:r>
          </a:p>
        </p:txBody>
      </p:sp>
      <p:sp>
        <p:nvSpPr>
          <p:cNvPr id="5" name="Subtitle 4"/>
          <p:cNvSpPr>
            <a:spLocks noGrp="1"/>
          </p:cNvSpPr>
          <p:nvPr>
            <p:ph type="subTitle" sz="quarter" idx="1"/>
          </p:nvPr>
        </p:nvSpPr>
        <p:spPr/>
        <p:txBody>
          <a:bodyPr anchor="ctr"/>
          <a:lstStyle/>
          <a:p>
            <a:r>
              <a:rPr lang="en-GB" dirty="0">
                <a:solidFill>
                  <a:schemeClr val="tx2">
                    <a:lumMod val="60000"/>
                    <a:lumOff val="40000"/>
                  </a:schemeClr>
                </a:solidFill>
              </a:rPr>
              <a:t>RAASP – Solution </a:t>
            </a:r>
            <a:r>
              <a:rPr lang="en-GB" dirty="0" smtClean="0">
                <a:solidFill>
                  <a:schemeClr val="tx2">
                    <a:lumMod val="60000"/>
                    <a:lumOff val="40000"/>
                  </a:schemeClr>
                </a:solidFill>
              </a:rPr>
              <a:t>Options </a:t>
            </a:r>
          </a:p>
          <a:p>
            <a:r>
              <a:rPr lang="en-GB" dirty="0" smtClean="0">
                <a:solidFill>
                  <a:schemeClr val="tx2">
                    <a:lumMod val="60000"/>
                    <a:lumOff val="40000"/>
                  </a:schemeClr>
                </a:solidFill>
              </a:rPr>
              <a:t>Scenario </a:t>
            </a:r>
            <a:r>
              <a:rPr lang="en-GB" dirty="0" smtClean="0">
                <a:solidFill>
                  <a:schemeClr val="tx2">
                    <a:lumMod val="60000"/>
                    <a:lumOff val="40000"/>
                  </a:schemeClr>
                </a:solidFill>
              </a:rPr>
              <a:t>Comparison</a:t>
            </a:r>
            <a:endParaRPr lang="en-GB" dirty="0">
              <a:solidFill>
                <a:schemeClr val="tx2">
                  <a:lumMod val="60000"/>
                  <a:lumOff val="40000"/>
                </a:schemeClr>
              </a:solidFill>
            </a:endParaRPr>
          </a:p>
        </p:txBody>
      </p:sp>
    </p:spTree>
    <p:extLst>
      <p:ext uri="{BB962C8B-B14F-4D97-AF65-F5344CB8AC3E}">
        <p14:creationId xmlns:p14="http://schemas.microsoft.com/office/powerpoint/2010/main" val="3357603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57503"/>
            <a:ext cx="8688388" cy="582524"/>
          </a:xfrm>
        </p:spPr>
        <p:txBody>
          <a:bodyPr/>
          <a:lstStyle/>
          <a:p>
            <a:pPr algn="l"/>
            <a:r>
              <a:rPr lang="en-GB" dirty="0">
                <a:solidFill>
                  <a:schemeClr val="tx2"/>
                </a:solidFill>
              </a:rPr>
              <a:t>Potential RAASP Scenario’s at High Level</a:t>
            </a:r>
          </a:p>
        </p:txBody>
      </p:sp>
      <p:sp>
        <p:nvSpPr>
          <p:cNvPr id="9" name="Content Placeholder 2">
            <a:extLst>
              <a:ext uri="{FF2B5EF4-FFF2-40B4-BE49-F238E27FC236}">
                <a16:creationId xmlns:a16="http://schemas.microsoft.com/office/drawing/2014/main" xmlns="" id="{C23349C7-CEDE-4CE5-A9C1-9453ECD8D2A4}"/>
              </a:ext>
            </a:extLst>
          </p:cNvPr>
          <p:cNvSpPr txBox="1">
            <a:spLocks/>
          </p:cNvSpPr>
          <p:nvPr/>
        </p:nvSpPr>
        <p:spPr bwMode="auto">
          <a:xfrm>
            <a:off x="755576" y="1052736"/>
            <a:ext cx="3456384"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
              <a:tabLst/>
              <a:defRPr/>
            </a:pPr>
            <a:r>
              <a:rPr kumimoji="0" lang="en-GB" sz="1600" b="1" i="0" u="none" strike="noStrike" kern="0" cap="none" spc="0" normalizeH="0" baseline="0" noProof="0" dirty="0">
                <a:ln>
                  <a:noFill/>
                </a:ln>
                <a:solidFill>
                  <a:srgbClr val="000000"/>
                </a:solidFill>
                <a:effectLst/>
                <a:uLnTx/>
                <a:uFillTx/>
                <a:latin typeface="Arial"/>
                <a:ea typeface="+mn-ea"/>
                <a:cs typeface="+mn-cs"/>
              </a:rPr>
              <a:t>Meter</a:t>
            </a:r>
            <a:r>
              <a:rPr kumimoji="0" lang="en-GB" sz="1600" b="0" i="0" u="none" strike="noStrike" kern="0" cap="none" spc="0" normalizeH="0" baseline="0" noProof="0" dirty="0">
                <a:ln>
                  <a:noFill/>
                </a:ln>
                <a:solidFill>
                  <a:srgbClr val="000000"/>
                </a:solidFill>
                <a:effectLst/>
                <a:uLnTx/>
                <a:uFillTx/>
                <a:latin typeface="Arial"/>
                <a:ea typeface="+mn-ea"/>
                <a:cs typeface="+mn-cs"/>
              </a:rPr>
              <a:t> 	</a:t>
            </a:r>
          </a:p>
          <a:p>
            <a:pPr marL="74295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GB" sz="1600" b="0" i="0" u="none" strike="noStrike" kern="0" cap="none" spc="0" normalizeH="0" baseline="0" noProof="0" dirty="0">
                <a:ln>
                  <a:noFill/>
                </a:ln>
                <a:solidFill>
                  <a:srgbClr val="000000"/>
                </a:solidFill>
                <a:effectLst/>
                <a:uLnTx/>
                <a:uFillTx/>
                <a:latin typeface="Arial"/>
              </a:rPr>
              <a:t>Fix</a:t>
            </a:r>
          </a:p>
          <a:p>
            <a:pPr marL="74295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GB" sz="1600" b="0" i="0" u="none" strike="noStrike" kern="0" cap="none" spc="0" normalizeH="0" baseline="0" noProof="0" dirty="0">
                <a:ln>
                  <a:noFill/>
                </a:ln>
                <a:solidFill>
                  <a:srgbClr val="000000"/>
                </a:solidFill>
                <a:effectLst/>
                <a:uLnTx/>
                <a:uFillTx/>
                <a:latin typeface="Arial"/>
              </a:rPr>
              <a:t>Removal</a:t>
            </a:r>
          </a:p>
          <a:p>
            <a:pPr marL="74295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GB" sz="1600" b="0" i="0" u="none" strike="noStrike" kern="0" cap="none" spc="0" normalizeH="0" baseline="0" noProof="0" dirty="0">
                <a:ln>
                  <a:noFill/>
                </a:ln>
                <a:solidFill>
                  <a:srgbClr val="000000"/>
                </a:solidFill>
                <a:effectLst/>
                <a:uLnTx/>
                <a:uFillTx/>
                <a:latin typeface="Arial"/>
              </a:rPr>
              <a:t>Exchange</a:t>
            </a:r>
          </a:p>
          <a:p>
            <a:pPr marL="74295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endParaRPr kumimoji="0" lang="en-GB" sz="1600" b="0" i="0" u="none" strike="noStrike" kern="0" cap="none" spc="0" normalizeH="0" baseline="0" noProof="0" dirty="0">
              <a:ln>
                <a:noFill/>
              </a:ln>
              <a:solidFill>
                <a:srgbClr val="000000"/>
              </a:solidFill>
              <a:effectLst/>
              <a:uLnTx/>
              <a:uFillTx/>
              <a:latin typeface="Arial"/>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sz="1600" b="1" i="0" u="none" strike="noStrike" kern="0" cap="none" spc="0" normalizeH="0" baseline="0" noProof="0" dirty="0">
                <a:ln>
                  <a:noFill/>
                </a:ln>
                <a:solidFill>
                  <a:srgbClr val="000000"/>
                </a:solidFill>
                <a:effectLst/>
                <a:uLnTx/>
                <a:uFillTx/>
                <a:latin typeface="Arial"/>
                <a:ea typeface="+mn-ea"/>
                <a:cs typeface="+mn-cs"/>
              </a:rPr>
              <a:t>Corrector </a:t>
            </a:r>
          </a:p>
          <a:p>
            <a:pPr marL="74295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GB" sz="1600" b="0" i="0" u="none" strike="noStrike" kern="0" cap="none" spc="0" normalizeH="0" baseline="0" noProof="0" dirty="0">
                <a:ln>
                  <a:noFill/>
                </a:ln>
                <a:solidFill>
                  <a:srgbClr val="000000"/>
                </a:solidFill>
                <a:effectLst/>
                <a:uLnTx/>
                <a:uFillTx/>
                <a:latin typeface="Arial"/>
              </a:rPr>
              <a:t>Fix</a:t>
            </a:r>
          </a:p>
          <a:p>
            <a:pPr marL="74295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GB" sz="1600" b="0" i="0" u="none" strike="noStrike" kern="0" cap="none" spc="0" normalizeH="0" baseline="0" noProof="0" dirty="0">
                <a:ln>
                  <a:noFill/>
                </a:ln>
                <a:solidFill>
                  <a:srgbClr val="000000"/>
                </a:solidFill>
                <a:effectLst/>
                <a:uLnTx/>
                <a:uFillTx/>
                <a:latin typeface="Arial"/>
              </a:rPr>
              <a:t>Removal</a:t>
            </a:r>
          </a:p>
          <a:p>
            <a:pPr marL="74295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GB" sz="1600" b="0" i="0" u="none" strike="noStrike" kern="0" cap="none" spc="0" normalizeH="0" baseline="0" noProof="0" dirty="0">
                <a:ln>
                  <a:noFill/>
                </a:ln>
                <a:solidFill>
                  <a:srgbClr val="000000"/>
                </a:solidFill>
                <a:effectLst/>
                <a:uLnTx/>
                <a:uFillTx/>
                <a:latin typeface="Arial"/>
              </a:rPr>
              <a:t>Exchange</a:t>
            </a:r>
          </a:p>
        </p:txBody>
      </p:sp>
      <p:sp>
        <p:nvSpPr>
          <p:cNvPr id="10" name="Content Placeholder 2">
            <a:extLst>
              <a:ext uri="{FF2B5EF4-FFF2-40B4-BE49-F238E27FC236}">
                <a16:creationId xmlns:a16="http://schemas.microsoft.com/office/drawing/2014/main" xmlns="" id="{4D8AB182-0AF4-4B87-9AA5-08B4EBCC6274}"/>
              </a:ext>
            </a:extLst>
          </p:cNvPr>
          <p:cNvSpPr txBox="1">
            <a:spLocks/>
          </p:cNvSpPr>
          <p:nvPr/>
        </p:nvSpPr>
        <p:spPr bwMode="auto">
          <a:xfrm>
            <a:off x="4716016" y="1052736"/>
            <a:ext cx="3528392"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40005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sz="1600" b="1" i="0" u="none" strike="noStrike" kern="0" cap="none" spc="0" normalizeH="0" baseline="0" noProof="0" dirty="0">
                <a:ln>
                  <a:noFill/>
                </a:ln>
                <a:solidFill>
                  <a:srgbClr val="000000"/>
                </a:solidFill>
                <a:effectLst/>
                <a:uLnTx/>
                <a:uFillTx/>
                <a:latin typeface="Arial"/>
                <a:ea typeface="+mn-ea"/>
                <a:cs typeface="+mn-cs"/>
              </a:rPr>
              <a:t>Amendments</a:t>
            </a:r>
          </a:p>
          <a:p>
            <a:pPr marL="80010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GB" sz="1600" b="0" i="0" u="none" strike="noStrike" kern="0" cap="none" spc="0" normalizeH="0" baseline="0" noProof="0" dirty="0">
                <a:ln>
                  <a:noFill/>
                </a:ln>
                <a:solidFill>
                  <a:srgbClr val="000000"/>
                </a:solidFill>
                <a:effectLst/>
                <a:uLnTx/>
                <a:uFillTx/>
                <a:latin typeface="Arial"/>
              </a:rPr>
              <a:t>Serial Number </a:t>
            </a:r>
          </a:p>
          <a:p>
            <a:pPr marL="80010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GB" sz="1600" b="0" i="0" u="none" strike="noStrike" kern="0" cap="none" spc="0" normalizeH="0" baseline="0" noProof="0" dirty="0">
                <a:ln>
                  <a:noFill/>
                </a:ln>
                <a:solidFill>
                  <a:srgbClr val="000000"/>
                </a:solidFill>
                <a:effectLst/>
                <a:uLnTx/>
                <a:uFillTx/>
                <a:latin typeface="Arial"/>
              </a:rPr>
              <a:t>Year of Manufacture </a:t>
            </a:r>
          </a:p>
          <a:p>
            <a:pPr marL="80010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GB" sz="1600" b="0" i="0" u="none" strike="noStrike" kern="0" cap="none" spc="0" normalizeH="0" baseline="0" noProof="0" dirty="0">
                <a:ln>
                  <a:noFill/>
                </a:ln>
                <a:solidFill>
                  <a:srgbClr val="000000"/>
                </a:solidFill>
                <a:effectLst/>
                <a:uLnTx/>
                <a:uFillTx/>
                <a:latin typeface="Arial"/>
              </a:rPr>
              <a:t>Meter Mechanism Code </a:t>
            </a:r>
          </a:p>
          <a:p>
            <a:pPr marL="80010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GB" sz="1600" b="0" i="0" u="none" strike="noStrike" kern="0" cap="none" spc="0" normalizeH="0" baseline="0" noProof="0" dirty="0">
                <a:ln>
                  <a:noFill/>
                </a:ln>
                <a:solidFill>
                  <a:srgbClr val="000000"/>
                </a:solidFill>
                <a:effectLst/>
                <a:uLnTx/>
                <a:uFillTx/>
                <a:latin typeface="Arial"/>
              </a:rPr>
              <a:t>Manufacture Code </a:t>
            </a:r>
          </a:p>
          <a:p>
            <a:pPr marL="80010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GB" sz="1600" b="0" i="0" u="none" strike="noStrike" kern="0" cap="none" spc="0" normalizeH="0" baseline="0" noProof="0" dirty="0">
                <a:ln>
                  <a:noFill/>
                </a:ln>
                <a:solidFill>
                  <a:srgbClr val="000000"/>
                </a:solidFill>
                <a:effectLst/>
                <a:uLnTx/>
                <a:uFillTx/>
                <a:latin typeface="Arial"/>
              </a:rPr>
              <a:t>Meter Status</a:t>
            </a:r>
          </a:p>
          <a:p>
            <a:pPr marL="80010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GB" sz="1600" b="0" i="0" u="none" strike="noStrike" kern="0" cap="none" spc="0" normalizeH="0" baseline="0" noProof="0" dirty="0">
                <a:ln>
                  <a:noFill/>
                </a:ln>
                <a:solidFill>
                  <a:srgbClr val="000000"/>
                </a:solidFill>
                <a:effectLst/>
                <a:uLnTx/>
                <a:uFillTx/>
                <a:latin typeface="Arial"/>
              </a:rPr>
              <a:t>Metric/ Imperial Indicator</a:t>
            </a:r>
          </a:p>
          <a:p>
            <a:pPr marL="80010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GB" sz="1600" b="0" i="0" u="none" strike="noStrike" kern="0" cap="none" spc="0" normalizeH="0" baseline="0" noProof="0" dirty="0">
                <a:ln>
                  <a:noFill/>
                </a:ln>
                <a:solidFill>
                  <a:srgbClr val="000000"/>
                </a:solidFill>
                <a:effectLst/>
                <a:uLnTx/>
                <a:uFillTx/>
                <a:latin typeface="Arial"/>
              </a:rPr>
              <a:t>Read Factor</a:t>
            </a:r>
          </a:p>
          <a:p>
            <a:pPr marL="80010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GB" sz="1600" b="0" i="0" u="none" strike="noStrike" kern="0" cap="none" spc="0" normalizeH="0" baseline="0" noProof="0" dirty="0">
                <a:ln>
                  <a:noFill/>
                </a:ln>
                <a:solidFill>
                  <a:srgbClr val="000000"/>
                </a:solidFill>
                <a:effectLst/>
                <a:uLnTx/>
                <a:uFillTx/>
                <a:latin typeface="Arial"/>
              </a:rPr>
              <a:t>Read Units</a:t>
            </a:r>
          </a:p>
          <a:p>
            <a:pPr marL="80010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GB" sz="1600" b="0" i="0" u="none" strike="noStrike" kern="0" cap="none" spc="0" normalizeH="0" baseline="0" noProof="0" dirty="0">
                <a:ln>
                  <a:noFill/>
                </a:ln>
                <a:solidFill>
                  <a:srgbClr val="000000"/>
                </a:solidFill>
                <a:effectLst/>
                <a:uLnTx/>
                <a:uFillTx/>
                <a:latin typeface="Arial"/>
              </a:rPr>
              <a:t>Number of Dials</a:t>
            </a:r>
          </a:p>
          <a:p>
            <a:pPr marL="800100" marR="0" lvl="1" indent="-285750" algn="l"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GB" sz="1600" b="0" i="0" u="none" strike="noStrike" kern="0" cap="none" spc="0" normalizeH="0" baseline="0" noProof="0" dirty="0">
                <a:ln>
                  <a:noFill/>
                </a:ln>
                <a:solidFill>
                  <a:srgbClr val="000000"/>
                </a:solidFill>
                <a:effectLst/>
                <a:uLnTx/>
                <a:uFillTx/>
                <a:latin typeface="Arial"/>
              </a:rPr>
              <a:t>Conversion Factor</a:t>
            </a:r>
          </a:p>
        </p:txBody>
      </p:sp>
    </p:spTree>
    <p:extLst>
      <p:ext uri="{BB962C8B-B14F-4D97-AF65-F5344CB8AC3E}">
        <p14:creationId xmlns:p14="http://schemas.microsoft.com/office/powerpoint/2010/main" val="4280951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57503"/>
            <a:ext cx="8688388" cy="582524"/>
          </a:xfrm>
        </p:spPr>
        <p:txBody>
          <a:bodyPr/>
          <a:lstStyle/>
          <a:p>
            <a:pPr algn="l"/>
            <a:r>
              <a:rPr lang="en-GB" dirty="0">
                <a:solidFill>
                  <a:schemeClr val="tx2"/>
                </a:solidFill>
              </a:rPr>
              <a:t>Option 1: Solution at high Level </a:t>
            </a:r>
          </a:p>
        </p:txBody>
      </p:sp>
      <p:sp>
        <p:nvSpPr>
          <p:cNvPr id="4" name="Line 4">
            <a:extLst>
              <a:ext uri="{FF2B5EF4-FFF2-40B4-BE49-F238E27FC236}">
                <a16:creationId xmlns:a16="http://schemas.microsoft.com/office/drawing/2014/main" xmlns="" id="{931BA472-6E9E-4CD6-878E-774CBD6175FC}"/>
              </a:ext>
            </a:extLst>
          </p:cNvPr>
          <p:cNvSpPr>
            <a:spLocks noChangeShapeType="1"/>
          </p:cNvSpPr>
          <p:nvPr/>
        </p:nvSpPr>
        <p:spPr bwMode="auto">
          <a:xfrm>
            <a:off x="795385" y="1754779"/>
            <a:ext cx="694496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5" name="Text Box 12">
            <a:extLst>
              <a:ext uri="{FF2B5EF4-FFF2-40B4-BE49-F238E27FC236}">
                <a16:creationId xmlns:a16="http://schemas.microsoft.com/office/drawing/2014/main" xmlns="" id="{EC2EA591-8681-4670-B506-F3DCA3CEA761}"/>
              </a:ext>
            </a:extLst>
          </p:cNvPr>
          <p:cNvSpPr txBox="1">
            <a:spLocks noChangeArrowheads="1"/>
          </p:cNvSpPr>
          <p:nvPr/>
        </p:nvSpPr>
        <p:spPr bwMode="auto">
          <a:xfrm>
            <a:off x="775271" y="832383"/>
            <a:ext cx="1833670" cy="400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fontAlgn="base" hangingPunct="1">
              <a:spcBef>
                <a:spcPct val="0"/>
              </a:spcBef>
              <a:spcAft>
                <a:spcPct val="0"/>
              </a:spcAft>
            </a:pPr>
            <a:r>
              <a:rPr lang="en-GB" sz="1000" b="1" dirty="0">
                <a:solidFill>
                  <a:srgbClr val="333399"/>
                </a:solidFill>
              </a:rPr>
              <a:t>Shipper A Confirmation </a:t>
            </a:r>
          </a:p>
          <a:p>
            <a:pPr algn="ctr" fontAlgn="base">
              <a:spcBef>
                <a:spcPct val="0"/>
              </a:spcBef>
              <a:spcAft>
                <a:spcPct val="0"/>
              </a:spcAft>
            </a:pPr>
            <a:r>
              <a:rPr lang="en-GB" sz="1000" b="1" dirty="0">
                <a:solidFill>
                  <a:srgbClr val="333399"/>
                </a:solidFill>
              </a:rPr>
              <a:t>&amp; Meter Fix MSN 123</a:t>
            </a:r>
          </a:p>
        </p:txBody>
      </p:sp>
      <p:sp>
        <p:nvSpPr>
          <p:cNvPr id="6" name="Line 7">
            <a:extLst>
              <a:ext uri="{FF2B5EF4-FFF2-40B4-BE49-F238E27FC236}">
                <a16:creationId xmlns:a16="http://schemas.microsoft.com/office/drawing/2014/main" xmlns="" id="{411DC370-5CF1-4384-9C01-6F56B7D186ED}"/>
              </a:ext>
            </a:extLst>
          </p:cNvPr>
          <p:cNvSpPr>
            <a:spLocks noChangeShapeType="1"/>
          </p:cNvSpPr>
          <p:nvPr/>
        </p:nvSpPr>
        <p:spPr bwMode="auto">
          <a:xfrm>
            <a:off x="1692107" y="1257028"/>
            <a:ext cx="2550" cy="5063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7" name="Line 7">
            <a:extLst>
              <a:ext uri="{FF2B5EF4-FFF2-40B4-BE49-F238E27FC236}">
                <a16:creationId xmlns:a16="http://schemas.microsoft.com/office/drawing/2014/main" xmlns="" id="{621A39E4-EC30-40FF-A73D-13DF9AA22CD5}"/>
              </a:ext>
            </a:extLst>
          </p:cNvPr>
          <p:cNvSpPr>
            <a:spLocks noChangeShapeType="1"/>
          </p:cNvSpPr>
          <p:nvPr/>
        </p:nvSpPr>
        <p:spPr bwMode="auto">
          <a:xfrm>
            <a:off x="4637550" y="1478124"/>
            <a:ext cx="0" cy="4318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8" name="Line 4">
            <a:extLst>
              <a:ext uri="{FF2B5EF4-FFF2-40B4-BE49-F238E27FC236}">
                <a16:creationId xmlns:a16="http://schemas.microsoft.com/office/drawing/2014/main" xmlns="" id="{7F2AE512-32DA-48FA-BDD5-C1CA6BA5D7CA}"/>
              </a:ext>
            </a:extLst>
          </p:cNvPr>
          <p:cNvSpPr>
            <a:spLocks noChangeShapeType="1"/>
          </p:cNvSpPr>
          <p:nvPr/>
        </p:nvSpPr>
        <p:spPr bwMode="auto">
          <a:xfrm flipV="1">
            <a:off x="2051929" y="2479828"/>
            <a:ext cx="2755389" cy="303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9" name="Line 7">
            <a:extLst>
              <a:ext uri="{FF2B5EF4-FFF2-40B4-BE49-F238E27FC236}">
                <a16:creationId xmlns:a16="http://schemas.microsoft.com/office/drawing/2014/main" xmlns="" id="{1C2D387D-73DE-4A38-90B1-6C105026C010}"/>
              </a:ext>
            </a:extLst>
          </p:cNvPr>
          <p:cNvSpPr>
            <a:spLocks noChangeShapeType="1"/>
          </p:cNvSpPr>
          <p:nvPr/>
        </p:nvSpPr>
        <p:spPr bwMode="auto">
          <a:xfrm flipH="1">
            <a:off x="4807316" y="1116782"/>
            <a:ext cx="3376" cy="136304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10" name="Text Box 12">
            <a:extLst>
              <a:ext uri="{FF2B5EF4-FFF2-40B4-BE49-F238E27FC236}">
                <a16:creationId xmlns:a16="http://schemas.microsoft.com/office/drawing/2014/main" xmlns="" id="{8DCFBFBA-482D-4326-BA7D-2BC9C0AF6FF4}"/>
              </a:ext>
            </a:extLst>
          </p:cNvPr>
          <p:cNvSpPr txBox="1">
            <a:spLocks noChangeArrowheads="1"/>
          </p:cNvSpPr>
          <p:nvPr/>
        </p:nvSpPr>
        <p:spPr bwMode="auto">
          <a:xfrm>
            <a:off x="3563887" y="832383"/>
            <a:ext cx="982873" cy="400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fontAlgn="base" hangingPunct="1">
              <a:spcBef>
                <a:spcPct val="0"/>
              </a:spcBef>
              <a:spcAft>
                <a:spcPct val="0"/>
              </a:spcAft>
            </a:pPr>
            <a:r>
              <a:rPr lang="en-GB" sz="1000" b="1" dirty="0">
                <a:solidFill>
                  <a:srgbClr val="333399"/>
                </a:solidFill>
              </a:rPr>
              <a:t>Shipper B</a:t>
            </a:r>
          </a:p>
          <a:p>
            <a:pPr algn="ctr" eaLnBrk="1" fontAlgn="base" hangingPunct="1">
              <a:spcBef>
                <a:spcPct val="0"/>
              </a:spcBef>
              <a:spcAft>
                <a:spcPct val="0"/>
              </a:spcAft>
            </a:pPr>
            <a:r>
              <a:rPr lang="en-GB" sz="1000" b="1" dirty="0">
                <a:solidFill>
                  <a:srgbClr val="333399"/>
                </a:solidFill>
              </a:rPr>
              <a:t>Confirmation</a:t>
            </a:r>
          </a:p>
        </p:txBody>
      </p:sp>
      <p:sp>
        <p:nvSpPr>
          <p:cNvPr id="11" name="Line 7">
            <a:extLst>
              <a:ext uri="{FF2B5EF4-FFF2-40B4-BE49-F238E27FC236}">
                <a16:creationId xmlns:a16="http://schemas.microsoft.com/office/drawing/2014/main" xmlns="" id="{1D7769B1-29FC-4EEA-801E-C96350F7DB18}"/>
              </a:ext>
            </a:extLst>
          </p:cNvPr>
          <p:cNvSpPr>
            <a:spLocks noChangeShapeType="1"/>
          </p:cNvSpPr>
          <p:nvPr/>
        </p:nvSpPr>
        <p:spPr bwMode="auto">
          <a:xfrm>
            <a:off x="4052774" y="1248431"/>
            <a:ext cx="2550" cy="5063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12" name="Line 7">
            <a:extLst>
              <a:ext uri="{FF2B5EF4-FFF2-40B4-BE49-F238E27FC236}">
                <a16:creationId xmlns:a16="http://schemas.microsoft.com/office/drawing/2014/main" xmlns="" id="{B571A677-0ACB-43E9-AF0D-5D884DE6F6A0}"/>
              </a:ext>
            </a:extLst>
          </p:cNvPr>
          <p:cNvSpPr>
            <a:spLocks noChangeShapeType="1"/>
          </p:cNvSpPr>
          <p:nvPr/>
        </p:nvSpPr>
        <p:spPr bwMode="auto">
          <a:xfrm flipH="1">
            <a:off x="2051929" y="1790213"/>
            <a:ext cx="0" cy="7032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cxnSp>
        <p:nvCxnSpPr>
          <p:cNvPr id="13" name="Straight Connector 12">
            <a:extLst>
              <a:ext uri="{FF2B5EF4-FFF2-40B4-BE49-F238E27FC236}">
                <a16:creationId xmlns:a16="http://schemas.microsoft.com/office/drawing/2014/main" xmlns="" id="{4B89C21C-CEBF-4A55-A1F5-68B6EBABBAC6}"/>
              </a:ext>
            </a:extLst>
          </p:cNvPr>
          <p:cNvCxnSpPr/>
          <p:nvPr/>
        </p:nvCxnSpPr>
        <p:spPr>
          <a:xfrm>
            <a:off x="2524245" y="1790213"/>
            <a:ext cx="0" cy="258763"/>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xmlns="" id="{BBC651C3-D9F9-4DD3-9E28-018953E24B75}"/>
              </a:ext>
            </a:extLst>
          </p:cNvPr>
          <p:cNvSpPr txBox="1">
            <a:spLocks noChangeArrowheads="1"/>
          </p:cNvSpPr>
          <p:nvPr/>
        </p:nvSpPr>
        <p:spPr bwMode="auto">
          <a:xfrm>
            <a:off x="2411533" y="2075963"/>
            <a:ext cx="3161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R1</a:t>
            </a:r>
          </a:p>
        </p:txBody>
      </p:sp>
      <p:cxnSp>
        <p:nvCxnSpPr>
          <p:cNvPr id="15" name="Straight Connector 14">
            <a:extLst>
              <a:ext uri="{FF2B5EF4-FFF2-40B4-BE49-F238E27FC236}">
                <a16:creationId xmlns:a16="http://schemas.microsoft.com/office/drawing/2014/main" xmlns="" id="{E80F1EFE-F7AB-46FC-8F51-402DE98E8F25}"/>
              </a:ext>
            </a:extLst>
          </p:cNvPr>
          <p:cNvCxnSpPr/>
          <p:nvPr/>
        </p:nvCxnSpPr>
        <p:spPr>
          <a:xfrm>
            <a:off x="3016370" y="1791801"/>
            <a:ext cx="0" cy="258762"/>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xmlns="" id="{DB02DDC2-C304-46C7-9CF8-98B0B07B54E9}"/>
              </a:ext>
            </a:extLst>
          </p:cNvPr>
          <p:cNvSpPr txBox="1">
            <a:spLocks noChangeArrowheads="1"/>
          </p:cNvSpPr>
          <p:nvPr/>
        </p:nvSpPr>
        <p:spPr bwMode="auto">
          <a:xfrm>
            <a:off x="2857620" y="2075963"/>
            <a:ext cx="3161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R2</a:t>
            </a:r>
          </a:p>
        </p:txBody>
      </p:sp>
      <p:sp>
        <p:nvSpPr>
          <p:cNvPr id="17" name="Text Box 8">
            <a:extLst>
              <a:ext uri="{FF2B5EF4-FFF2-40B4-BE49-F238E27FC236}">
                <a16:creationId xmlns:a16="http://schemas.microsoft.com/office/drawing/2014/main" xmlns="" id="{FB85FFA8-069A-456A-AE31-95A22FA87520}"/>
              </a:ext>
            </a:extLst>
          </p:cNvPr>
          <p:cNvSpPr txBox="1">
            <a:spLocks noChangeArrowheads="1"/>
          </p:cNvSpPr>
          <p:nvPr/>
        </p:nvSpPr>
        <p:spPr bwMode="auto">
          <a:xfrm>
            <a:off x="1728908" y="1210980"/>
            <a:ext cx="77946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fontAlgn="base" hangingPunct="1">
              <a:spcBef>
                <a:spcPct val="0"/>
              </a:spcBef>
              <a:spcAft>
                <a:spcPct val="0"/>
              </a:spcAft>
            </a:pPr>
            <a:r>
              <a:rPr lang="en-GB" sz="1000" b="1" dirty="0">
                <a:solidFill>
                  <a:srgbClr val="00B050"/>
                </a:solidFill>
              </a:rPr>
              <a:t>Asset activity date</a:t>
            </a:r>
          </a:p>
        </p:txBody>
      </p:sp>
      <p:sp>
        <p:nvSpPr>
          <p:cNvPr id="18" name="Text Box 8">
            <a:extLst>
              <a:ext uri="{FF2B5EF4-FFF2-40B4-BE49-F238E27FC236}">
                <a16:creationId xmlns:a16="http://schemas.microsoft.com/office/drawing/2014/main" xmlns="" id="{2E1FF8B7-50C1-4A15-A9D5-7AFD91BC323A}"/>
              </a:ext>
            </a:extLst>
          </p:cNvPr>
          <p:cNvSpPr txBox="1">
            <a:spLocks noChangeArrowheads="1"/>
          </p:cNvSpPr>
          <p:nvPr/>
        </p:nvSpPr>
        <p:spPr bwMode="auto">
          <a:xfrm>
            <a:off x="4285428" y="1116782"/>
            <a:ext cx="746125"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fontAlgn="base" hangingPunct="1">
              <a:spcBef>
                <a:spcPct val="0"/>
              </a:spcBef>
              <a:spcAft>
                <a:spcPct val="0"/>
              </a:spcAft>
            </a:pPr>
            <a:r>
              <a:rPr lang="en-GB" sz="1000" b="1" dirty="0">
                <a:solidFill>
                  <a:srgbClr val="00B050"/>
                </a:solidFill>
              </a:rPr>
              <a:t>Latest </a:t>
            </a:r>
          </a:p>
          <a:p>
            <a:pPr algn="ctr" eaLnBrk="1" fontAlgn="base" hangingPunct="1">
              <a:spcBef>
                <a:spcPct val="0"/>
              </a:spcBef>
              <a:spcAft>
                <a:spcPct val="0"/>
              </a:spcAft>
            </a:pPr>
            <a:r>
              <a:rPr lang="en-GB" sz="1000" b="1" dirty="0">
                <a:solidFill>
                  <a:srgbClr val="00B050"/>
                </a:solidFill>
              </a:rPr>
              <a:t>Read</a:t>
            </a:r>
          </a:p>
        </p:txBody>
      </p:sp>
      <p:cxnSp>
        <p:nvCxnSpPr>
          <p:cNvPr id="19" name="Straight Connector 18">
            <a:extLst>
              <a:ext uri="{FF2B5EF4-FFF2-40B4-BE49-F238E27FC236}">
                <a16:creationId xmlns:a16="http://schemas.microsoft.com/office/drawing/2014/main" xmlns="" id="{5E67EFB3-24D3-4BB8-9ED6-C2A0EE180B70}"/>
              </a:ext>
            </a:extLst>
          </p:cNvPr>
          <p:cNvCxnSpPr/>
          <p:nvPr/>
        </p:nvCxnSpPr>
        <p:spPr>
          <a:xfrm>
            <a:off x="3786644" y="1795262"/>
            <a:ext cx="0" cy="258762"/>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xmlns="" id="{ADDDB2B8-4C2C-4E14-A23A-706053481B50}"/>
              </a:ext>
            </a:extLst>
          </p:cNvPr>
          <p:cNvSpPr txBox="1">
            <a:spLocks noChangeArrowheads="1"/>
          </p:cNvSpPr>
          <p:nvPr/>
        </p:nvSpPr>
        <p:spPr bwMode="auto">
          <a:xfrm>
            <a:off x="3627894" y="2079424"/>
            <a:ext cx="3161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R3</a:t>
            </a:r>
          </a:p>
        </p:txBody>
      </p:sp>
      <p:cxnSp>
        <p:nvCxnSpPr>
          <p:cNvPr id="21" name="Straight Connector 20">
            <a:extLst>
              <a:ext uri="{FF2B5EF4-FFF2-40B4-BE49-F238E27FC236}">
                <a16:creationId xmlns:a16="http://schemas.microsoft.com/office/drawing/2014/main" xmlns="" id="{620732AC-06C2-4A18-9C83-0738BFAF4C0A}"/>
              </a:ext>
            </a:extLst>
          </p:cNvPr>
          <p:cNvCxnSpPr/>
          <p:nvPr/>
        </p:nvCxnSpPr>
        <p:spPr>
          <a:xfrm>
            <a:off x="4632372" y="1795262"/>
            <a:ext cx="0" cy="258762"/>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xmlns="" id="{5A91764F-1199-4505-AB1B-4D76F2479552}"/>
              </a:ext>
            </a:extLst>
          </p:cNvPr>
          <p:cNvSpPr txBox="1">
            <a:spLocks noChangeArrowheads="1"/>
          </p:cNvSpPr>
          <p:nvPr/>
        </p:nvSpPr>
        <p:spPr bwMode="auto">
          <a:xfrm>
            <a:off x="4491206" y="2079424"/>
            <a:ext cx="3161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R4</a:t>
            </a:r>
          </a:p>
        </p:txBody>
      </p:sp>
      <p:cxnSp>
        <p:nvCxnSpPr>
          <p:cNvPr id="23" name="Straight Connector 22">
            <a:extLst>
              <a:ext uri="{FF2B5EF4-FFF2-40B4-BE49-F238E27FC236}">
                <a16:creationId xmlns:a16="http://schemas.microsoft.com/office/drawing/2014/main" xmlns="" id="{E3DDA48F-A15A-4851-9AC0-D48A82297B67}"/>
              </a:ext>
            </a:extLst>
          </p:cNvPr>
          <p:cNvCxnSpPr/>
          <p:nvPr/>
        </p:nvCxnSpPr>
        <p:spPr>
          <a:xfrm>
            <a:off x="6359063" y="1773396"/>
            <a:ext cx="0" cy="258762"/>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xmlns="" id="{F972F004-D8E2-4B12-A901-D0F1193295FC}"/>
              </a:ext>
            </a:extLst>
          </p:cNvPr>
          <p:cNvSpPr txBox="1">
            <a:spLocks noChangeArrowheads="1"/>
          </p:cNvSpPr>
          <p:nvPr/>
        </p:nvSpPr>
        <p:spPr bwMode="auto">
          <a:xfrm>
            <a:off x="6200313" y="2057558"/>
            <a:ext cx="3161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R5</a:t>
            </a:r>
          </a:p>
        </p:txBody>
      </p:sp>
      <p:sp>
        <p:nvSpPr>
          <p:cNvPr id="25" name="Line 7">
            <a:extLst>
              <a:ext uri="{FF2B5EF4-FFF2-40B4-BE49-F238E27FC236}">
                <a16:creationId xmlns:a16="http://schemas.microsoft.com/office/drawing/2014/main" xmlns="" id="{5A01C64C-3922-43B3-B22E-AB374B995908}"/>
              </a:ext>
            </a:extLst>
          </p:cNvPr>
          <p:cNvSpPr>
            <a:spLocks noChangeShapeType="1"/>
          </p:cNvSpPr>
          <p:nvPr/>
        </p:nvSpPr>
        <p:spPr bwMode="auto">
          <a:xfrm flipH="1">
            <a:off x="4050737" y="1125324"/>
            <a:ext cx="3376" cy="136304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26" name="Line 7">
            <a:extLst>
              <a:ext uri="{FF2B5EF4-FFF2-40B4-BE49-F238E27FC236}">
                <a16:creationId xmlns:a16="http://schemas.microsoft.com/office/drawing/2014/main" xmlns="" id="{356D7DCD-814E-449F-BBBA-508D73857498}"/>
              </a:ext>
            </a:extLst>
          </p:cNvPr>
          <p:cNvSpPr>
            <a:spLocks noChangeShapeType="1"/>
          </p:cNvSpPr>
          <p:nvPr/>
        </p:nvSpPr>
        <p:spPr bwMode="auto">
          <a:xfrm flipH="1">
            <a:off x="6372409" y="1105406"/>
            <a:ext cx="3376" cy="136304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27" name="TextBox 26">
            <a:extLst>
              <a:ext uri="{FF2B5EF4-FFF2-40B4-BE49-F238E27FC236}">
                <a16:creationId xmlns:a16="http://schemas.microsoft.com/office/drawing/2014/main" xmlns="" id="{9798FCE0-8A62-4EDF-AAC5-3883BF7B422B}"/>
              </a:ext>
            </a:extLst>
          </p:cNvPr>
          <p:cNvSpPr txBox="1">
            <a:spLocks noChangeArrowheads="1"/>
          </p:cNvSpPr>
          <p:nvPr/>
        </p:nvSpPr>
        <p:spPr bwMode="auto">
          <a:xfrm>
            <a:off x="1907913" y="2480408"/>
            <a:ext cx="2535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A</a:t>
            </a:r>
          </a:p>
        </p:txBody>
      </p:sp>
      <p:sp>
        <p:nvSpPr>
          <p:cNvPr id="28" name="TextBox 27">
            <a:extLst>
              <a:ext uri="{FF2B5EF4-FFF2-40B4-BE49-F238E27FC236}">
                <a16:creationId xmlns:a16="http://schemas.microsoft.com/office/drawing/2014/main" xmlns="" id="{C13871D0-10C7-4BFC-9F47-39F9F2BC106A}"/>
              </a:ext>
            </a:extLst>
          </p:cNvPr>
          <p:cNvSpPr txBox="1">
            <a:spLocks noChangeArrowheads="1"/>
          </p:cNvSpPr>
          <p:nvPr/>
        </p:nvSpPr>
        <p:spPr bwMode="auto">
          <a:xfrm>
            <a:off x="3958573" y="2479828"/>
            <a:ext cx="2535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B</a:t>
            </a:r>
          </a:p>
        </p:txBody>
      </p:sp>
      <p:sp>
        <p:nvSpPr>
          <p:cNvPr id="29" name="TextBox 28">
            <a:extLst>
              <a:ext uri="{FF2B5EF4-FFF2-40B4-BE49-F238E27FC236}">
                <a16:creationId xmlns:a16="http://schemas.microsoft.com/office/drawing/2014/main" xmlns="" id="{7F508BB0-F6E8-423F-B175-9066596AA607}"/>
              </a:ext>
            </a:extLst>
          </p:cNvPr>
          <p:cNvSpPr txBox="1">
            <a:spLocks noChangeArrowheads="1"/>
          </p:cNvSpPr>
          <p:nvPr/>
        </p:nvSpPr>
        <p:spPr bwMode="auto">
          <a:xfrm>
            <a:off x="4678653" y="2493476"/>
            <a:ext cx="25840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C</a:t>
            </a:r>
          </a:p>
        </p:txBody>
      </p:sp>
      <p:sp>
        <p:nvSpPr>
          <p:cNvPr id="30" name="TextBox 29">
            <a:extLst>
              <a:ext uri="{FF2B5EF4-FFF2-40B4-BE49-F238E27FC236}">
                <a16:creationId xmlns:a16="http://schemas.microsoft.com/office/drawing/2014/main" xmlns="" id="{5E38570A-85E1-4927-9C27-C5ECF08D1DF6}"/>
              </a:ext>
            </a:extLst>
          </p:cNvPr>
          <p:cNvSpPr txBox="1">
            <a:spLocks noChangeArrowheads="1"/>
          </p:cNvSpPr>
          <p:nvPr/>
        </p:nvSpPr>
        <p:spPr bwMode="auto">
          <a:xfrm>
            <a:off x="6258021" y="2493476"/>
            <a:ext cx="25840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D</a:t>
            </a:r>
          </a:p>
        </p:txBody>
      </p:sp>
      <p:sp>
        <p:nvSpPr>
          <p:cNvPr id="31" name="TextBox 30">
            <a:extLst>
              <a:ext uri="{FF2B5EF4-FFF2-40B4-BE49-F238E27FC236}">
                <a16:creationId xmlns:a16="http://schemas.microsoft.com/office/drawing/2014/main" xmlns="" id="{563362F4-E82F-45E6-A483-A9869D16CB32}"/>
              </a:ext>
            </a:extLst>
          </p:cNvPr>
          <p:cNvSpPr txBox="1">
            <a:spLocks noChangeArrowheads="1"/>
          </p:cNvSpPr>
          <p:nvPr/>
        </p:nvSpPr>
        <p:spPr bwMode="auto">
          <a:xfrm>
            <a:off x="4643606" y="2231824"/>
            <a:ext cx="3321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RR</a:t>
            </a:r>
          </a:p>
        </p:txBody>
      </p:sp>
      <p:sp>
        <p:nvSpPr>
          <p:cNvPr id="32" name="TextBox 31">
            <a:extLst>
              <a:ext uri="{FF2B5EF4-FFF2-40B4-BE49-F238E27FC236}">
                <a16:creationId xmlns:a16="http://schemas.microsoft.com/office/drawing/2014/main" xmlns="" id="{44133CC6-E47E-43AD-9AD6-047A3A15C57A}"/>
              </a:ext>
            </a:extLst>
          </p:cNvPr>
          <p:cNvSpPr txBox="1"/>
          <p:nvPr/>
        </p:nvSpPr>
        <p:spPr>
          <a:xfrm>
            <a:off x="225424" y="2924944"/>
            <a:ext cx="8811071" cy="267765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sz="1400" dirty="0"/>
              <a:t>Retro update submitted with an effective date, but in the system the asset properties are updated only post the latest activity that triggered amendment billing (like meter read, class change, shipper transfer etc.) (Point C in the above diagram). </a:t>
            </a:r>
          </a:p>
          <a:p>
            <a:pPr marL="285750" indent="-285750">
              <a:lnSpc>
                <a:spcPct val="150000"/>
              </a:lnSpc>
              <a:buFont typeface="Arial" panose="020B0604020202020204" pitchFamily="34" charset="0"/>
              <a:buChar char="•"/>
            </a:pPr>
            <a:r>
              <a:rPr lang="en-GB" sz="1400" dirty="0"/>
              <a:t>The actual effective date of the update will be recorded within the system (Point A)</a:t>
            </a:r>
          </a:p>
          <a:p>
            <a:pPr marL="285750" indent="-285750">
              <a:lnSpc>
                <a:spcPct val="150000"/>
              </a:lnSpc>
              <a:buFont typeface="Arial" panose="020B0604020202020204" pitchFamily="34" charset="0"/>
              <a:buChar char="•"/>
            </a:pPr>
            <a:r>
              <a:rPr lang="en-GB" sz="1400" dirty="0"/>
              <a:t>Any consumption position prior to Point C will have to be amended via consumption adjustment. i.e. From point B to C by the current shipper and A to B by the previous shipper.</a:t>
            </a:r>
          </a:p>
          <a:p>
            <a:pPr marL="285750" indent="-285750">
              <a:lnSpc>
                <a:spcPct val="150000"/>
              </a:lnSpc>
              <a:buFont typeface="Arial" panose="020B0604020202020204" pitchFamily="34" charset="0"/>
              <a:buChar char="•"/>
            </a:pPr>
            <a:r>
              <a:rPr lang="en-GB" sz="1400" dirty="0"/>
              <a:t>Any new read received post the retro activity will only go back the</a:t>
            </a:r>
          </a:p>
          <a:p>
            <a:pPr>
              <a:lnSpc>
                <a:spcPct val="150000"/>
              </a:lnSpc>
            </a:pPr>
            <a:r>
              <a:rPr lang="en-GB" sz="1400" dirty="0"/>
              <a:t>    retro update date (Point C) for reconciliation</a:t>
            </a:r>
          </a:p>
        </p:txBody>
      </p:sp>
    </p:spTree>
    <p:extLst>
      <p:ext uri="{BB962C8B-B14F-4D97-AF65-F5344CB8AC3E}">
        <p14:creationId xmlns:p14="http://schemas.microsoft.com/office/powerpoint/2010/main" val="4225770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57503"/>
            <a:ext cx="8688388" cy="582524"/>
          </a:xfrm>
        </p:spPr>
        <p:txBody>
          <a:bodyPr/>
          <a:lstStyle/>
          <a:p>
            <a:pPr algn="l"/>
            <a:r>
              <a:rPr lang="en-GB" dirty="0">
                <a:solidFill>
                  <a:schemeClr val="tx2"/>
                </a:solidFill>
              </a:rPr>
              <a:t>Option 2: Solution at high Level </a:t>
            </a:r>
          </a:p>
        </p:txBody>
      </p:sp>
      <p:sp>
        <p:nvSpPr>
          <p:cNvPr id="32" name="TextBox 31">
            <a:extLst>
              <a:ext uri="{FF2B5EF4-FFF2-40B4-BE49-F238E27FC236}">
                <a16:creationId xmlns:a16="http://schemas.microsoft.com/office/drawing/2014/main" xmlns="" id="{44133CC6-E47E-43AD-9AD6-047A3A15C57A}"/>
              </a:ext>
            </a:extLst>
          </p:cNvPr>
          <p:cNvSpPr txBox="1"/>
          <p:nvPr/>
        </p:nvSpPr>
        <p:spPr>
          <a:xfrm>
            <a:off x="225424" y="2924944"/>
            <a:ext cx="8811071" cy="267765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sz="1400" dirty="0"/>
              <a:t>Retro update submitted with an effective date, but in the system the asset activity is updated effective post latest shipper transfer date (Point C) irrespective of whether there is a read post that date. </a:t>
            </a:r>
          </a:p>
          <a:p>
            <a:pPr marL="285750" indent="-285750">
              <a:lnSpc>
                <a:spcPct val="150000"/>
              </a:lnSpc>
              <a:buFont typeface="Arial" panose="020B0604020202020204" pitchFamily="34" charset="0"/>
              <a:buChar char="•"/>
            </a:pPr>
            <a:r>
              <a:rPr lang="en-GB" sz="1400" dirty="0"/>
              <a:t>The actual effective date of the update will be recorded within the system (Point A)</a:t>
            </a:r>
          </a:p>
          <a:p>
            <a:pPr marL="285750" indent="-285750">
              <a:lnSpc>
                <a:spcPct val="150000"/>
              </a:lnSpc>
              <a:buFont typeface="Arial" panose="020B0604020202020204" pitchFamily="34" charset="0"/>
              <a:buChar char="•"/>
            </a:pPr>
            <a:r>
              <a:rPr lang="en-GB" sz="1400" dirty="0"/>
              <a:t>Any consumption position prior to Point C will have to be amended via consumption adjustment. i.e. From point B to C by the current shipper and A to B by the previous shipper.</a:t>
            </a:r>
          </a:p>
          <a:p>
            <a:pPr marL="285750" indent="-285750">
              <a:lnSpc>
                <a:spcPct val="150000"/>
              </a:lnSpc>
              <a:buFont typeface="Arial" panose="020B0604020202020204" pitchFamily="34" charset="0"/>
              <a:buChar char="•"/>
            </a:pPr>
            <a:r>
              <a:rPr lang="en-GB" sz="1400" dirty="0"/>
              <a:t>Any new read received post the retro activity will only go back the retro update date (Point C) for reconciliation</a:t>
            </a:r>
          </a:p>
          <a:p>
            <a:pPr marL="285750" indent="-285750">
              <a:lnSpc>
                <a:spcPct val="150000"/>
              </a:lnSpc>
              <a:buFont typeface="Arial" panose="020B0604020202020204" pitchFamily="34" charset="0"/>
              <a:buChar char="•"/>
            </a:pPr>
            <a:r>
              <a:rPr lang="en-GB" sz="1400" dirty="0"/>
              <a:t>No rec variance will be created for the read dates (R4 – marked inactive) post the retro update date</a:t>
            </a:r>
          </a:p>
        </p:txBody>
      </p:sp>
      <p:sp>
        <p:nvSpPr>
          <p:cNvPr id="33" name="Line 4">
            <a:extLst>
              <a:ext uri="{FF2B5EF4-FFF2-40B4-BE49-F238E27FC236}">
                <a16:creationId xmlns:a16="http://schemas.microsoft.com/office/drawing/2014/main" xmlns="" id="{A958D9B9-F97E-4461-A89B-7830AF59EE52}"/>
              </a:ext>
            </a:extLst>
          </p:cNvPr>
          <p:cNvSpPr>
            <a:spLocks noChangeShapeType="1"/>
          </p:cNvSpPr>
          <p:nvPr/>
        </p:nvSpPr>
        <p:spPr bwMode="auto">
          <a:xfrm>
            <a:off x="723168" y="1972475"/>
            <a:ext cx="694496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34" name="Text Box 12">
            <a:extLst>
              <a:ext uri="{FF2B5EF4-FFF2-40B4-BE49-F238E27FC236}">
                <a16:creationId xmlns:a16="http://schemas.microsoft.com/office/drawing/2014/main" xmlns="" id="{BE4FF191-79A0-4925-A680-9AC610B6EB61}"/>
              </a:ext>
            </a:extLst>
          </p:cNvPr>
          <p:cNvSpPr txBox="1">
            <a:spLocks noChangeArrowheads="1"/>
          </p:cNvSpPr>
          <p:nvPr/>
        </p:nvSpPr>
        <p:spPr bwMode="auto">
          <a:xfrm>
            <a:off x="703054" y="1050079"/>
            <a:ext cx="1833670" cy="400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fontAlgn="base" hangingPunct="1">
              <a:spcBef>
                <a:spcPct val="0"/>
              </a:spcBef>
              <a:spcAft>
                <a:spcPct val="0"/>
              </a:spcAft>
            </a:pPr>
            <a:r>
              <a:rPr lang="en-GB" sz="1000" b="1" dirty="0">
                <a:solidFill>
                  <a:srgbClr val="333399"/>
                </a:solidFill>
              </a:rPr>
              <a:t>Shipper A Confirmation </a:t>
            </a:r>
          </a:p>
          <a:p>
            <a:pPr algn="ctr" fontAlgn="base">
              <a:spcBef>
                <a:spcPct val="0"/>
              </a:spcBef>
              <a:spcAft>
                <a:spcPct val="0"/>
              </a:spcAft>
            </a:pPr>
            <a:r>
              <a:rPr lang="en-GB" sz="1000" b="1" dirty="0">
                <a:solidFill>
                  <a:srgbClr val="333399"/>
                </a:solidFill>
              </a:rPr>
              <a:t>&amp; Meter Fix MSN 123</a:t>
            </a:r>
          </a:p>
        </p:txBody>
      </p:sp>
      <p:sp>
        <p:nvSpPr>
          <p:cNvPr id="35" name="Line 7">
            <a:extLst>
              <a:ext uri="{FF2B5EF4-FFF2-40B4-BE49-F238E27FC236}">
                <a16:creationId xmlns:a16="http://schemas.microsoft.com/office/drawing/2014/main" xmlns="" id="{1E673BF5-7CF2-4D08-A4FD-9A4A5DB831B5}"/>
              </a:ext>
            </a:extLst>
          </p:cNvPr>
          <p:cNvSpPr>
            <a:spLocks noChangeShapeType="1"/>
          </p:cNvSpPr>
          <p:nvPr/>
        </p:nvSpPr>
        <p:spPr bwMode="auto">
          <a:xfrm>
            <a:off x="1619890" y="1474724"/>
            <a:ext cx="2550" cy="5063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36" name="Line 7">
            <a:extLst>
              <a:ext uri="{FF2B5EF4-FFF2-40B4-BE49-F238E27FC236}">
                <a16:creationId xmlns:a16="http://schemas.microsoft.com/office/drawing/2014/main" xmlns="" id="{E89A90B7-EAEF-406C-A92F-98E167684AFC}"/>
              </a:ext>
            </a:extLst>
          </p:cNvPr>
          <p:cNvSpPr>
            <a:spLocks noChangeShapeType="1"/>
          </p:cNvSpPr>
          <p:nvPr/>
        </p:nvSpPr>
        <p:spPr bwMode="auto">
          <a:xfrm>
            <a:off x="5042093" y="1695820"/>
            <a:ext cx="0" cy="4318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37" name="Line 4">
            <a:extLst>
              <a:ext uri="{FF2B5EF4-FFF2-40B4-BE49-F238E27FC236}">
                <a16:creationId xmlns:a16="http://schemas.microsoft.com/office/drawing/2014/main" xmlns="" id="{9075B623-AD6E-48DE-B7DC-06E41CE02877}"/>
              </a:ext>
            </a:extLst>
          </p:cNvPr>
          <p:cNvSpPr>
            <a:spLocks noChangeShapeType="1"/>
          </p:cNvSpPr>
          <p:nvPr/>
        </p:nvSpPr>
        <p:spPr bwMode="auto">
          <a:xfrm flipV="1">
            <a:off x="1962494" y="2711172"/>
            <a:ext cx="280928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38" name="Line 7">
            <a:extLst>
              <a:ext uri="{FF2B5EF4-FFF2-40B4-BE49-F238E27FC236}">
                <a16:creationId xmlns:a16="http://schemas.microsoft.com/office/drawing/2014/main" xmlns="" id="{2C492A37-9AF8-4244-AE95-ACDB0D33E1AD}"/>
              </a:ext>
            </a:extLst>
          </p:cNvPr>
          <p:cNvSpPr>
            <a:spLocks noChangeShapeType="1"/>
          </p:cNvSpPr>
          <p:nvPr/>
        </p:nvSpPr>
        <p:spPr bwMode="auto">
          <a:xfrm flipH="1">
            <a:off x="4762186" y="1402834"/>
            <a:ext cx="9588" cy="1294691"/>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39" name="Text Box 12">
            <a:extLst>
              <a:ext uri="{FF2B5EF4-FFF2-40B4-BE49-F238E27FC236}">
                <a16:creationId xmlns:a16="http://schemas.microsoft.com/office/drawing/2014/main" xmlns="" id="{7A9CFD5F-75BF-4E66-BD98-791737AA50C6}"/>
              </a:ext>
            </a:extLst>
          </p:cNvPr>
          <p:cNvSpPr txBox="1">
            <a:spLocks noChangeArrowheads="1"/>
          </p:cNvSpPr>
          <p:nvPr/>
        </p:nvSpPr>
        <p:spPr bwMode="auto">
          <a:xfrm>
            <a:off x="3491670" y="1050079"/>
            <a:ext cx="982873" cy="400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fontAlgn="base" hangingPunct="1">
              <a:spcBef>
                <a:spcPct val="0"/>
              </a:spcBef>
              <a:spcAft>
                <a:spcPct val="0"/>
              </a:spcAft>
            </a:pPr>
            <a:r>
              <a:rPr lang="en-GB" sz="1000" b="1" dirty="0">
                <a:solidFill>
                  <a:srgbClr val="333399"/>
                </a:solidFill>
              </a:rPr>
              <a:t>Shipper B</a:t>
            </a:r>
          </a:p>
          <a:p>
            <a:pPr algn="ctr" eaLnBrk="1" fontAlgn="base" hangingPunct="1">
              <a:spcBef>
                <a:spcPct val="0"/>
              </a:spcBef>
              <a:spcAft>
                <a:spcPct val="0"/>
              </a:spcAft>
            </a:pPr>
            <a:r>
              <a:rPr lang="en-GB" sz="1000" b="1" dirty="0">
                <a:solidFill>
                  <a:srgbClr val="333399"/>
                </a:solidFill>
              </a:rPr>
              <a:t>Confirmation</a:t>
            </a:r>
          </a:p>
        </p:txBody>
      </p:sp>
      <p:sp>
        <p:nvSpPr>
          <p:cNvPr id="40" name="Line 7">
            <a:extLst>
              <a:ext uri="{FF2B5EF4-FFF2-40B4-BE49-F238E27FC236}">
                <a16:creationId xmlns:a16="http://schemas.microsoft.com/office/drawing/2014/main" xmlns="" id="{E53EC8EE-66CF-4E71-AC86-01C6C4738812}"/>
              </a:ext>
            </a:extLst>
          </p:cNvPr>
          <p:cNvSpPr>
            <a:spLocks noChangeShapeType="1"/>
          </p:cNvSpPr>
          <p:nvPr/>
        </p:nvSpPr>
        <p:spPr bwMode="auto">
          <a:xfrm>
            <a:off x="3980557" y="1466127"/>
            <a:ext cx="2550" cy="5063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41" name="Line 7">
            <a:extLst>
              <a:ext uri="{FF2B5EF4-FFF2-40B4-BE49-F238E27FC236}">
                <a16:creationId xmlns:a16="http://schemas.microsoft.com/office/drawing/2014/main" xmlns="" id="{666A3C46-0A3C-4D49-A24F-38E60B3BC5B8}"/>
              </a:ext>
            </a:extLst>
          </p:cNvPr>
          <p:cNvSpPr>
            <a:spLocks noChangeShapeType="1"/>
          </p:cNvSpPr>
          <p:nvPr/>
        </p:nvSpPr>
        <p:spPr bwMode="auto">
          <a:xfrm flipH="1">
            <a:off x="1979712" y="2007909"/>
            <a:ext cx="0" cy="7032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cxnSp>
        <p:nvCxnSpPr>
          <p:cNvPr id="42" name="Straight Connector 41">
            <a:extLst>
              <a:ext uri="{FF2B5EF4-FFF2-40B4-BE49-F238E27FC236}">
                <a16:creationId xmlns:a16="http://schemas.microsoft.com/office/drawing/2014/main" xmlns="" id="{46A2D8DE-2CAF-4A30-9C64-1E3561DC5797}"/>
              </a:ext>
            </a:extLst>
          </p:cNvPr>
          <p:cNvCxnSpPr/>
          <p:nvPr/>
        </p:nvCxnSpPr>
        <p:spPr>
          <a:xfrm>
            <a:off x="2452028" y="2007909"/>
            <a:ext cx="0" cy="258763"/>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xmlns="" id="{35C545FB-C326-4BC5-AC64-8A7DED50E504}"/>
              </a:ext>
            </a:extLst>
          </p:cNvPr>
          <p:cNvSpPr txBox="1">
            <a:spLocks noChangeArrowheads="1"/>
          </p:cNvSpPr>
          <p:nvPr/>
        </p:nvSpPr>
        <p:spPr bwMode="auto">
          <a:xfrm>
            <a:off x="2339316" y="2293659"/>
            <a:ext cx="3161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R1</a:t>
            </a:r>
          </a:p>
        </p:txBody>
      </p:sp>
      <p:cxnSp>
        <p:nvCxnSpPr>
          <p:cNvPr id="44" name="Straight Connector 43">
            <a:extLst>
              <a:ext uri="{FF2B5EF4-FFF2-40B4-BE49-F238E27FC236}">
                <a16:creationId xmlns:a16="http://schemas.microsoft.com/office/drawing/2014/main" xmlns="" id="{3ED27598-BD3C-460C-95D2-BBA3DE2C6A15}"/>
              </a:ext>
            </a:extLst>
          </p:cNvPr>
          <p:cNvCxnSpPr/>
          <p:nvPr/>
        </p:nvCxnSpPr>
        <p:spPr>
          <a:xfrm>
            <a:off x="2944153" y="2009497"/>
            <a:ext cx="0" cy="258762"/>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xmlns="" id="{5C4321EC-D2BB-4C81-BAD0-DFB86A341488}"/>
              </a:ext>
            </a:extLst>
          </p:cNvPr>
          <p:cNvSpPr txBox="1">
            <a:spLocks noChangeArrowheads="1"/>
          </p:cNvSpPr>
          <p:nvPr/>
        </p:nvSpPr>
        <p:spPr bwMode="auto">
          <a:xfrm>
            <a:off x="2785403" y="2293659"/>
            <a:ext cx="3161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R2</a:t>
            </a:r>
          </a:p>
        </p:txBody>
      </p:sp>
      <p:sp>
        <p:nvSpPr>
          <p:cNvPr id="46" name="Text Box 8">
            <a:extLst>
              <a:ext uri="{FF2B5EF4-FFF2-40B4-BE49-F238E27FC236}">
                <a16:creationId xmlns:a16="http://schemas.microsoft.com/office/drawing/2014/main" xmlns="" id="{DC3068C4-7EEA-49D3-8701-3EEC716F188E}"/>
              </a:ext>
            </a:extLst>
          </p:cNvPr>
          <p:cNvSpPr txBox="1">
            <a:spLocks noChangeArrowheads="1"/>
          </p:cNvSpPr>
          <p:nvPr/>
        </p:nvSpPr>
        <p:spPr bwMode="auto">
          <a:xfrm>
            <a:off x="1656691" y="1428676"/>
            <a:ext cx="77946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fontAlgn="base" hangingPunct="1">
              <a:spcBef>
                <a:spcPct val="0"/>
              </a:spcBef>
              <a:spcAft>
                <a:spcPct val="0"/>
              </a:spcAft>
            </a:pPr>
            <a:r>
              <a:rPr lang="en-GB" sz="1000" b="1" dirty="0">
                <a:solidFill>
                  <a:srgbClr val="00B050"/>
                </a:solidFill>
              </a:rPr>
              <a:t>Asset activity date</a:t>
            </a:r>
          </a:p>
        </p:txBody>
      </p:sp>
      <p:sp>
        <p:nvSpPr>
          <p:cNvPr id="47" name="Text Box 8">
            <a:extLst>
              <a:ext uri="{FF2B5EF4-FFF2-40B4-BE49-F238E27FC236}">
                <a16:creationId xmlns:a16="http://schemas.microsoft.com/office/drawing/2014/main" xmlns="" id="{BF823CCD-41CB-43EE-BB20-DC63583D641E}"/>
              </a:ext>
            </a:extLst>
          </p:cNvPr>
          <p:cNvSpPr txBox="1">
            <a:spLocks noChangeArrowheads="1"/>
          </p:cNvSpPr>
          <p:nvPr/>
        </p:nvSpPr>
        <p:spPr bwMode="auto">
          <a:xfrm>
            <a:off x="4689971" y="1334478"/>
            <a:ext cx="746125"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fontAlgn="base" hangingPunct="1">
              <a:spcBef>
                <a:spcPct val="0"/>
              </a:spcBef>
              <a:spcAft>
                <a:spcPct val="0"/>
              </a:spcAft>
            </a:pPr>
            <a:r>
              <a:rPr lang="en-GB" sz="1000" b="1" dirty="0">
                <a:solidFill>
                  <a:srgbClr val="00B050"/>
                </a:solidFill>
              </a:rPr>
              <a:t>Latest </a:t>
            </a:r>
          </a:p>
          <a:p>
            <a:pPr algn="ctr" eaLnBrk="1" fontAlgn="base" hangingPunct="1">
              <a:spcBef>
                <a:spcPct val="0"/>
              </a:spcBef>
              <a:spcAft>
                <a:spcPct val="0"/>
              </a:spcAft>
            </a:pPr>
            <a:r>
              <a:rPr lang="en-GB" sz="1000" b="1" dirty="0">
                <a:solidFill>
                  <a:srgbClr val="00B050"/>
                </a:solidFill>
              </a:rPr>
              <a:t>Read</a:t>
            </a:r>
          </a:p>
        </p:txBody>
      </p:sp>
      <p:cxnSp>
        <p:nvCxnSpPr>
          <p:cNvPr id="48" name="Straight Connector 47">
            <a:extLst>
              <a:ext uri="{FF2B5EF4-FFF2-40B4-BE49-F238E27FC236}">
                <a16:creationId xmlns:a16="http://schemas.microsoft.com/office/drawing/2014/main" xmlns="" id="{375C1C2C-99B5-4CFC-8729-DE7B9329B601}"/>
              </a:ext>
            </a:extLst>
          </p:cNvPr>
          <p:cNvCxnSpPr/>
          <p:nvPr/>
        </p:nvCxnSpPr>
        <p:spPr>
          <a:xfrm>
            <a:off x="3714427" y="2012958"/>
            <a:ext cx="0" cy="258762"/>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xmlns="" id="{52F30993-C062-490F-B345-291C9A422353}"/>
              </a:ext>
            </a:extLst>
          </p:cNvPr>
          <p:cNvSpPr txBox="1">
            <a:spLocks noChangeArrowheads="1"/>
          </p:cNvSpPr>
          <p:nvPr/>
        </p:nvSpPr>
        <p:spPr bwMode="auto">
          <a:xfrm>
            <a:off x="3555677" y="2297120"/>
            <a:ext cx="3161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R3</a:t>
            </a:r>
          </a:p>
        </p:txBody>
      </p:sp>
      <p:cxnSp>
        <p:nvCxnSpPr>
          <p:cNvPr id="50" name="Straight Connector 49">
            <a:extLst>
              <a:ext uri="{FF2B5EF4-FFF2-40B4-BE49-F238E27FC236}">
                <a16:creationId xmlns:a16="http://schemas.microsoft.com/office/drawing/2014/main" xmlns="" id="{52F65BA9-1B56-4B88-9665-6C9A6EF4ADF6}"/>
              </a:ext>
            </a:extLst>
          </p:cNvPr>
          <p:cNvCxnSpPr/>
          <p:nvPr/>
        </p:nvCxnSpPr>
        <p:spPr>
          <a:xfrm>
            <a:off x="5031344" y="2012958"/>
            <a:ext cx="0" cy="258762"/>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xmlns="" id="{6CC3CF91-E4B7-4B45-A6A6-743F96CA0964}"/>
              </a:ext>
            </a:extLst>
          </p:cNvPr>
          <p:cNvSpPr txBox="1">
            <a:spLocks noChangeArrowheads="1"/>
          </p:cNvSpPr>
          <p:nvPr/>
        </p:nvSpPr>
        <p:spPr bwMode="auto">
          <a:xfrm>
            <a:off x="4895749" y="2297120"/>
            <a:ext cx="3161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R4</a:t>
            </a:r>
          </a:p>
        </p:txBody>
      </p:sp>
      <p:cxnSp>
        <p:nvCxnSpPr>
          <p:cNvPr id="52" name="Straight Connector 51">
            <a:extLst>
              <a:ext uri="{FF2B5EF4-FFF2-40B4-BE49-F238E27FC236}">
                <a16:creationId xmlns:a16="http://schemas.microsoft.com/office/drawing/2014/main" xmlns="" id="{E36084D2-1412-4D1C-B8FE-A9CA60CB4A5B}"/>
              </a:ext>
            </a:extLst>
          </p:cNvPr>
          <p:cNvCxnSpPr/>
          <p:nvPr/>
        </p:nvCxnSpPr>
        <p:spPr>
          <a:xfrm>
            <a:off x="6286846" y="1991092"/>
            <a:ext cx="0" cy="258762"/>
          </a:xfrm>
          <a:prstGeom prst="line">
            <a:avLst/>
          </a:prstGeom>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xmlns="" id="{9E44C6C3-E449-42D5-AF83-3486DC32F847}"/>
              </a:ext>
            </a:extLst>
          </p:cNvPr>
          <p:cNvSpPr txBox="1">
            <a:spLocks noChangeArrowheads="1"/>
          </p:cNvSpPr>
          <p:nvPr/>
        </p:nvSpPr>
        <p:spPr bwMode="auto">
          <a:xfrm>
            <a:off x="6128096" y="2275254"/>
            <a:ext cx="3161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R5</a:t>
            </a:r>
          </a:p>
        </p:txBody>
      </p:sp>
      <p:sp>
        <p:nvSpPr>
          <p:cNvPr id="54" name="Line 7">
            <a:extLst>
              <a:ext uri="{FF2B5EF4-FFF2-40B4-BE49-F238E27FC236}">
                <a16:creationId xmlns:a16="http://schemas.microsoft.com/office/drawing/2014/main" xmlns="" id="{4E858749-EEB8-4DDC-99D0-2AEEB8573D8F}"/>
              </a:ext>
            </a:extLst>
          </p:cNvPr>
          <p:cNvSpPr>
            <a:spLocks noChangeShapeType="1"/>
          </p:cNvSpPr>
          <p:nvPr/>
        </p:nvSpPr>
        <p:spPr bwMode="auto">
          <a:xfrm flipH="1">
            <a:off x="3978520" y="1343020"/>
            <a:ext cx="3376" cy="136304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55" name="Line 7">
            <a:extLst>
              <a:ext uri="{FF2B5EF4-FFF2-40B4-BE49-F238E27FC236}">
                <a16:creationId xmlns:a16="http://schemas.microsoft.com/office/drawing/2014/main" xmlns="" id="{A4DEA48A-72ED-4840-8E96-828A6E8C234C}"/>
              </a:ext>
            </a:extLst>
          </p:cNvPr>
          <p:cNvSpPr>
            <a:spLocks noChangeShapeType="1"/>
          </p:cNvSpPr>
          <p:nvPr/>
        </p:nvSpPr>
        <p:spPr bwMode="auto">
          <a:xfrm flipH="1">
            <a:off x="6300192" y="1323102"/>
            <a:ext cx="3376" cy="136304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56" name="TextBox 55">
            <a:extLst>
              <a:ext uri="{FF2B5EF4-FFF2-40B4-BE49-F238E27FC236}">
                <a16:creationId xmlns:a16="http://schemas.microsoft.com/office/drawing/2014/main" xmlns="" id="{F3B7B411-2859-41CD-9209-200860E9CA9A}"/>
              </a:ext>
            </a:extLst>
          </p:cNvPr>
          <p:cNvSpPr txBox="1">
            <a:spLocks noChangeArrowheads="1"/>
          </p:cNvSpPr>
          <p:nvPr/>
        </p:nvSpPr>
        <p:spPr bwMode="auto">
          <a:xfrm>
            <a:off x="1835696" y="2698104"/>
            <a:ext cx="2535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A</a:t>
            </a:r>
          </a:p>
        </p:txBody>
      </p:sp>
      <p:sp>
        <p:nvSpPr>
          <p:cNvPr id="57" name="TextBox 56">
            <a:extLst>
              <a:ext uri="{FF2B5EF4-FFF2-40B4-BE49-F238E27FC236}">
                <a16:creationId xmlns:a16="http://schemas.microsoft.com/office/drawing/2014/main" xmlns="" id="{9D846E46-B736-444F-96AD-F949DDC47EEF}"/>
              </a:ext>
            </a:extLst>
          </p:cNvPr>
          <p:cNvSpPr txBox="1">
            <a:spLocks noChangeArrowheads="1"/>
          </p:cNvSpPr>
          <p:nvPr/>
        </p:nvSpPr>
        <p:spPr bwMode="auto">
          <a:xfrm>
            <a:off x="3886356" y="2697524"/>
            <a:ext cx="2535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B</a:t>
            </a:r>
          </a:p>
        </p:txBody>
      </p:sp>
      <p:sp>
        <p:nvSpPr>
          <p:cNvPr id="58" name="TextBox 57">
            <a:extLst>
              <a:ext uri="{FF2B5EF4-FFF2-40B4-BE49-F238E27FC236}">
                <a16:creationId xmlns:a16="http://schemas.microsoft.com/office/drawing/2014/main" xmlns="" id="{436D684B-D4F1-4F46-ACFB-E7E51E7C74EB}"/>
              </a:ext>
            </a:extLst>
          </p:cNvPr>
          <p:cNvSpPr txBox="1">
            <a:spLocks noChangeArrowheads="1"/>
          </p:cNvSpPr>
          <p:nvPr/>
        </p:nvSpPr>
        <p:spPr bwMode="auto">
          <a:xfrm>
            <a:off x="4642572" y="2711172"/>
            <a:ext cx="25840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C</a:t>
            </a:r>
          </a:p>
        </p:txBody>
      </p:sp>
      <p:sp>
        <p:nvSpPr>
          <p:cNvPr id="59" name="TextBox 58">
            <a:extLst>
              <a:ext uri="{FF2B5EF4-FFF2-40B4-BE49-F238E27FC236}">
                <a16:creationId xmlns:a16="http://schemas.microsoft.com/office/drawing/2014/main" xmlns="" id="{5DC49CE3-8583-4021-8A93-1CA3CDE26689}"/>
              </a:ext>
            </a:extLst>
          </p:cNvPr>
          <p:cNvSpPr txBox="1">
            <a:spLocks noChangeArrowheads="1"/>
          </p:cNvSpPr>
          <p:nvPr/>
        </p:nvSpPr>
        <p:spPr bwMode="auto">
          <a:xfrm>
            <a:off x="6185804" y="2711172"/>
            <a:ext cx="25840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D</a:t>
            </a:r>
          </a:p>
        </p:txBody>
      </p:sp>
      <p:sp>
        <p:nvSpPr>
          <p:cNvPr id="60" name="TextBox 59">
            <a:extLst>
              <a:ext uri="{FF2B5EF4-FFF2-40B4-BE49-F238E27FC236}">
                <a16:creationId xmlns:a16="http://schemas.microsoft.com/office/drawing/2014/main" xmlns="" id="{18FA5877-9552-444E-B70E-6DEC7ADD1C19}"/>
              </a:ext>
            </a:extLst>
          </p:cNvPr>
          <p:cNvSpPr txBox="1">
            <a:spLocks noChangeArrowheads="1"/>
          </p:cNvSpPr>
          <p:nvPr/>
        </p:nvSpPr>
        <p:spPr bwMode="auto">
          <a:xfrm>
            <a:off x="4603064" y="2449520"/>
            <a:ext cx="3321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RR</a:t>
            </a:r>
          </a:p>
        </p:txBody>
      </p:sp>
      <p:sp>
        <p:nvSpPr>
          <p:cNvPr id="61" name="Line 7">
            <a:extLst>
              <a:ext uri="{FF2B5EF4-FFF2-40B4-BE49-F238E27FC236}">
                <a16:creationId xmlns:a16="http://schemas.microsoft.com/office/drawing/2014/main" xmlns="" id="{5F4425BD-CB24-4F7A-9FC5-78570ADF98BC}"/>
              </a:ext>
            </a:extLst>
          </p:cNvPr>
          <p:cNvSpPr>
            <a:spLocks noChangeShapeType="1"/>
          </p:cNvSpPr>
          <p:nvPr/>
        </p:nvSpPr>
        <p:spPr bwMode="auto">
          <a:xfrm flipH="1">
            <a:off x="5737776" y="1360436"/>
            <a:ext cx="3376" cy="136304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62" name="Text Box 12">
            <a:extLst>
              <a:ext uri="{FF2B5EF4-FFF2-40B4-BE49-F238E27FC236}">
                <a16:creationId xmlns:a16="http://schemas.microsoft.com/office/drawing/2014/main" xmlns="" id="{B5529632-6ED6-4DF8-83A4-2B2F5308376F}"/>
              </a:ext>
            </a:extLst>
          </p:cNvPr>
          <p:cNvSpPr txBox="1">
            <a:spLocks noChangeArrowheads="1"/>
          </p:cNvSpPr>
          <p:nvPr/>
        </p:nvSpPr>
        <p:spPr bwMode="auto">
          <a:xfrm>
            <a:off x="5161503" y="694948"/>
            <a:ext cx="119704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fontAlgn="base" hangingPunct="1">
              <a:spcBef>
                <a:spcPct val="0"/>
              </a:spcBef>
              <a:spcAft>
                <a:spcPct val="0"/>
              </a:spcAft>
            </a:pPr>
            <a:r>
              <a:rPr lang="en-GB" sz="1000" b="1" dirty="0">
                <a:solidFill>
                  <a:srgbClr val="333399"/>
                </a:solidFill>
              </a:rPr>
              <a:t>Submission of retro update with Effective Date as C </a:t>
            </a:r>
          </a:p>
        </p:txBody>
      </p:sp>
      <p:sp>
        <p:nvSpPr>
          <p:cNvPr id="63" name="Text Box 12">
            <a:extLst>
              <a:ext uri="{FF2B5EF4-FFF2-40B4-BE49-F238E27FC236}">
                <a16:creationId xmlns:a16="http://schemas.microsoft.com/office/drawing/2014/main" xmlns="" id="{2D55DEA3-DFC8-4E8A-AA18-5943F4B93D94}"/>
              </a:ext>
            </a:extLst>
          </p:cNvPr>
          <p:cNvSpPr txBox="1">
            <a:spLocks noChangeArrowheads="1"/>
          </p:cNvSpPr>
          <p:nvPr/>
        </p:nvSpPr>
        <p:spPr bwMode="auto">
          <a:xfrm>
            <a:off x="4139952" y="843580"/>
            <a:ext cx="119704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fontAlgn="base" hangingPunct="1">
              <a:spcBef>
                <a:spcPct val="0"/>
              </a:spcBef>
              <a:spcAft>
                <a:spcPct val="0"/>
              </a:spcAft>
            </a:pPr>
            <a:r>
              <a:rPr lang="en-GB" sz="1000" b="1" dirty="0">
                <a:solidFill>
                  <a:srgbClr val="333399"/>
                </a:solidFill>
              </a:rPr>
              <a:t>Retro effective date in the system</a:t>
            </a:r>
          </a:p>
        </p:txBody>
      </p:sp>
    </p:spTree>
    <p:extLst>
      <p:ext uri="{BB962C8B-B14F-4D97-AF65-F5344CB8AC3E}">
        <p14:creationId xmlns:p14="http://schemas.microsoft.com/office/powerpoint/2010/main" val="3818401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57503"/>
            <a:ext cx="8688388" cy="582524"/>
          </a:xfrm>
        </p:spPr>
        <p:txBody>
          <a:bodyPr/>
          <a:lstStyle/>
          <a:p>
            <a:pPr algn="l"/>
            <a:r>
              <a:rPr lang="en-GB" dirty="0">
                <a:solidFill>
                  <a:schemeClr val="tx2"/>
                </a:solidFill>
              </a:rPr>
              <a:t>Option 3: Solution at high Level </a:t>
            </a:r>
          </a:p>
        </p:txBody>
      </p:sp>
      <p:sp>
        <p:nvSpPr>
          <p:cNvPr id="32" name="TextBox 31">
            <a:extLst>
              <a:ext uri="{FF2B5EF4-FFF2-40B4-BE49-F238E27FC236}">
                <a16:creationId xmlns:a16="http://schemas.microsoft.com/office/drawing/2014/main" xmlns="" id="{44133CC6-E47E-43AD-9AD6-047A3A15C57A}"/>
              </a:ext>
            </a:extLst>
          </p:cNvPr>
          <p:cNvSpPr txBox="1"/>
          <p:nvPr/>
        </p:nvSpPr>
        <p:spPr>
          <a:xfrm>
            <a:off x="225424" y="2924944"/>
            <a:ext cx="8811071" cy="3647152"/>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en-GB" sz="1400" dirty="0">
                <a:solidFill>
                  <a:srgbClr val="000000"/>
                </a:solidFill>
              </a:rPr>
              <a:t>Retro update submitted with an effective date, are updated in the system effective the actual activity date in the field (Point A in the above diagram). </a:t>
            </a:r>
          </a:p>
          <a:p>
            <a:pPr marL="285750" lvl="0" indent="-285750">
              <a:lnSpc>
                <a:spcPct val="150000"/>
              </a:lnSpc>
              <a:buFont typeface="Arial" panose="020B0604020202020204" pitchFamily="34" charset="0"/>
              <a:buChar char="•"/>
            </a:pPr>
            <a:r>
              <a:rPr lang="en-GB" sz="1400" dirty="0">
                <a:solidFill>
                  <a:srgbClr val="000000"/>
                </a:solidFill>
              </a:rPr>
              <a:t>All the reads post the asset activity will be marked as inactive</a:t>
            </a:r>
          </a:p>
          <a:p>
            <a:pPr marL="285750" lvl="0" indent="-285750">
              <a:lnSpc>
                <a:spcPct val="150000"/>
              </a:lnSpc>
              <a:buFont typeface="Arial" panose="020B0604020202020204" pitchFamily="34" charset="0"/>
              <a:buChar char="•"/>
            </a:pPr>
            <a:r>
              <a:rPr lang="en-GB" sz="1400" dirty="0">
                <a:solidFill>
                  <a:srgbClr val="000000"/>
                </a:solidFill>
              </a:rPr>
              <a:t>Current shipper is expected to provide the new transfer read (</a:t>
            </a:r>
            <a:r>
              <a:rPr lang="en-GB" sz="1400" u="sng" dirty="0">
                <a:solidFill>
                  <a:srgbClr val="000000"/>
                </a:solidFill>
              </a:rPr>
              <a:t>if there is a shipper transfer</a:t>
            </a:r>
            <a:r>
              <a:rPr lang="en-GB" sz="1400" dirty="0">
                <a:solidFill>
                  <a:srgbClr val="000000"/>
                </a:solidFill>
              </a:rPr>
              <a:t>) and a latest read along with retro update.</a:t>
            </a:r>
          </a:p>
          <a:p>
            <a:pPr marL="285750" lvl="0" indent="-285750">
              <a:lnSpc>
                <a:spcPct val="150000"/>
              </a:lnSpc>
              <a:buFont typeface="Arial" panose="020B0604020202020204" pitchFamily="34" charset="0"/>
              <a:buChar char="•"/>
            </a:pPr>
            <a:r>
              <a:rPr lang="en-GB" sz="1400" dirty="0">
                <a:solidFill>
                  <a:srgbClr val="000000"/>
                </a:solidFill>
              </a:rPr>
              <a:t>Any amendment invoice position will be reversed and negative charge position will be created while doing the retro updates.</a:t>
            </a:r>
          </a:p>
          <a:p>
            <a:pPr marL="285750" lvl="0" indent="-285750">
              <a:lnSpc>
                <a:spcPct val="150000"/>
              </a:lnSpc>
              <a:buFont typeface="Arial" panose="020B0604020202020204" pitchFamily="34" charset="0"/>
              <a:buChar char="•"/>
            </a:pPr>
            <a:r>
              <a:rPr lang="en-GB" sz="1400" dirty="0">
                <a:solidFill>
                  <a:srgbClr val="000000"/>
                </a:solidFill>
              </a:rPr>
              <a:t>All the reads present in the system prior to the retro update receipt will be marked inactive  (R1 through R4) and no rec variance will be created for these dates.</a:t>
            </a:r>
          </a:p>
          <a:p>
            <a:pPr lvl="0">
              <a:lnSpc>
                <a:spcPct val="150000"/>
              </a:lnSpc>
            </a:pPr>
            <a:endParaRPr lang="en-GB" sz="1400" dirty="0">
              <a:solidFill>
                <a:srgbClr val="000000"/>
              </a:solidFill>
            </a:endParaRPr>
          </a:p>
          <a:p>
            <a:pPr lvl="0">
              <a:lnSpc>
                <a:spcPct val="150000"/>
              </a:lnSpc>
            </a:pPr>
            <a:r>
              <a:rPr lang="en-GB" sz="1400" dirty="0">
                <a:solidFill>
                  <a:srgbClr val="000000"/>
                </a:solidFill>
              </a:rPr>
              <a:t>NB: This does not include changes prior to class change</a:t>
            </a:r>
            <a:endParaRPr lang="en-GB" sz="1100" dirty="0"/>
          </a:p>
        </p:txBody>
      </p:sp>
      <p:sp>
        <p:nvSpPr>
          <p:cNvPr id="64" name="Line 4">
            <a:extLst>
              <a:ext uri="{FF2B5EF4-FFF2-40B4-BE49-F238E27FC236}">
                <a16:creationId xmlns:a16="http://schemas.microsoft.com/office/drawing/2014/main" xmlns="" id="{AFD51A88-6BF1-4557-A661-590075B90FCC}"/>
              </a:ext>
            </a:extLst>
          </p:cNvPr>
          <p:cNvSpPr>
            <a:spLocks noChangeShapeType="1"/>
          </p:cNvSpPr>
          <p:nvPr/>
        </p:nvSpPr>
        <p:spPr bwMode="auto">
          <a:xfrm>
            <a:off x="723168" y="1973991"/>
            <a:ext cx="694496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65" name="Text Box 12">
            <a:extLst>
              <a:ext uri="{FF2B5EF4-FFF2-40B4-BE49-F238E27FC236}">
                <a16:creationId xmlns:a16="http://schemas.microsoft.com/office/drawing/2014/main" xmlns="" id="{A09A6B6A-69BA-4865-AF8F-A0AD178CEDD6}"/>
              </a:ext>
            </a:extLst>
          </p:cNvPr>
          <p:cNvSpPr txBox="1">
            <a:spLocks noChangeArrowheads="1"/>
          </p:cNvSpPr>
          <p:nvPr/>
        </p:nvSpPr>
        <p:spPr bwMode="auto">
          <a:xfrm>
            <a:off x="703054" y="1051595"/>
            <a:ext cx="1833670" cy="400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fontAlgn="base" hangingPunct="1">
              <a:spcBef>
                <a:spcPct val="0"/>
              </a:spcBef>
              <a:spcAft>
                <a:spcPct val="0"/>
              </a:spcAft>
            </a:pPr>
            <a:r>
              <a:rPr lang="en-GB" sz="1000" b="1" dirty="0">
                <a:solidFill>
                  <a:srgbClr val="333399"/>
                </a:solidFill>
              </a:rPr>
              <a:t>Shipper A Confirmation </a:t>
            </a:r>
          </a:p>
          <a:p>
            <a:pPr algn="ctr" fontAlgn="base">
              <a:spcBef>
                <a:spcPct val="0"/>
              </a:spcBef>
              <a:spcAft>
                <a:spcPct val="0"/>
              </a:spcAft>
            </a:pPr>
            <a:r>
              <a:rPr lang="en-GB" sz="1000" b="1" dirty="0">
                <a:solidFill>
                  <a:srgbClr val="333399"/>
                </a:solidFill>
              </a:rPr>
              <a:t>&amp; Meter Fix MSN 123</a:t>
            </a:r>
          </a:p>
        </p:txBody>
      </p:sp>
      <p:sp>
        <p:nvSpPr>
          <p:cNvPr id="66" name="Line 7">
            <a:extLst>
              <a:ext uri="{FF2B5EF4-FFF2-40B4-BE49-F238E27FC236}">
                <a16:creationId xmlns:a16="http://schemas.microsoft.com/office/drawing/2014/main" xmlns="" id="{7BAE94D9-FE81-4340-BBD4-66077BA9E964}"/>
              </a:ext>
            </a:extLst>
          </p:cNvPr>
          <p:cNvSpPr>
            <a:spLocks noChangeShapeType="1"/>
          </p:cNvSpPr>
          <p:nvPr/>
        </p:nvSpPr>
        <p:spPr bwMode="auto">
          <a:xfrm>
            <a:off x="1619890" y="1476240"/>
            <a:ext cx="2550" cy="5063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67" name="Line 7">
            <a:extLst>
              <a:ext uri="{FF2B5EF4-FFF2-40B4-BE49-F238E27FC236}">
                <a16:creationId xmlns:a16="http://schemas.microsoft.com/office/drawing/2014/main" xmlns="" id="{330D1C44-45F0-448F-8383-DD7E397CEFF1}"/>
              </a:ext>
            </a:extLst>
          </p:cNvPr>
          <p:cNvSpPr>
            <a:spLocks noChangeShapeType="1"/>
          </p:cNvSpPr>
          <p:nvPr/>
        </p:nvSpPr>
        <p:spPr bwMode="auto">
          <a:xfrm>
            <a:off x="4565333" y="1697336"/>
            <a:ext cx="0" cy="4318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68" name="Text Box 12">
            <a:extLst>
              <a:ext uri="{FF2B5EF4-FFF2-40B4-BE49-F238E27FC236}">
                <a16:creationId xmlns:a16="http://schemas.microsoft.com/office/drawing/2014/main" xmlns="" id="{53B9E8D8-4974-40CE-841F-CE8B78B7907B}"/>
              </a:ext>
            </a:extLst>
          </p:cNvPr>
          <p:cNvSpPr txBox="1">
            <a:spLocks noChangeArrowheads="1"/>
          </p:cNvSpPr>
          <p:nvPr/>
        </p:nvSpPr>
        <p:spPr bwMode="auto">
          <a:xfrm>
            <a:off x="4139952" y="692696"/>
            <a:ext cx="119704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fontAlgn="base" hangingPunct="1">
              <a:spcBef>
                <a:spcPct val="0"/>
              </a:spcBef>
              <a:spcAft>
                <a:spcPct val="0"/>
              </a:spcAft>
            </a:pPr>
            <a:r>
              <a:rPr lang="en-GB" sz="1000" b="1" dirty="0">
                <a:solidFill>
                  <a:srgbClr val="333399"/>
                </a:solidFill>
              </a:rPr>
              <a:t>Submission of retro update with Effective Date  </a:t>
            </a:r>
          </a:p>
        </p:txBody>
      </p:sp>
      <p:sp>
        <p:nvSpPr>
          <p:cNvPr id="69" name="Line 4">
            <a:extLst>
              <a:ext uri="{FF2B5EF4-FFF2-40B4-BE49-F238E27FC236}">
                <a16:creationId xmlns:a16="http://schemas.microsoft.com/office/drawing/2014/main" xmlns="" id="{823384F5-E8C5-4745-9A60-3F209C3AB6A6}"/>
              </a:ext>
            </a:extLst>
          </p:cNvPr>
          <p:cNvSpPr>
            <a:spLocks noChangeShapeType="1"/>
          </p:cNvSpPr>
          <p:nvPr/>
        </p:nvSpPr>
        <p:spPr bwMode="auto">
          <a:xfrm flipV="1">
            <a:off x="1979712" y="2699040"/>
            <a:ext cx="2755389" cy="303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70" name="Line 7">
            <a:extLst>
              <a:ext uri="{FF2B5EF4-FFF2-40B4-BE49-F238E27FC236}">
                <a16:creationId xmlns:a16="http://schemas.microsoft.com/office/drawing/2014/main" xmlns="" id="{1262AC70-F8F4-4EA4-9219-F5C98E18D365}"/>
              </a:ext>
            </a:extLst>
          </p:cNvPr>
          <p:cNvSpPr>
            <a:spLocks noChangeShapeType="1"/>
          </p:cNvSpPr>
          <p:nvPr/>
        </p:nvSpPr>
        <p:spPr bwMode="auto">
          <a:xfrm flipH="1">
            <a:off x="4735099" y="1335994"/>
            <a:ext cx="3376" cy="136304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71" name="Text Box 12">
            <a:extLst>
              <a:ext uri="{FF2B5EF4-FFF2-40B4-BE49-F238E27FC236}">
                <a16:creationId xmlns:a16="http://schemas.microsoft.com/office/drawing/2014/main" xmlns="" id="{49ECB8BD-9E0B-4609-8C80-9464592DBF5B}"/>
              </a:ext>
            </a:extLst>
          </p:cNvPr>
          <p:cNvSpPr txBox="1">
            <a:spLocks noChangeArrowheads="1"/>
          </p:cNvSpPr>
          <p:nvPr/>
        </p:nvSpPr>
        <p:spPr bwMode="auto">
          <a:xfrm>
            <a:off x="3491670" y="1051595"/>
            <a:ext cx="982873" cy="400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fontAlgn="base" hangingPunct="1">
              <a:spcBef>
                <a:spcPct val="0"/>
              </a:spcBef>
              <a:spcAft>
                <a:spcPct val="0"/>
              </a:spcAft>
            </a:pPr>
            <a:r>
              <a:rPr lang="en-GB" sz="1000" b="1" dirty="0">
                <a:solidFill>
                  <a:srgbClr val="333399"/>
                </a:solidFill>
              </a:rPr>
              <a:t>Shipper B</a:t>
            </a:r>
          </a:p>
          <a:p>
            <a:pPr algn="ctr" eaLnBrk="1" fontAlgn="base" hangingPunct="1">
              <a:spcBef>
                <a:spcPct val="0"/>
              </a:spcBef>
              <a:spcAft>
                <a:spcPct val="0"/>
              </a:spcAft>
            </a:pPr>
            <a:r>
              <a:rPr lang="en-GB" sz="1000" b="1" dirty="0">
                <a:solidFill>
                  <a:srgbClr val="333399"/>
                </a:solidFill>
              </a:rPr>
              <a:t>Confirmation</a:t>
            </a:r>
          </a:p>
        </p:txBody>
      </p:sp>
      <p:sp>
        <p:nvSpPr>
          <p:cNvPr id="72" name="Line 7">
            <a:extLst>
              <a:ext uri="{FF2B5EF4-FFF2-40B4-BE49-F238E27FC236}">
                <a16:creationId xmlns:a16="http://schemas.microsoft.com/office/drawing/2014/main" xmlns="" id="{007B8ABD-ABE6-4511-97A9-C87730A7746B}"/>
              </a:ext>
            </a:extLst>
          </p:cNvPr>
          <p:cNvSpPr>
            <a:spLocks noChangeShapeType="1"/>
          </p:cNvSpPr>
          <p:nvPr/>
        </p:nvSpPr>
        <p:spPr bwMode="auto">
          <a:xfrm>
            <a:off x="3980557" y="1467643"/>
            <a:ext cx="2550" cy="5063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73" name="Line 7">
            <a:extLst>
              <a:ext uri="{FF2B5EF4-FFF2-40B4-BE49-F238E27FC236}">
                <a16:creationId xmlns:a16="http://schemas.microsoft.com/office/drawing/2014/main" xmlns="" id="{A7D77205-9681-4D8B-99B7-D7BF168B529E}"/>
              </a:ext>
            </a:extLst>
          </p:cNvPr>
          <p:cNvSpPr>
            <a:spLocks noChangeShapeType="1"/>
          </p:cNvSpPr>
          <p:nvPr/>
        </p:nvSpPr>
        <p:spPr bwMode="auto">
          <a:xfrm flipH="1">
            <a:off x="1979712" y="2009425"/>
            <a:ext cx="0" cy="7032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cxnSp>
        <p:nvCxnSpPr>
          <p:cNvPr id="74" name="Straight Connector 73">
            <a:extLst>
              <a:ext uri="{FF2B5EF4-FFF2-40B4-BE49-F238E27FC236}">
                <a16:creationId xmlns:a16="http://schemas.microsoft.com/office/drawing/2014/main" xmlns="" id="{C02F38B8-4AE6-4B7F-855F-1851FB52C536}"/>
              </a:ext>
            </a:extLst>
          </p:cNvPr>
          <p:cNvCxnSpPr/>
          <p:nvPr/>
        </p:nvCxnSpPr>
        <p:spPr>
          <a:xfrm>
            <a:off x="2452028" y="2009425"/>
            <a:ext cx="0" cy="258763"/>
          </a:xfrm>
          <a:prstGeom prst="line">
            <a:avLst/>
          </a:prstGeom>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xmlns="" id="{22DDE786-7A6D-488C-AD00-D3147AA41E93}"/>
              </a:ext>
            </a:extLst>
          </p:cNvPr>
          <p:cNvSpPr txBox="1">
            <a:spLocks noChangeArrowheads="1"/>
          </p:cNvSpPr>
          <p:nvPr/>
        </p:nvSpPr>
        <p:spPr bwMode="auto">
          <a:xfrm>
            <a:off x="2339316" y="2295175"/>
            <a:ext cx="3161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R1</a:t>
            </a:r>
          </a:p>
        </p:txBody>
      </p:sp>
      <p:cxnSp>
        <p:nvCxnSpPr>
          <p:cNvPr id="76" name="Straight Connector 75">
            <a:extLst>
              <a:ext uri="{FF2B5EF4-FFF2-40B4-BE49-F238E27FC236}">
                <a16:creationId xmlns:a16="http://schemas.microsoft.com/office/drawing/2014/main" xmlns="" id="{B01D6CA5-5448-4A93-B0A8-EA494C699144}"/>
              </a:ext>
            </a:extLst>
          </p:cNvPr>
          <p:cNvCxnSpPr/>
          <p:nvPr/>
        </p:nvCxnSpPr>
        <p:spPr>
          <a:xfrm>
            <a:off x="2944153" y="2011013"/>
            <a:ext cx="0" cy="258762"/>
          </a:xfrm>
          <a:prstGeom prst="line">
            <a:avLst/>
          </a:prstGeom>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xmlns="" id="{0C76D955-9388-4183-AC7F-BF8B3720E389}"/>
              </a:ext>
            </a:extLst>
          </p:cNvPr>
          <p:cNvSpPr txBox="1">
            <a:spLocks noChangeArrowheads="1"/>
          </p:cNvSpPr>
          <p:nvPr/>
        </p:nvSpPr>
        <p:spPr bwMode="auto">
          <a:xfrm>
            <a:off x="2785403" y="2295175"/>
            <a:ext cx="3161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R2</a:t>
            </a:r>
          </a:p>
        </p:txBody>
      </p:sp>
      <p:sp>
        <p:nvSpPr>
          <p:cNvPr id="78" name="Text Box 8">
            <a:extLst>
              <a:ext uri="{FF2B5EF4-FFF2-40B4-BE49-F238E27FC236}">
                <a16:creationId xmlns:a16="http://schemas.microsoft.com/office/drawing/2014/main" xmlns="" id="{B02D241A-9B2C-43BB-9241-B02CC47E16E5}"/>
              </a:ext>
            </a:extLst>
          </p:cNvPr>
          <p:cNvSpPr txBox="1">
            <a:spLocks noChangeArrowheads="1"/>
          </p:cNvSpPr>
          <p:nvPr/>
        </p:nvSpPr>
        <p:spPr bwMode="auto">
          <a:xfrm>
            <a:off x="1656691" y="1430192"/>
            <a:ext cx="77946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fontAlgn="base" hangingPunct="1">
              <a:spcBef>
                <a:spcPct val="0"/>
              </a:spcBef>
              <a:spcAft>
                <a:spcPct val="0"/>
              </a:spcAft>
            </a:pPr>
            <a:r>
              <a:rPr lang="en-GB" sz="1000" b="1" dirty="0">
                <a:solidFill>
                  <a:srgbClr val="00B050"/>
                </a:solidFill>
              </a:rPr>
              <a:t>Asset activity date</a:t>
            </a:r>
          </a:p>
        </p:txBody>
      </p:sp>
      <p:sp>
        <p:nvSpPr>
          <p:cNvPr id="79" name="Text Box 8">
            <a:extLst>
              <a:ext uri="{FF2B5EF4-FFF2-40B4-BE49-F238E27FC236}">
                <a16:creationId xmlns:a16="http://schemas.microsoft.com/office/drawing/2014/main" xmlns="" id="{61E7FB7A-DE77-4AAB-AEA4-AB14FF289B82}"/>
              </a:ext>
            </a:extLst>
          </p:cNvPr>
          <p:cNvSpPr txBox="1">
            <a:spLocks noChangeArrowheads="1"/>
          </p:cNvSpPr>
          <p:nvPr/>
        </p:nvSpPr>
        <p:spPr bwMode="auto">
          <a:xfrm>
            <a:off x="4213211" y="1335994"/>
            <a:ext cx="746125"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fontAlgn="base" hangingPunct="1">
              <a:spcBef>
                <a:spcPct val="0"/>
              </a:spcBef>
              <a:spcAft>
                <a:spcPct val="0"/>
              </a:spcAft>
            </a:pPr>
            <a:r>
              <a:rPr lang="en-GB" sz="1000" b="1" dirty="0">
                <a:solidFill>
                  <a:srgbClr val="00B050"/>
                </a:solidFill>
              </a:rPr>
              <a:t>Latest </a:t>
            </a:r>
          </a:p>
          <a:p>
            <a:pPr algn="ctr" eaLnBrk="1" fontAlgn="base" hangingPunct="1">
              <a:spcBef>
                <a:spcPct val="0"/>
              </a:spcBef>
              <a:spcAft>
                <a:spcPct val="0"/>
              </a:spcAft>
            </a:pPr>
            <a:r>
              <a:rPr lang="en-GB" sz="1000" b="1" dirty="0">
                <a:solidFill>
                  <a:srgbClr val="00B050"/>
                </a:solidFill>
              </a:rPr>
              <a:t>Read</a:t>
            </a:r>
          </a:p>
        </p:txBody>
      </p:sp>
      <p:cxnSp>
        <p:nvCxnSpPr>
          <p:cNvPr id="80" name="Straight Connector 79">
            <a:extLst>
              <a:ext uri="{FF2B5EF4-FFF2-40B4-BE49-F238E27FC236}">
                <a16:creationId xmlns:a16="http://schemas.microsoft.com/office/drawing/2014/main" xmlns="" id="{FE414128-B11C-4298-904A-E15F9F1D6020}"/>
              </a:ext>
            </a:extLst>
          </p:cNvPr>
          <p:cNvCxnSpPr/>
          <p:nvPr/>
        </p:nvCxnSpPr>
        <p:spPr>
          <a:xfrm>
            <a:off x="3714427" y="2014474"/>
            <a:ext cx="0" cy="258762"/>
          </a:xfrm>
          <a:prstGeom prst="line">
            <a:avLst/>
          </a:prstGeom>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xmlns="" id="{1583DB59-A068-4B7C-BC64-876517DAD2C6}"/>
              </a:ext>
            </a:extLst>
          </p:cNvPr>
          <p:cNvSpPr txBox="1">
            <a:spLocks noChangeArrowheads="1"/>
          </p:cNvSpPr>
          <p:nvPr/>
        </p:nvSpPr>
        <p:spPr bwMode="auto">
          <a:xfrm>
            <a:off x="3555677" y="2298636"/>
            <a:ext cx="3161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R3</a:t>
            </a:r>
          </a:p>
        </p:txBody>
      </p:sp>
      <p:cxnSp>
        <p:nvCxnSpPr>
          <p:cNvPr id="82" name="Straight Connector 81">
            <a:extLst>
              <a:ext uri="{FF2B5EF4-FFF2-40B4-BE49-F238E27FC236}">
                <a16:creationId xmlns:a16="http://schemas.microsoft.com/office/drawing/2014/main" xmlns="" id="{B1FCEACE-7F8B-4166-8859-B55EF290B120}"/>
              </a:ext>
            </a:extLst>
          </p:cNvPr>
          <p:cNvCxnSpPr/>
          <p:nvPr/>
        </p:nvCxnSpPr>
        <p:spPr>
          <a:xfrm>
            <a:off x="4562280" y="2018008"/>
            <a:ext cx="0" cy="258762"/>
          </a:xfrm>
          <a:prstGeom prst="line">
            <a:avLst/>
          </a:prstGeom>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xmlns="" id="{B0991113-AED1-4AE1-AC94-9741FC250A0F}"/>
              </a:ext>
            </a:extLst>
          </p:cNvPr>
          <p:cNvSpPr txBox="1">
            <a:spLocks noChangeArrowheads="1"/>
          </p:cNvSpPr>
          <p:nvPr/>
        </p:nvSpPr>
        <p:spPr bwMode="auto">
          <a:xfrm>
            <a:off x="4418989" y="2298636"/>
            <a:ext cx="3161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R4</a:t>
            </a:r>
          </a:p>
        </p:txBody>
      </p:sp>
      <p:cxnSp>
        <p:nvCxnSpPr>
          <p:cNvPr id="84" name="Straight Connector 83">
            <a:extLst>
              <a:ext uri="{FF2B5EF4-FFF2-40B4-BE49-F238E27FC236}">
                <a16:creationId xmlns:a16="http://schemas.microsoft.com/office/drawing/2014/main" xmlns="" id="{5028B987-666D-40D6-BCE0-220B5C8CE848}"/>
              </a:ext>
            </a:extLst>
          </p:cNvPr>
          <p:cNvCxnSpPr/>
          <p:nvPr/>
        </p:nvCxnSpPr>
        <p:spPr>
          <a:xfrm>
            <a:off x="6286846" y="1992608"/>
            <a:ext cx="0" cy="258762"/>
          </a:xfrm>
          <a:prstGeom prst="line">
            <a:avLst/>
          </a:prstGeom>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xmlns="" id="{DA707B55-87B7-45CB-9DB9-69789103AECD}"/>
              </a:ext>
            </a:extLst>
          </p:cNvPr>
          <p:cNvSpPr txBox="1">
            <a:spLocks noChangeArrowheads="1"/>
          </p:cNvSpPr>
          <p:nvPr/>
        </p:nvSpPr>
        <p:spPr bwMode="auto">
          <a:xfrm>
            <a:off x="6128096" y="2276770"/>
            <a:ext cx="3161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R5</a:t>
            </a:r>
          </a:p>
        </p:txBody>
      </p:sp>
      <p:sp>
        <p:nvSpPr>
          <p:cNvPr id="86" name="Line 7">
            <a:extLst>
              <a:ext uri="{FF2B5EF4-FFF2-40B4-BE49-F238E27FC236}">
                <a16:creationId xmlns:a16="http://schemas.microsoft.com/office/drawing/2014/main" xmlns="" id="{5FD76778-EEB2-4A65-AEA6-0D29E9EA50E9}"/>
              </a:ext>
            </a:extLst>
          </p:cNvPr>
          <p:cNvSpPr>
            <a:spLocks noChangeShapeType="1"/>
          </p:cNvSpPr>
          <p:nvPr/>
        </p:nvSpPr>
        <p:spPr bwMode="auto">
          <a:xfrm flipH="1">
            <a:off x="3978520" y="1344536"/>
            <a:ext cx="3376" cy="136304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87" name="Line 7">
            <a:extLst>
              <a:ext uri="{FF2B5EF4-FFF2-40B4-BE49-F238E27FC236}">
                <a16:creationId xmlns:a16="http://schemas.microsoft.com/office/drawing/2014/main" xmlns="" id="{890DA083-9D9F-435E-B12D-B215E4056E17}"/>
              </a:ext>
            </a:extLst>
          </p:cNvPr>
          <p:cNvSpPr>
            <a:spLocks noChangeShapeType="1"/>
          </p:cNvSpPr>
          <p:nvPr/>
        </p:nvSpPr>
        <p:spPr bwMode="auto">
          <a:xfrm flipH="1">
            <a:off x="6300192" y="1324618"/>
            <a:ext cx="3376" cy="136304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1600" dirty="0">
              <a:solidFill>
                <a:srgbClr val="000000"/>
              </a:solidFill>
            </a:endParaRPr>
          </a:p>
        </p:txBody>
      </p:sp>
      <p:sp>
        <p:nvSpPr>
          <p:cNvPr id="88" name="TextBox 87">
            <a:extLst>
              <a:ext uri="{FF2B5EF4-FFF2-40B4-BE49-F238E27FC236}">
                <a16:creationId xmlns:a16="http://schemas.microsoft.com/office/drawing/2014/main" xmlns="" id="{DA63C25D-8769-4407-938D-9AA63246ADC4}"/>
              </a:ext>
            </a:extLst>
          </p:cNvPr>
          <p:cNvSpPr txBox="1">
            <a:spLocks noChangeArrowheads="1"/>
          </p:cNvSpPr>
          <p:nvPr/>
        </p:nvSpPr>
        <p:spPr bwMode="auto">
          <a:xfrm>
            <a:off x="1835696" y="2699620"/>
            <a:ext cx="2535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A</a:t>
            </a:r>
          </a:p>
        </p:txBody>
      </p:sp>
      <p:sp>
        <p:nvSpPr>
          <p:cNvPr id="89" name="TextBox 88">
            <a:extLst>
              <a:ext uri="{FF2B5EF4-FFF2-40B4-BE49-F238E27FC236}">
                <a16:creationId xmlns:a16="http://schemas.microsoft.com/office/drawing/2014/main" xmlns="" id="{6A566B23-3F24-4814-A614-7717262F7673}"/>
              </a:ext>
            </a:extLst>
          </p:cNvPr>
          <p:cNvSpPr txBox="1">
            <a:spLocks noChangeArrowheads="1"/>
          </p:cNvSpPr>
          <p:nvPr/>
        </p:nvSpPr>
        <p:spPr bwMode="auto">
          <a:xfrm>
            <a:off x="3886356" y="2699040"/>
            <a:ext cx="2535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B</a:t>
            </a:r>
          </a:p>
        </p:txBody>
      </p:sp>
      <p:sp>
        <p:nvSpPr>
          <p:cNvPr id="90" name="TextBox 89">
            <a:extLst>
              <a:ext uri="{FF2B5EF4-FFF2-40B4-BE49-F238E27FC236}">
                <a16:creationId xmlns:a16="http://schemas.microsoft.com/office/drawing/2014/main" xmlns="" id="{95C1C492-A453-4611-B77C-696D94AE1D66}"/>
              </a:ext>
            </a:extLst>
          </p:cNvPr>
          <p:cNvSpPr txBox="1">
            <a:spLocks noChangeArrowheads="1"/>
          </p:cNvSpPr>
          <p:nvPr/>
        </p:nvSpPr>
        <p:spPr bwMode="auto">
          <a:xfrm>
            <a:off x="4606436" y="2712688"/>
            <a:ext cx="25840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C</a:t>
            </a:r>
          </a:p>
        </p:txBody>
      </p:sp>
      <p:sp>
        <p:nvSpPr>
          <p:cNvPr id="91" name="TextBox 90">
            <a:extLst>
              <a:ext uri="{FF2B5EF4-FFF2-40B4-BE49-F238E27FC236}">
                <a16:creationId xmlns:a16="http://schemas.microsoft.com/office/drawing/2014/main" xmlns="" id="{24FDFE06-B05D-4254-A42C-13DFB280BE89}"/>
              </a:ext>
            </a:extLst>
          </p:cNvPr>
          <p:cNvSpPr txBox="1">
            <a:spLocks noChangeArrowheads="1"/>
          </p:cNvSpPr>
          <p:nvPr/>
        </p:nvSpPr>
        <p:spPr bwMode="auto">
          <a:xfrm>
            <a:off x="6185804" y="2712688"/>
            <a:ext cx="25840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pPr>
            <a:r>
              <a:rPr lang="en-GB" sz="800" dirty="0">
                <a:solidFill>
                  <a:srgbClr val="000000"/>
                </a:solidFill>
              </a:rPr>
              <a:t>D</a:t>
            </a:r>
          </a:p>
        </p:txBody>
      </p:sp>
    </p:spTree>
    <p:extLst>
      <p:ext uri="{BB962C8B-B14F-4D97-AF65-F5344CB8AC3E}">
        <p14:creationId xmlns:p14="http://schemas.microsoft.com/office/powerpoint/2010/main" val="1008314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57503"/>
            <a:ext cx="8688388" cy="582524"/>
          </a:xfrm>
        </p:spPr>
        <p:txBody>
          <a:bodyPr/>
          <a:lstStyle/>
          <a:p>
            <a:pPr algn="l"/>
            <a:r>
              <a:rPr lang="en-GB" dirty="0">
                <a:solidFill>
                  <a:schemeClr val="tx2"/>
                </a:solidFill>
              </a:rPr>
              <a:t>Option 4: Solution at high Level </a:t>
            </a:r>
          </a:p>
        </p:txBody>
      </p:sp>
      <p:sp>
        <p:nvSpPr>
          <p:cNvPr id="32" name="TextBox 31">
            <a:extLst>
              <a:ext uri="{FF2B5EF4-FFF2-40B4-BE49-F238E27FC236}">
                <a16:creationId xmlns:a16="http://schemas.microsoft.com/office/drawing/2014/main" xmlns="" id="{44133CC6-E47E-43AD-9AD6-047A3A15C57A}"/>
              </a:ext>
            </a:extLst>
          </p:cNvPr>
          <p:cNvSpPr txBox="1"/>
          <p:nvPr/>
        </p:nvSpPr>
        <p:spPr>
          <a:xfrm>
            <a:off x="225425" y="3086544"/>
            <a:ext cx="8811071" cy="2585323"/>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en-GB" sz="1200" dirty="0">
                <a:solidFill>
                  <a:srgbClr val="000000"/>
                </a:solidFill>
              </a:rPr>
              <a:t>Shippers to provide the asset data as maintained in their systems in PPN format. This will be loaded into </a:t>
            </a:r>
            <a:r>
              <a:rPr lang="en-GB" sz="1200" dirty="0" err="1">
                <a:solidFill>
                  <a:srgbClr val="000000"/>
                </a:solidFill>
              </a:rPr>
              <a:t>BoDS</a:t>
            </a:r>
            <a:r>
              <a:rPr lang="en-GB" sz="1200" dirty="0">
                <a:solidFill>
                  <a:srgbClr val="000000"/>
                </a:solidFill>
              </a:rPr>
              <a:t> system</a:t>
            </a:r>
          </a:p>
          <a:p>
            <a:pPr marL="285750" lvl="0" indent="-285750">
              <a:lnSpc>
                <a:spcPct val="150000"/>
              </a:lnSpc>
              <a:buFont typeface="Arial" panose="020B0604020202020204" pitchFamily="34" charset="0"/>
              <a:buChar char="•"/>
            </a:pPr>
            <a:r>
              <a:rPr lang="en-GB" sz="1200" dirty="0">
                <a:solidFill>
                  <a:srgbClr val="000000"/>
                </a:solidFill>
              </a:rPr>
              <a:t>Generate similar report from SAP BW for the similar attributes and load in </a:t>
            </a:r>
            <a:r>
              <a:rPr lang="en-GB" sz="1200" dirty="0" err="1">
                <a:solidFill>
                  <a:srgbClr val="000000"/>
                </a:solidFill>
              </a:rPr>
              <a:t>BoDS</a:t>
            </a:r>
            <a:endParaRPr lang="en-GB" sz="1200" dirty="0">
              <a:solidFill>
                <a:srgbClr val="000000"/>
              </a:solidFill>
            </a:endParaRPr>
          </a:p>
          <a:p>
            <a:pPr marL="285750" lvl="0" indent="-285750">
              <a:lnSpc>
                <a:spcPct val="150000"/>
              </a:lnSpc>
              <a:buFont typeface="Arial" panose="020B0604020202020204" pitchFamily="34" charset="0"/>
              <a:buChar char="•"/>
            </a:pPr>
            <a:r>
              <a:rPr lang="en-GB" sz="1200" dirty="0">
                <a:solidFill>
                  <a:srgbClr val="000000"/>
                </a:solidFill>
              </a:rPr>
              <a:t>Compare the data held in SAP IS-U and shippers system</a:t>
            </a:r>
          </a:p>
          <a:p>
            <a:pPr marL="285750" lvl="0" indent="-285750">
              <a:lnSpc>
                <a:spcPct val="150000"/>
              </a:lnSpc>
              <a:buFont typeface="Arial" panose="020B0604020202020204" pitchFamily="34" charset="0"/>
              <a:buChar char="•"/>
            </a:pPr>
            <a:r>
              <a:rPr lang="en-GB" sz="1200" dirty="0">
                <a:solidFill>
                  <a:srgbClr val="000000"/>
                </a:solidFill>
              </a:rPr>
              <a:t>Highlight the anomalies and correct them. This needs to be mandated via MoD and same process as of data validation/ correction to follow</a:t>
            </a:r>
          </a:p>
          <a:p>
            <a:pPr marL="285750" lvl="0" indent="-285750">
              <a:lnSpc>
                <a:spcPct val="150000"/>
              </a:lnSpc>
              <a:buFont typeface="Arial" panose="020B0604020202020204" pitchFamily="34" charset="0"/>
              <a:buChar char="•"/>
            </a:pPr>
            <a:r>
              <a:rPr lang="en-GB" sz="1200" dirty="0">
                <a:solidFill>
                  <a:srgbClr val="000000"/>
                </a:solidFill>
              </a:rPr>
              <a:t>This is expected to correct majority of data issues as one time activity</a:t>
            </a:r>
          </a:p>
          <a:p>
            <a:pPr marL="285750" lvl="0" indent="-285750">
              <a:lnSpc>
                <a:spcPct val="150000"/>
              </a:lnSpc>
              <a:buFont typeface="Arial" panose="020B0604020202020204" pitchFamily="34" charset="0"/>
              <a:buChar char="•"/>
            </a:pPr>
            <a:r>
              <a:rPr lang="en-GB" sz="1200" dirty="0">
                <a:solidFill>
                  <a:srgbClr val="000000"/>
                </a:solidFill>
              </a:rPr>
              <a:t>Whilst this is going on, enduring option-1 will be developed with simplified file format. At a high level, file format should be single hierarchy with inputs as MPRN, Effective date, attribute, updated value. This however needs to be validated based on detailed discussions with industry and potential design.</a:t>
            </a:r>
          </a:p>
        </p:txBody>
      </p:sp>
      <p:sp>
        <p:nvSpPr>
          <p:cNvPr id="3" name="Rectangle 2">
            <a:extLst>
              <a:ext uri="{FF2B5EF4-FFF2-40B4-BE49-F238E27FC236}">
                <a16:creationId xmlns:a16="http://schemas.microsoft.com/office/drawing/2014/main" xmlns="" id="{541B6F28-9309-4BDA-9716-B642AFA2B7D1}"/>
              </a:ext>
            </a:extLst>
          </p:cNvPr>
          <p:cNvSpPr/>
          <p:nvPr/>
        </p:nvSpPr>
        <p:spPr bwMode="auto">
          <a:xfrm>
            <a:off x="971600" y="963144"/>
            <a:ext cx="2664296" cy="639372"/>
          </a:xfrm>
          <a:prstGeom prst="rect">
            <a:avLst/>
          </a:pr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charset="0"/>
              </a:rPr>
              <a:t>Report from SAP BW</a:t>
            </a:r>
          </a:p>
        </p:txBody>
      </p:sp>
      <p:sp>
        <p:nvSpPr>
          <p:cNvPr id="33" name="Rectangle 32">
            <a:extLst>
              <a:ext uri="{FF2B5EF4-FFF2-40B4-BE49-F238E27FC236}">
                <a16:creationId xmlns:a16="http://schemas.microsoft.com/office/drawing/2014/main" xmlns="" id="{74F3097A-1EFF-4DA8-A4C0-DC3FABE7989A}"/>
              </a:ext>
            </a:extLst>
          </p:cNvPr>
          <p:cNvSpPr/>
          <p:nvPr/>
        </p:nvSpPr>
        <p:spPr bwMode="auto">
          <a:xfrm>
            <a:off x="5148064" y="963144"/>
            <a:ext cx="2448272" cy="639372"/>
          </a:xfrm>
          <a:prstGeom prst="rect">
            <a:avLst/>
          </a:pr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charset="0"/>
              </a:rPr>
              <a:t>Similar report from Shippers via MoD</a:t>
            </a:r>
          </a:p>
        </p:txBody>
      </p:sp>
      <p:sp>
        <p:nvSpPr>
          <p:cNvPr id="4" name="Rectangle 3">
            <a:extLst>
              <a:ext uri="{FF2B5EF4-FFF2-40B4-BE49-F238E27FC236}">
                <a16:creationId xmlns:a16="http://schemas.microsoft.com/office/drawing/2014/main" xmlns="" id="{8C178DFD-4553-4EAE-BFB1-047D37778E7F}"/>
              </a:ext>
            </a:extLst>
          </p:cNvPr>
          <p:cNvSpPr/>
          <p:nvPr/>
        </p:nvSpPr>
        <p:spPr bwMode="auto">
          <a:xfrm>
            <a:off x="3131840" y="1827240"/>
            <a:ext cx="2520280" cy="504056"/>
          </a:xfrm>
          <a:prstGeom prst="rect">
            <a:avLst/>
          </a:pr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fontAlgn="base">
              <a:spcBef>
                <a:spcPct val="0"/>
              </a:spcBef>
              <a:spcAft>
                <a:spcPct val="0"/>
              </a:spcAft>
            </a:pPr>
            <a:r>
              <a:rPr lang="en-GB" sz="1400" dirty="0">
                <a:latin typeface="Arial" charset="0"/>
              </a:rPr>
              <a:t>Compare in BODS</a:t>
            </a:r>
          </a:p>
        </p:txBody>
      </p:sp>
      <p:sp>
        <p:nvSpPr>
          <p:cNvPr id="35" name="Rectangle 34">
            <a:extLst>
              <a:ext uri="{FF2B5EF4-FFF2-40B4-BE49-F238E27FC236}">
                <a16:creationId xmlns:a16="http://schemas.microsoft.com/office/drawing/2014/main" xmlns="" id="{A7398648-D68D-49DC-B8FA-123830EB833F}"/>
              </a:ext>
            </a:extLst>
          </p:cNvPr>
          <p:cNvSpPr/>
          <p:nvPr/>
        </p:nvSpPr>
        <p:spPr bwMode="auto">
          <a:xfrm>
            <a:off x="3131840" y="2547320"/>
            <a:ext cx="2520280" cy="504056"/>
          </a:xfrm>
          <a:prstGeom prst="rect">
            <a:avLst/>
          </a:pr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fontAlgn="base">
              <a:spcBef>
                <a:spcPct val="0"/>
              </a:spcBef>
              <a:spcAft>
                <a:spcPct val="0"/>
              </a:spcAft>
            </a:pPr>
            <a:r>
              <a:rPr lang="en-GB" sz="1400" dirty="0">
                <a:latin typeface="Arial" charset="0"/>
              </a:rPr>
              <a:t>Fix Anomalies</a:t>
            </a:r>
          </a:p>
        </p:txBody>
      </p:sp>
      <p:cxnSp>
        <p:nvCxnSpPr>
          <p:cNvPr id="6" name="Connector: Elbow 5">
            <a:extLst>
              <a:ext uri="{FF2B5EF4-FFF2-40B4-BE49-F238E27FC236}">
                <a16:creationId xmlns:a16="http://schemas.microsoft.com/office/drawing/2014/main" xmlns="" id="{9F5DA196-E31E-4F33-AE8E-16C8807378C8}"/>
              </a:ext>
            </a:extLst>
          </p:cNvPr>
          <p:cNvCxnSpPr>
            <a:stCxn id="3" idx="3"/>
            <a:endCxn id="4" idx="0"/>
          </p:cNvCxnSpPr>
          <p:nvPr/>
        </p:nvCxnSpPr>
        <p:spPr bwMode="auto">
          <a:xfrm>
            <a:off x="3635896" y="1282830"/>
            <a:ext cx="756084" cy="544410"/>
          </a:xfrm>
          <a:prstGeom prst="bentConnector2">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Connector: Elbow 7">
            <a:extLst>
              <a:ext uri="{FF2B5EF4-FFF2-40B4-BE49-F238E27FC236}">
                <a16:creationId xmlns:a16="http://schemas.microsoft.com/office/drawing/2014/main" xmlns="" id="{1769A090-AE25-4571-A75A-839A49E7B153}"/>
              </a:ext>
            </a:extLst>
          </p:cNvPr>
          <p:cNvCxnSpPr>
            <a:cxnSpLocks/>
            <a:stCxn id="33" idx="1"/>
            <a:endCxn id="4" idx="0"/>
          </p:cNvCxnSpPr>
          <p:nvPr/>
        </p:nvCxnSpPr>
        <p:spPr bwMode="auto">
          <a:xfrm rot="10800000" flipV="1">
            <a:off x="4391980" y="1282830"/>
            <a:ext cx="756084" cy="544410"/>
          </a:xfrm>
          <a:prstGeom prst="bentConnector2">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a:extLst>
              <a:ext uri="{FF2B5EF4-FFF2-40B4-BE49-F238E27FC236}">
                <a16:creationId xmlns:a16="http://schemas.microsoft.com/office/drawing/2014/main" xmlns="" id="{7E89DC28-8639-489A-801D-7AF19BF8BFC3}"/>
              </a:ext>
            </a:extLst>
          </p:cNvPr>
          <p:cNvCxnSpPr>
            <a:stCxn id="4" idx="2"/>
            <a:endCxn id="35" idx="0"/>
          </p:cNvCxnSpPr>
          <p:nvPr/>
        </p:nvCxnSpPr>
        <p:spPr bwMode="auto">
          <a:xfrm>
            <a:off x="4391980" y="2331296"/>
            <a:ext cx="0" cy="216024"/>
          </a:xfrm>
          <a:prstGeom prst="straightConnector1">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ight Brace 10">
            <a:extLst>
              <a:ext uri="{FF2B5EF4-FFF2-40B4-BE49-F238E27FC236}">
                <a16:creationId xmlns:a16="http://schemas.microsoft.com/office/drawing/2014/main" xmlns="" id="{7B09FADF-6DF4-43D5-B054-4078DA880395}"/>
              </a:ext>
            </a:extLst>
          </p:cNvPr>
          <p:cNvSpPr/>
          <p:nvPr/>
        </p:nvSpPr>
        <p:spPr bwMode="auto">
          <a:xfrm>
            <a:off x="5746195" y="1827240"/>
            <a:ext cx="504056" cy="1232836"/>
          </a:xfrm>
          <a:prstGeom prst="rightBrace">
            <a:avLst/>
          </a:pr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While this happens</a:t>
            </a:r>
          </a:p>
        </p:txBody>
      </p:sp>
      <p:sp>
        <p:nvSpPr>
          <p:cNvPr id="12" name="Rectangle 11">
            <a:extLst>
              <a:ext uri="{FF2B5EF4-FFF2-40B4-BE49-F238E27FC236}">
                <a16:creationId xmlns:a16="http://schemas.microsoft.com/office/drawing/2014/main" xmlns="" id="{3FF93325-EE1F-424C-ABCE-895EED4609AD}"/>
              </a:ext>
            </a:extLst>
          </p:cNvPr>
          <p:cNvSpPr/>
          <p:nvPr/>
        </p:nvSpPr>
        <p:spPr bwMode="auto">
          <a:xfrm>
            <a:off x="6344326" y="2025262"/>
            <a:ext cx="1944216" cy="828092"/>
          </a:xfrm>
          <a:prstGeom prst="rect">
            <a:avLst/>
          </a:pr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2075" tIns="46038" rIns="92075" bIns="46038" numCol="1" spcCol="0" rtlCol="0" fromWordArt="0" anchor="ctr" anchorCtr="0" forceAA="0" compatLnSpc="1">
            <a:prstTxWarp prst="textNoShape">
              <a:avLst/>
            </a:prstTxWarp>
            <a:noAutofit/>
          </a:bodyPr>
          <a:lstStyle/>
          <a:p>
            <a:pPr algn="ctr" fontAlgn="base">
              <a:spcBef>
                <a:spcPct val="0"/>
              </a:spcBef>
              <a:spcAft>
                <a:spcPct val="0"/>
              </a:spcAft>
            </a:pPr>
            <a:r>
              <a:rPr lang="en-GB" sz="1400" dirty="0">
                <a:latin typeface="Arial" charset="0"/>
              </a:rPr>
              <a:t>Build Option-1 as enduring solution with simplified file structure</a:t>
            </a:r>
          </a:p>
        </p:txBody>
      </p:sp>
      <p:sp>
        <p:nvSpPr>
          <p:cNvPr id="13" name="TextBox 12">
            <a:extLst>
              <a:ext uri="{FF2B5EF4-FFF2-40B4-BE49-F238E27FC236}">
                <a16:creationId xmlns:a16="http://schemas.microsoft.com/office/drawing/2014/main" xmlns="" id="{78E32DD5-0881-4E13-8574-C2893310D55C}"/>
              </a:ext>
            </a:extLst>
          </p:cNvPr>
          <p:cNvSpPr txBox="1"/>
          <p:nvPr/>
        </p:nvSpPr>
        <p:spPr>
          <a:xfrm>
            <a:off x="266819" y="1476655"/>
            <a:ext cx="1496869" cy="738664"/>
          </a:xfrm>
          <a:prstGeom prst="rect">
            <a:avLst/>
          </a:prstGeom>
          <a:solidFill>
            <a:schemeClr val="accent2"/>
          </a:solidFill>
        </p:spPr>
        <p:txBody>
          <a:bodyPr wrap="square" rtlCol="0">
            <a:spAutoFit/>
          </a:bodyPr>
          <a:lstStyle/>
          <a:p>
            <a:r>
              <a:rPr lang="en-GB" sz="1400" dirty="0"/>
              <a:t>Reuse asset portfolio report - PPN</a:t>
            </a:r>
          </a:p>
        </p:txBody>
      </p:sp>
      <p:sp>
        <p:nvSpPr>
          <p:cNvPr id="45" name="TextBox 44">
            <a:extLst>
              <a:ext uri="{FF2B5EF4-FFF2-40B4-BE49-F238E27FC236}">
                <a16:creationId xmlns:a16="http://schemas.microsoft.com/office/drawing/2014/main" xmlns="" id="{57BE32C2-1BF8-4B02-B274-75FAE350940E}"/>
              </a:ext>
            </a:extLst>
          </p:cNvPr>
          <p:cNvSpPr txBox="1"/>
          <p:nvPr/>
        </p:nvSpPr>
        <p:spPr>
          <a:xfrm>
            <a:off x="2123728" y="1709936"/>
            <a:ext cx="1328055" cy="738664"/>
          </a:xfrm>
          <a:prstGeom prst="rect">
            <a:avLst/>
          </a:prstGeom>
          <a:solidFill>
            <a:schemeClr val="accent2"/>
          </a:solidFill>
        </p:spPr>
        <p:txBody>
          <a:bodyPr wrap="square" rtlCol="0">
            <a:spAutoFit/>
          </a:bodyPr>
          <a:lstStyle/>
          <a:p>
            <a:r>
              <a:rPr lang="en-GB" sz="1400" dirty="0"/>
              <a:t>Reuse data validation framework</a:t>
            </a:r>
          </a:p>
        </p:txBody>
      </p:sp>
      <p:sp>
        <p:nvSpPr>
          <p:cNvPr id="47" name="TextBox 46">
            <a:extLst>
              <a:ext uri="{FF2B5EF4-FFF2-40B4-BE49-F238E27FC236}">
                <a16:creationId xmlns:a16="http://schemas.microsoft.com/office/drawing/2014/main" xmlns="" id="{8AF1B59B-9EFA-4641-BD99-122A621BA729}"/>
              </a:ext>
            </a:extLst>
          </p:cNvPr>
          <p:cNvSpPr txBox="1"/>
          <p:nvPr/>
        </p:nvSpPr>
        <p:spPr>
          <a:xfrm>
            <a:off x="7550704" y="747120"/>
            <a:ext cx="1328055" cy="954107"/>
          </a:xfrm>
          <a:prstGeom prst="rect">
            <a:avLst/>
          </a:prstGeom>
          <a:solidFill>
            <a:schemeClr val="accent2"/>
          </a:solidFill>
        </p:spPr>
        <p:txBody>
          <a:bodyPr wrap="square" rtlCol="0">
            <a:spAutoFit/>
          </a:bodyPr>
          <a:lstStyle/>
          <a:p>
            <a:r>
              <a:rPr lang="en-GB" sz="1400" dirty="0"/>
              <a:t>Reuse PPN report format for shippers to provide data</a:t>
            </a:r>
          </a:p>
        </p:txBody>
      </p:sp>
    </p:spTree>
    <p:extLst>
      <p:ext uri="{BB962C8B-B14F-4D97-AF65-F5344CB8AC3E}">
        <p14:creationId xmlns:p14="http://schemas.microsoft.com/office/powerpoint/2010/main" val="22551597"/>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Xoservetemplate">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1C4739F3AC9C24EBF8F14066E454051" ma:contentTypeVersion="0" ma:contentTypeDescription="Create a new document." ma:contentTypeScope="" ma:versionID="b737a84b4d5ce6a6a23a24710886a64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B3830D-0036-4CC9-B6CE-A3D058E14F40}">
  <ds:schemaRefs>
    <ds:schemaRef ds:uri="http://www.w3.org/XML/1998/namespace"/>
    <ds:schemaRef ds:uri="http://purl.org/dc/elements/1.1/"/>
    <ds:schemaRef ds:uri="http://schemas.microsoft.com/office/2006/documentManagement/types"/>
    <ds:schemaRef ds:uri="http://schemas.openxmlformats.org/package/2006/metadata/core-properties"/>
    <ds:schemaRef ds:uri="http://purl.org/dc/terms/"/>
    <ds:schemaRef ds:uri="http://purl.org/dc/dcmitype/"/>
    <ds:schemaRef ds:uri="http://schemas.microsoft.com/office/2006/metadata/properties"/>
  </ds:schemaRefs>
</ds:datastoreItem>
</file>

<file path=customXml/itemProps2.xml><?xml version="1.0" encoding="utf-8"?>
<ds:datastoreItem xmlns:ds="http://schemas.openxmlformats.org/officeDocument/2006/customXml" ds:itemID="{0E758113-98C6-4D23-8B5A-4AE4B4AD1D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0D4749C-C330-4F35-9149-50208F976D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3420</TotalTime>
  <Words>743</Words>
  <Application>Microsoft Office PowerPoint</Application>
  <PresentationFormat>On-screen Show (4:3)</PresentationFormat>
  <Paragraphs>113</Paragraphs>
  <Slides>6</Slides>
  <Notes>0</Notes>
  <HiddenSlides>0</HiddenSlides>
  <MMClips>0</MMClips>
  <ScaleCrop>false</ScaleCrop>
  <HeadingPairs>
    <vt:vector size="4" baseType="variant">
      <vt:variant>
        <vt:lpstr>Theme</vt:lpstr>
      </vt:variant>
      <vt:variant>
        <vt:i4>7</vt:i4>
      </vt:variant>
      <vt:variant>
        <vt:lpstr>Slide Titles</vt:lpstr>
      </vt:variant>
      <vt:variant>
        <vt:i4>6</vt:i4>
      </vt:variant>
    </vt:vector>
  </HeadingPairs>
  <TitlesOfParts>
    <vt:vector size="13" baseType="lpstr">
      <vt:lpstr>xoserve templates</vt:lpstr>
      <vt:lpstr>1_xoserve templates</vt:lpstr>
      <vt:lpstr>2_xoserve templates</vt:lpstr>
      <vt:lpstr>3_xoserve templates</vt:lpstr>
      <vt:lpstr>4_xoserve templates</vt:lpstr>
      <vt:lpstr>5_xoserve templates</vt:lpstr>
      <vt:lpstr>Xoservetemplate</vt:lpstr>
      <vt:lpstr>UK Link Programme</vt:lpstr>
      <vt:lpstr>Potential RAASP Scenario’s at High Level</vt:lpstr>
      <vt:lpstr>Option 1: Solution at high Level </vt:lpstr>
      <vt:lpstr>Option 2: Solution at high Level </vt:lpstr>
      <vt:lpstr>Option 3: Solution at high Level </vt:lpstr>
      <vt:lpstr>Option 4: Solution at high Level </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National Grid</dc:creator>
  <cp:lastModifiedBy>National Grid</cp:lastModifiedBy>
  <cp:revision>196</cp:revision>
  <cp:lastPrinted>2017-05-04T08:48:41Z</cp:lastPrinted>
  <dcterms:created xsi:type="dcterms:W3CDTF">2017-02-17T11:09:26Z</dcterms:created>
  <dcterms:modified xsi:type="dcterms:W3CDTF">2017-10-24T09:45:55Z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0x010100A1C4739F3AC9C24EBF8F14066E454051</vt:lpwstr>
  </property>
  <property fmtid="{D5CDD505-2E9C-101B-9397-08002B2CF9AE}" pid="3" name="_NewReviewCycle">
    <vt:lpwstr/>
  </property>
  <property fmtid="{D5CDD505-2E9C-101B-9397-08002B2CF9AE}" pid="4" name="_AdHocReviewCycleID">
    <vt:i4>-467381703</vt:i4>
  </property>
  <property fmtid="{D5CDD505-2E9C-101B-9397-08002B2CF9AE}" pid="5" name="_EmailSubject">
    <vt:lpwstr>RAASP Slides</vt:lpwstr>
  </property>
  <property fmtid="{D5CDD505-2E9C-101B-9397-08002B2CF9AE}" pid="6" name="_AuthorEmail">
    <vt:lpwstr>paul.orsler@xoserve.com</vt:lpwstr>
  </property>
  <property fmtid="{D5CDD505-2E9C-101B-9397-08002B2CF9AE}" pid="7" name="_AuthorEmailDisplayName">
    <vt:lpwstr>Orsler, Paul</vt:lpwstr>
  </property>
</Properties>
</file>