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E61"/>
    <a:srgbClr val="FFFFFF"/>
    <a:srgbClr val="D2232A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31" autoAdjust="0"/>
    <p:restoredTop sz="94660"/>
  </p:normalViewPr>
  <p:slideViewPr>
    <p:cSldViewPr snapToObjects="1">
      <p:cViewPr varScale="1">
        <p:scale>
          <a:sx n="108" d="100"/>
          <a:sy n="108" d="100"/>
        </p:scale>
        <p:origin x="105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02/11/2017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A8C79-E0F5-444C-981A-DE8491C3625F}" type="datetimeFigureOut">
              <a:rPr lang="en-GB" smtClean="0"/>
              <a:t>02/11/2017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5B922-9648-425E-942A-30A84FD670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63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5425" y="44624"/>
            <a:ext cx="8688388" cy="648072"/>
          </a:xfrm>
        </p:spPr>
        <p:txBody>
          <a:bodyPr/>
          <a:lstStyle/>
          <a:p>
            <a:r>
              <a:rPr lang="en-GB" sz="2000" dirty="0" smtClean="0"/>
              <a:t>4361 – UK Link Future Release </a:t>
            </a:r>
            <a:r>
              <a:rPr lang="en-GB" sz="2000" dirty="0"/>
              <a:t>2</a:t>
            </a:r>
            <a:endParaRPr lang="en-GB" sz="2000" dirty="0" smtClean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165186"/>
              </p:ext>
            </p:extLst>
          </p:nvPr>
        </p:nvGraphicFramePr>
        <p:xfrm>
          <a:off x="128769" y="767688"/>
          <a:ext cx="8868468" cy="5229144"/>
        </p:xfrm>
        <a:graphic>
          <a:graphicData uri="http://schemas.openxmlformats.org/drawingml/2006/table">
            <a:tbl>
              <a:tblPr firstRow="1" bandRow="1"/>
              <a:tblGrid>
                <a:gridCol w="1374609"/>
                <a:gridCol w="836374"/>
                <a:gridCol w="768035"/>
                <a:gridCol w="116826"/>
                <a:gridCol w="573745"/>
                <a:gridCol w="773642"/>
                <a:gridCol w="792088"/>
                <a:gridCol w="155505"/>
                <a:gridCol w="573745"/>
                <a:gridCol w="782918"/>
                <a:gridCol w="720080"/>
                <a:gridCol w="218237"/>
                <a:gridCol w="116826"/>
                <a:gridCol w="348183"/>
                <a:gridCol w="717655"/>
              </a:tblGrid>
              <a:tr h="2130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en-GB" sz="11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October 2017</a:t>
                      </a:r>
                      <a:endParaRPr lang="en-GB" sz="11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Overall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Project RAG Status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8356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Time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Risks and Issues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Cost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Resources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37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RAG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0" dirty="0" smtClean="0">
                          <a:latin typeface="+mn-lt"/>
                        </a:rPr>
                        <a:t>A</a:t>
                      </a:r>
                      <a:endParaRPr lang="en-GB" sz="1200" b="0" dirty="0"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6591">
                <a:tc gridSpan="1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Explanation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424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Full project delivery of UK Link Future Release 2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140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Time</a:t>
                      </a:r>
                    </a:p>
                    <a:p>
                      <a:pPr algn="ctr"/>
                      <a:endParaRPr lang="en-GB" sz="11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R2 Scope was agreed at  the11/10 ChMC, following receipt of CR individual costs a business benefit/case review has been conducted for all CRs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 this review it has been identified that 8 CRs do not have a viable business case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EQR to request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funding approval 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10 CRs to commence 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Detailed Design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being provided to ChMC for review, seeking approval from the DSC Market Change Budget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Detailed delivery plan definition is being defined considering the scope review following business case/benefit review. 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Delivery Sub committee to be engaged on plans, RAID and agreeing the high level testing strategy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90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Approval of funding for Detailed Design (EQR - 08/11) and R2 full project delivery (BER -13/12) not being achieved would impact the June 17 target implementation date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28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Full project delivery costs are expected to be within the 2017/18 &amp; 18/19 values in BP17 and anticipated to align with BP18 forecast costs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3961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Weekly monitoring of SME resources supporting Release 1 stabilisation and multiple demands (Future Releases, UIG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4636">
                <a:tc>
                  <a:txBody>
                    <a:bodyPr/>
                    <a:lstStyle/>
                    <a:p>
                      <a:pPr algn="ctr"/>
                      <a:endParaRPr lang="en-GB" sz="11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Realisation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961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Prioritisation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Defined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Analysis and HLD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961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7/6/17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25/7/17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9/8/17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Aug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Aug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20/11/17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Jun 2018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961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7/6/17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11/10/17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8/11/17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8/11/17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8/11/17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20/11/17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38" name="Rectangle 37"/>
          <p:cNvSpPr/>
          <p:nvPr/>
        </p:nvSpPr>
        <p:spPr bwMode="auto">
          <a:xfrm>
            <a:off x="59879" y="6427810"/>
            <a:ext cx="6217389" cy="25068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RAG Key – Milestones are end </a:t>
            </a:r>
            <a:r>
              <a:rPr kumimoji="0" lang="en-GB" sz="9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dates:</a:t>
            </a:r>
            <a:endParaRPr kumimoji="0" lang="en-GB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Flowchart: Decision 38"/>
          <p:cNvSpPr/>
          <p:nvPr/>
        </p:nvSpPr>
        <p:spPr bwMode="auto">
          <a:xfrm>
            <a:off x="5372425" y="6673238"/>
            <a:ext cx="118278" cy="101576"/>
          </a:xfrm>
          <a:prstGeom prst="flowChartDecision">
            <a:avLst/>
          </a:prstGeom>
          <a:solidFill>
            <a:srgbClr val="FF0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Flowchart: Decision 39"/>
          <p:cNvSpPr/>
          <p:nvPr/>
        </p:nvSpPr>
        <p:spPr bwMode="auto">
          <a:xfrm>
            <a:off x="3644168" y="6672127"/>
            <a:ext cx="118278" cy="101576"/>
          </a:xfrm>
          <a:prstGeom prst="flowChartDecision">
            <a:avLst/>
          </a:prstGeom>
          <a:solidFill>
            <a:srgbClr val="FFC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Flowchart: Decision 40"/>
          <p:cNvSpPr/>
          <p:nvPr/>
        </p:nvSpPr>
        <p:spPr bwMode="auto">
          <a:xfrm>
            <a:off x="2041593" y="6668966"/>
            <a:ext cx="118278" cy="101576"/>
          </a:xfrm>
          <a:prstGeom prst="flowChartDecision">
            <a:avLst/>
          </a:prstGeom>
          <a:solidFill>
            <a:srgbClr val="92D05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Flowchart: Decision 41"/>
          <p:cNvSpPr/>
          <p:nvPr/>
        </p:nvSpPr>
        <p:spPr bwMode="auto">
          <a:xfrm>
            <a:off x="7092698" y="6663712"/>
            <a:ext cx="118278" cy="101576"/>
          </a:xfrm>
          <a:prstGeom prst="flowChartDecision">
            <a:avLst/>
          </a:prstGeom>
          <a:solidFill>
            <a:srgbClr val="0070C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Flowchart: Decision 42"/>
          <p:cNvSpPr/>
          <p:nvPr/>
        </p:nvSpPr>
        <p:spPr bwMode="auto">
          <a:xfrm>
            <a:off x="169987" y="6672624"/>
            <a:ext cx="107304" cy="101576"/>
          </a:xfrm>
          <a:prstGeom prst="flowChartDecision">
            <a:avLst/>
          </a:prstGeom>
          <a:solidFill>
            <a:srgbClr val="7030A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446648" y="6622846"/>
            <a:ext cx="1912765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missed</a:t>
            </a:r>
            <a:endParaRPr lang="en-GB" sz="700" dirty="0"/>
          </a:p>
        </p:txBody>
      </p:sp>
      <p:sp>
        <p:nvSpPr>
          <p:cNvPr id="45" name="TextBox 44"/>
          <p:cNvSpPr txBox="1"/>
          <p:nvPr/>
        </p:nvSpPr>
        <p:spPr>
          <a:xfrm>
            <a:off x="3706721" y="6621735"/>
            <a:ext cx="1992316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at risk</a:t>
            </a:r>
            <a:endParaRPr lang="en-GB" sz="700" dirty="0"/>
          </a:p>
        </p:txBody>
      </p:sp>
      <p:sp>
        <p:nvSpPr>
          <p:cNvPr id="46" name="TextBox 45"/>
          <p:cNvSpPr txBox="1"/>
          <p:nvPr/>
        </p:nvSpPr>
        <p:spPr>
          <a:xfrm>
            <a:off x="2111970" y="6618574"/>
            <a:ext cx="2061111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met</a:t>
            </a:r>
            <a:endParaRPr lang="en-GB" sz="700" dirty="0"/>
          </a:p>
        </p:txBody>
      </p:sp>
      <p:sp>
        <p:nvSpPr>
          <p:cNvPr id="47" name="TextBox 46"/>
          <p:cNvSpPr txBox="1"/>
          <p:nvPr/>
        </p:nvSpPr>
        <p:spPr>
          <a:xfrm>
            <a:off x="7161475" y="6622846"/>
            <a:ext cx="1830447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completed</a:t>
            </a:r>
            <a:endParaRPr lang="en-GB" sz="700" dirty="0"/>
          </a:p>
        </p:txBody>
      </p:sp>
      <p:sp>
        <p:nvSpPr>
          <p:cNvPr id="48" name="TextBox 47"/>
          <p:cNvSpPr txBox="1"/>
          <p:nvPr/>
        </p:nvSpPr>
        <p:spPr>
          <a:xfrm>
            <a:off x="237164" y="6622232"/>
            <a:ext cx="1869873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Planning/Milestone date to be confirmed</a:t>
            </a:r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317384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2a985eae-c12e-416e-9833-85f34b1ee04e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5074</TotalTime>
  <Words>307</Words>
  <Application>Microsoft Macintosh PowerPoint</Application>
  <PresentationFormat>On-screen Show (4:3)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ＭＳ Ｐゴシック</vt:lpstr>
      <vt:lpstr>Verdana</vt:lpstr>
      <vt:lpstr>Wingdings</vt:lpstr>
      <vt:lpstr>xoserve templates</vt:lpstr>
      <vt:lpstr>4361 – UK Link Future Release 2</vt:lpstr>
    </vt:vector>
  </TitlesOfParts>
  <Company>DC Freelance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Helen Cuin</cp:lastModifiedBy>
  <cp:revision>169</cp:revision>
  <dcterms:created xsi:type="dcterms:W3CDTF">2011-09-20T14:58:41Z</dcterms:created>
  <dcterms:modified xsi:type="dcterms:W3CDTF">2017-11-02T15:12:45Z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1202031928</vt:i4>
  </property>
  <property fmtid="{D5CDD505-2E9C-101B-9397-08002B2CF9AE}" pid="4" name="_NewReviewCycle">
    <vt:lpwstr/>
  </property>
  <property fmtid="{D5CDD505-2E9C-101B-9397-08002B2CF9AE}" pid="5" name="_EmailSubject">
    <vt:lpwstr>ChMC Updates for R2 Cost RAG</vt:lpwstr>
  </property>
  <property fmtid="{D5CDD505-2E9C-101B-9397-08002B2CF9AE}" pid="6" name="_AuthorEmail">
    <vt:lpwstr>lee.chambers@xoserve.com</vt:lpwstr>
  </property>
  <property fmtid="{D5CDD505-2E9C-101B-9397-08002B2CF9AE}" pid="7" name="_AuthorEmailDisplayName">
    <vt:lpwstr>Chambers, Lee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1202031928</vt:i4>
  </property>
</Properties>
</file>