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2"/>
  </p:notesMasterIdLst>
  <p:handoutMasterIdLst>
    <p:handoutMasterId r:id="rId13"/>
  </p:handoutMasterIdLst>
  <p:sldIdLst>
    <p:sldId id="280" r:id="rId5"/>
    <p:sldId id="314" r:id="rId6"/>
    <p:sldId id="325" r:id="rId7"/>
    <p:sldId id="311" r:id="rId8"/>
    <p:sldId id="291" r:id="rId9"/>
    <p:sldId id="312" r:id="rId10"/>
    <p:sldId id="313" r:id="rId11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5" clrIdx="0"/>
  <p:cmAuthor id="1" name="Lee Foster" initials="LF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6B5"/>
    <a:srgbClr val="EE82B3"/>
    <a:srgbClr val="FF9933"/>
    <a:srgbClr val="336699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68739" autoAdjust="0"/>
  </p:normalViewPr>
  <p:slideViewPr>
    <p:cSldViewPr snapToObjects="1">
      <p:cViewPr>
        <p:scale>
          <a:sx n="75" d="100"/>
          <a:sy n="75" d="100"/>
        </p:scale>
        <p:origin x="1968" y="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0C8A-EA2C-4756-B4A9-943D47A9C528}" type="datetimeFigureOut">
              <a:rPr lang="en-GB" smtClean="0"/>
              <a:t>01/11/2017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B2611-0C16-4964-A844-E7D519E0F2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7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9DEA2-EE3A-4EC9-821F-49987E18A19C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ee.chambers@xoserve.com" TargetMode="External"/><Relationship Id="rId3" Type="http://schemas.openxmlformats.org/officeDocument/2006/relationships/hyperlink" Target="mailto:christina.francis@xoserv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895157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4361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UK Link Future Release 2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5465763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Release 2 Scope Business Benefit Review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47195FF-C1E5-4D21-8D31-19459877111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6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45418" cy="740701"/>
          </a:xfrm>
        </p:spPr>
        <p:txBody>
          <a:bodyPr/>
          <a:lstStyle/>
          <a:p>
            <a:pPr defTabSz="914400"/>
            <a:r>
              <a:rPr lang="en-GB" sz="2800" dirty="0"/>
              <a:t>R2 </a:t>
            </a:r>
            <a:r>
              <a:rPr lang="en-GB" sz="2800" dirty="0" smtClean="0"/>
              <a:t>Business Case - Scope Financial Assessment</a:t>
            </a:r>
            <a:endParaRPr lang="en-GB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FA7C702-C493-4DAC-BD78-6F0393DA4AF0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852114"/>
            <a:ext cx="8280920" cy="5169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Release 2 proposed scope was agreed by the ChMC on 11/10/17.</a:t>
            </a:r>
          </a:p>
          <a:p>
            <a:pPr defTabSz="914400"/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Since ChMC, Xoserve has received supplier costs for design and delivery</a:t>
            </a:r>
            <a:endParaRPr lang="en-GB" sz="18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defTabSz="914400"/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We’ve consequently undertaken a Value </a:t>
            </a:r>
            <a:r>
              <a:rPr lang="en-GB" sz="18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 Money </a:t>
            </a: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 with </a:t>
            </a:r>
            <a:r>
              <a:rPr lang="en-GB" sz="18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our suppliers </a:t>
            </a:r>
            <a:endParaRPr lang="en-GB" sz="18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defTabSz="914400"/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We’ve also conducted a challenge and review of business benefits to understand the cost/benefit for each CR to determine business case viability before proceeding.  </a:t>
            </a:r>
          </a:p>
          <a:p>
            <a:pPr marL="0" indent="0" defTabSz="914400">
              <a:buFont typeface="Wingdings" pitchFamily="2" charset="2"/>
              <a:buNone/>
            </a:pPr>
            <a:endParaRPr lang="en-GB" sz="18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Font typeface="Wingdings" pitchFamily="2" charset="2"/>
              <a:buNone/>
            </a:pP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review has</a:t>
            </a:r>
            <a:r>
              <a:rPr lang="en-US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identified </a:t>
            </a: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following:</a:t>
            </a:r>
          </a:p>
          <a:p>
            <a:pPr marL="0" indent="0" defTabSz="914400">
              <a:buFont typeface="Wingdings" pitchFamily="2" charset="2"/>
              <a:buNone/>
            </a:pPr>
            <a:endParaRPr lang="en-GB" sz="18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Font typeface="Wingdings" pitchFamily="2" charset="2"/>
              <a:buNone/>
            </a:pPr>
            <a:endParaRPr lang="en-GB" sz="18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Font typeface="Wingdings" pitchFamily="2" charset="2"/>
              <a:buNone/>
            </a:pPr>
            <a:endParaRPr lang="en-GB" sz="18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defTabSz="914400"/>
            <a:endParaRPr lang="en-GB" sz="14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defTabSz="914400"/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Assessment </a:t>
            </a:r>
            <a:r>
              <a:rPr lang="en-GB" sz="14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has identified that whilst the change cost is considered reasonable, low workaround efforts/costs for CDSP to operate result in a </a:t>
            </a:r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non-viable business case</a:t>
            </a:r>
            <a:endParaRPr lang="en-GB" sz="14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defTabSz="914400"/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large proportion of this is due to manual workarounds not being as onerous as first predicted</a:t>
            </a:r>
          </a:p>
          <a:p>
            <a:pPr lvl="1" defTabSz="914400"/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Throughout the cost/benefit analysis, risk of continuing to operate manual </a:t>
            </a:r>
            <a:r>
              <a:rPr lang="en-GB" sz="14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processes </a:t>
            </a:r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 </a:t>
            </a:r>
            <a:r>
              <a:rPr lang="en-GB" sz="14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been reviewed </a:t>
            </a:r>
            <a:r>
              <a:rPr lang="en-GB" sz="14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only those with an acceptable profile have been recommended to be descoped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849594"/>
              </p:ext>
            </p:extLst>
          </p:nvPr>
        </p:nvGraphicFramePr>
        <p:xfrm>
          <a:off x="539552" y="3441705"/>
          <a:ext cx="7704856" cy="92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893"/>
                <a:gridCol w="2036005"/>
                <a:gridCol w="2132958"/>
              </a:tblGrid>
              <a:tr h="29495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Internal/External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For Change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Case For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0159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- 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GB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70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- 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1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504" y="0"/>
            <a:ext cx="8945418" cy="74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sz="2800" dirty="0"/>
              <a:t>R2 Business Scope </a:t>
            </a:r>
            <a:r>
              <a:rPr lang="en-GB" sz="2800" dirty="0" smtClean="0"/>
              <a:t>– Approval Scope</a:t>
            </a:r>
            <a:endParaRPr lang="en-GB" sz="2800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836712"/>
            <a:ext cx="8496944" cy="544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Font typeface="Wingdings" pitchFamily="2" charset="2"/>
              <a:buNone/>
            </a:pP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a result of the business benefit review, Xoserve are recommending that 14 CRs should continue within the project delivery scope of R2.</a:t>
            </a:r>
          </a:p>
          <a:p>
            <a:pPr marL="0" indent="0" defTabSz="914400">
              <a:buNone/>
            </a:pPr>
            <a:endParaRPr lang="en-GB" sz="18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None/>
            </a:pP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Xoserve </a:t>
            </a:r>
            <a:r>
              <a:rPr lang="en-GB" sz="18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 reviewing whether a secondary scope could be included to utilise R2 </a:t>
            </a: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capacity that does not pose risk to delivery.  This </a:t>
            </a:r>
            <a:r>
              <a:rPr lang="en-GB" sz="18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underway and we will return to DSC (potentially an extraordinary session) to provide a view and seek authorisation</a:t>
            </a:r>
            <a:r>
              <a:rPr lang="en-GB" sz="18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18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Font typeface="Wingdings" pitchFamily="2" charset="2"/>
              <a:buNone/>
            </a:pPr>
            <a:endParaRPr lang="en-GB" sz="18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defTabSz="914400">
              <a:buFont typeface="Wingdings" pitchFamily="2" charset="2"/>
              <a:buNone/>
            </a:pPr>
            <a:r>
              <a:rPr lang="en-GB" sz="18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Xoserve require two decisions from ChMC:</a:t>
            </a:r>
            <a:endParaRPr lang="en-GB" sz="2000" b="1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defTabSz="914400"/>
            <a:r>
              <a:rPr lang="en-GB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Decision 1 </a:t>
            </a:r>
            <a:r>
              <a:rPr lang="en-GB" sz="20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Confirm the scope of R2</a:t>
            </a:r>
          </a:p>
          <a:p>
            <a:pPr marL="800100" lvl="1" indent="-342900" defTabSz="914400">
              <a:buFont typeface="+mj-lt"/>
              <a:buAutoNum type="alphaUcPeriod"/>
            </a:pP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Continue with agreed scope for all 22 CRs – </a:t>
            </a:r>
            <a:r>
              <a:rPr lang="en-GB" sz="16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 recommended</a:t>
            </a:r>
          </a:p>
          <a:p>
            <a:pPr marL="800100" lvl="1" indent="-342900" defTabSz="914400">
              <a:buFont typeface="+mj-lt"/>
              <a:buAutoNum type="alphaUcPeriod"/>
            </a:pP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Reduced scope to only include the 14 CRs with a viable business case and consider if additional scope can be added – </a:t>
            </a:r>
            <a:r>
              <a:rPr lang="en-GB" sz="16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recommended</a:t>
            </a:r>
          </a:p>
          <a:p>
            <a:pPr marL="800100" lvl="1" indent="-342900" defTabSz="914400">
              <a:buFont typeface="+mj-lt"/>
              <a:buAutoNum type="alphaUcPeriod"/>
            </a:pPr>
            <a:r>
              <a:rPr lang="en-GB" sz="16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Reduced scope to only include the 14 CRs with a viable business </a:t>
            </a: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case – not recommended</a:t>
            </a:r>
          </a:p>
          <a:p>
            <a:pPr marL="800100" lvl="1" indent="-342900" defTabSz="914400">
              <a:buFont typeface="+mj-lt"/>
              <a:buAutoNum type="alphaUcPeriod"/>
            </a:pPr>
            <a:r>
              <a:rPr lang="en-GB" sz="16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not start design and conduct analysis on additional scope to be included before commencing R2 delivery - not recommended</a:t>
            </a:r>
            <a:endParaRPr lang="en-GB" sz="2000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defTabSz="914400"/>
            <a:r>
              <a:rPr lang="en-GB" sz="20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Decision 2 </a:t>
            </a:r>
            <a:r>
              <a:rPr lang="en-GB" sz="20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Approve/Reject the EQR for R2 Detailed Design to commence the R2 Project </a:t>
            </a:r>
            <a:r>
              <a:rPr lang="en-GB" sz="16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(based on recommended option B above)</a:t>
            </a:r>
            <a:endParaRPr lang="en-GB" kern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defTabSz="914400"/>
            <a:endParaRPr lang="en-GB" sz="2000" kern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31D7A2F-23E4-421D-8DA7-C37D166DF14E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36912"/>
            <a:ext cx="7848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have any immediate questions on this, please write to  the Retail &amp; Network Platform Project Team at</a:t>
            </a:r>
          </a:p>
          <a:p>
            <a:pPr algn="ctr"/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box.xoserve.uklinkfuturerelease@xoserve.com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Contacts - (Lee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Chambers (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lee.chambers@xoserve.com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or Christina Francis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christina.francis@xoserve.com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GB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 contact your relevant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Customer Account Manager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5425" y="-5648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defTabSz="914400" eaLnBrk="0" hangingPunct="0">
              <a:defRPr sz="2800" b="1" kern="0">
                <a:latin typeface="+mj-lt"/>
                <a:ea typeface="+mj-ea"/>
                <a:cs typeface="+mj-cs"/>
              </a:defRPr>
            </a:lvl1pPr>
            <a:lvl2pPr eaLnBrk="0" hangingPunct="0">
              <a:defRPr sz="3000" b="1">
                <a:solidFill>
                  <a:srgbClr val="1D3E61"/>
                </a:solidFill>
              </a:defRPr>
            </a:lvl2pPr>
            <a:lvl3pPr eaLnBrk="0" hangingPunct="0">
              <a:defRPr sz="3000" b="1">
                <a:solidFill>
                  <a:srgbClr val="1D3E61"/>
                </a:solidFill>
              </a:defRPr>
            </a:lvl3pPr>
            <a:lvl4pPr eaLnBrk="0" hangingPunct="0">
              <a:defRPr sz="3000" b="1">
                <a:solidFill>
                  <a:srgbClr val="1D3E61"/>
                </a:solidFill>
              </a:defRPr>
            </a:lvl4pPr>
            <a:lvl5pPr eaLnBrk="0" hangingPunct="0">
              <a:defRPr sz="3000" b="1">
                <a:solidFill>
                  <a:srgbClr val="1D3E61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/>
            </a:lvl9pPr>
          </a:lstStyle>
          <a:p>
            <a:r>
              <a:rPr lang="en-GB" dirty="0" smtClean="0"/>
              <a:t>Contact 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1FD5AF98-5D23-4794-8D7E-1D0C385400E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88E9A9DF-2B44-41D3-AD4E-02CBFABD7286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1406" y="0"/>
            <a:ext cx="70168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GB" sz="2800" b="1" kern="0" dirty="0">
                <a:latin typeface="+mj-lt"/>
                <a:ea typeface="+mj-ea"/>
                <a:cs typeface="+mj-cs"/>
              </a:rPr>
              <a:t>Appendix A - Proposed Release 2 Scope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88358"/>
              </p:ext>
            </p:extLst>
          </p:nvPr>
        </p:nvGraphicFramePr>
        <p:xfrm>
          <a:off x="145645" y="829785"/>
          <a:ext cx="8746836" cy="526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258"/>
                <a:gridCol w="3519113"/>
                <a:gridCol w="2448272"/>
                <a:gridCol w="1728193"/>
              </a:tblGrid>
              <a:tr h="56942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 Ref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Title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Benefit Review (VFM)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587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UKLP112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Missing Key Data Items from iGTs to Shippers (Plot</a:t>
                      </a:r>
                      <a:r>
                        <a:rPr lang="en-GB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Number)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UKLP122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PAF Indicator field inclusion on VAD and ACR files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655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UKLP140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.DUP &amp; .DUS file type registration in AMT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418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UKLP147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DDS/DDU  file amendment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UKLP194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 History by all NTS capacity / commodity related charges (from Nexus implementation onwards)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UKLP197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Addition of New fields from CMS being available in BW/IP reporting environment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Theft Risk Assessment Service Tip-off Hotline Data Provision – Enduring Solution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Allow for a capacity revision on a Seasonally Large Supply Point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the DMSP with the AQ in the O13 record on the GCC file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4587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Reports required under UNC TPD V16.1 in Nexus (reports required by MOD 520A)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  <a:tr h="3170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NDM Twin Stream Read Validation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9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F1B568D5-FF1A-4984-820C-96F5F5017A38}" type="slidenum">
              <a:rPr lang="en-GB" smtClean="0"/>
              <a:t>7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91406" y="0"/>
            <a:ext cx="70168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914400" eaLnBrk="0" hangingPunct="0"/>
            <a:r>
              <a:rPr lang="en-GB" sz="2800" b="1" kern="0" dirty="0">
                <a:latin typeface="+mj-lt"/>
                <a:ea typeface="+mj-ea"/>
                <a:cs typeface="+mj-cs"/>
              </a:rPr>
              <a:t>Appendix A - Proposed Release 2 Scope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77011"/>
              </p:ext>
            </p:extLst>
          </p:nvPr>
        </p:nvGraphicFramePr>
        <p:xfrm>
          <a:off x="179512" y="852363"/>
          <a:ext cx="8712968" cy="522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884"/>
                <a:gridCol w="3927668"/>
                <a:gridCol w="2232248"/>
                <a:gridCol w="1512168"/>
              </a:tblGrid>
              <a:tr h="59977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 Ref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Title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Benefit Review (VFM)</a:t>
                      </a:r>
                    </a:p>
                  </a:txBody>
                  <a:tcPr anchor="ctr"/>
                </a:tc>
              </a:tr>
              <a:tr h="3926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Remove ‘n’ as an allowable value from the .SFN file in ‘Fault corrected’ field &amp; remove as allowable value from AMT &amp; ISU.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2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Amend referral rules for class 2 smaller LSP’s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31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UKP273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Vulnerable Customer Data Requirements (Special Need Codes)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31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Back billing for domestic (SSP) sites needs to be reflect the correct adjustment start date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31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UKLP292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Changes to the upper parameter of the XDO partial refresh file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617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Unique Sites – Adding profiles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5824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XRN4248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Quarterly smart Metering reporting for HSE and DNs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881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UKLP315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Meter Point Details Report &amp; Sector Breakdown Report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73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COR3386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DN role for CMS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31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UKLP325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shrinkage submission (.ORD )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Deferred Change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831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COR3283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Recording of DN Siteworks / New Network Connection</a:t>
                      </a:r>
                      <a:r>
                        <a:rPr lang="en-GB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Ref No in central systems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 DSC Change Budget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0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terms/"/>
    <ds:schemaRef ds:uri="2a985eae-c12e-416e-9833-85f34b1ee04e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13626</TotalTime>
  <Words>830</Words>
  <Application>Microsoft Macintosh PowerPoint</Application>
  <PresentationFormat>On-screen Show (4:3)</PresentationFormat>
  <Paragraphs>150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Ｐゴシック</vt:lpstr>
      <vt:lpstr>Wingdings</vt:lpstr>
      <vt:lpstr>xoserve templates</vt:lpstr>
      <vt:lpstr>4361 UK Link Future Release 2</vt:lpstr>
      <vt:lpstr>R2 Business Case - Scope Financial Assessment</vt:lpstr>
      <vt:lpstr>PowerPoint Presentation</vt:lpstr>
      <vt:lpstr>PowerPoint Presentation</vt:lpstr>
      <vt:lpstr>Appendix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2 Scope Selection Process</dc:title>
  <dc:creator>arun.peeyem2@xoserve.com</dc:creator>
  <cp:lastModifiedBy>Helen Cuin</cp:lastModifiedBy>
  <cp:revision>254</cp:revision>
  <cp:lastPrinted>2017-10-31T16:34:59Z</cp:lastPrinted>
  <dcterms:created xsi:type="dcterms:W3CDTF">2011-09-20T14:58:41Z</dcterms:created>
  <dcterms:modified xsi:type="dcterms:W3CDTF">2017-11-01T15:16:01Z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-1733463308</vt:i4>
  </property>
  <property fmtid="{D5CDD505-2E9C-101B-9397-08002B2CF9AE}" pid="4" name="_NewReviewCycle">
    <vt:lpwstr/>
  </property>
  <property fmtid="{D5CDD505-2E9C-101B-9397-08002B2CF9AE}" pid="5" name="_EmailSubject">
    <vt:lpwstr>November 17 DSC Change Committee Info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709422701</vt:i4>
  </property>
</Properties>
</file>