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E61"/>
    <a:srgbClr val="FFFFFF"/>
    <a:srgbClr val="D2232A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1" autoAdjust="0"/>
    <p:restoredTop sz="94660"/>
  </p:normalViewPr>
  <p:slideViewPr>
    <p:cSldViewPr snapToObjects="1">
      <p:cViewPr varScale="1">
        <p:scale>
          <a:sx n="108" d="100"/>
          <a:sy n="108" d="100"/>
        </p:scale>
        <p:origin x="105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01/11/2017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A8C79-E0F5-444C-981A-DE8491C3625F}" type="datetimeFigureOut">
              <a:rPr lang="en-GB" smtClean="0"/>
              <a:t>01/11/2017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5B922-9648-425E-942A-30A84FD670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63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5425" y="44624"/>
            <a:ext cx="8688388" cy="648072"/>
          </a:xfrm>
        </p:spPr>
        <p:txBody>
          <a:bodyPr/>
          <a:lstStyle/>
          <a:p>
            <a:r>
              <a:rPr lang="en-GB" sz="2000" dirty="0" smtClean="0"/>
              <a:t>UK Link Future Release </a:t>
            </a:r>
            <a:r>
              <a:rPr lang="en-GB" sz="2000" dirty="0"/>
              <a:t>3</a:t>
            </a:r>
            <a:endParaRPr lang="en-GB" sz="2000" dirty="0" smtClean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902029"/>
              </p:ext>
            </p:extLst>
          </p:nvPr>
        </p:nvGraphicFramePr>
        <p:xfrm>
          <a:off x="128769" y="767688"/>
          <a:ext cx="8868468" cy="4882141"/>
        </p:xfrm>
        <a:graphic>
          <a:graphicData uri="http://schemas.openxmlformats.org/drawingml/2006/table">
            <a:tbl>
              <a:tblPr firstRow="1" bandRow="1"/>
              <a:tblGrid>
                <a:gridCol w="1374609"/>
                <a:gridCol w="836374"/>
                <a:gridCol w="768035"/>
                <a:gridCol w="116826"/>
                <a:gridCol w="573745"/>
                <a:gridCol w="773642"/>
                <a:gridCol w="792088"/>
                <a:gridCol w="155505"/>
                <a:gridCol w="573745"/>
                <a:gridCol w="782918"/>
                <a:gridCol w="720080"/>
                <a:gridCol w="218237"/>
                <a:gridCol w="116826"/>
                <a:gridCol w="348183"/>
                <a:gridCol w="717655"/>
              </a:tblGrid>
              <a:tr h="2130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en-GB" sz="11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October 2017</a:t>
                      </a:r>
                      <a:endParaRPr lang="en-GB" sz="11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8356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Time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Cost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Resources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37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0" dirty="0" smtClean="0">
                          <a:latin typeface="+mn-lt"/>
                        </a:rPr>
                        <a:t>G</a:t>
                      </a:r>
                      <a:endParaRPr lang="en-GB" sz="1200" b="0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endParaRPr lang="en-GB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GB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6591">
                <a:tc gridSpan="1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24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Set up of UK Link Future Release 3 Project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14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</a:t>
                      </a:r>
                    </a:p>
                    <a:p>
                      <a:pPr algn="ctr"/>
                      <a:endParaRPr lang="en-GB" sz="11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Collation and categorisation of open / deferred Change Items is in progress – this is dependent on R2 scope lockdown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These Change Items include those relating to RAASP, Cadent Billing and Meter Read Sequencing which are perceived as being a priority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Prioritisation of Change Items will be sought through ChMC and SDG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UIG impacts to other delivery work streams is being assessed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90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There is a risk that the review and prioritisation of Change Demand Backlog will take longer than planned to agree the R3 scope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28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 is assumed that scope will be managed such that full project delivery costs would be within BP18 values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1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SME resources supporting Release 1 stabilisation and multiple demands (Future Releases, UIG </a:t>
                      </a:r>
                      <a:r>
                        <a:rPr kumimoji="0" 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endParaRPr lang="en-GB" sz="11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Delivery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Realisation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Prioritisation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Scope Defined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Funding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Initiation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Analysis and HLD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Detailed Design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Test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Imp.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PIS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Feb 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3961">
                <a:tc>
                  <a:txBody>
                    <a:bodyPr/>
                    <a:lstStyle/>
                    <a:p>
                      <a:pPr algn="ctr"/>
                      <a:r>
                        <a:rPr lang="en-GB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Plan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13/12/17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10/01/18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Feb 18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 bwMode="auto">
          <a:xfrm>
            <a:off x="59879" y="6427810"/>
            <a:ext cx="6217389" cy="2506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9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RAG Key – Milestones are end </a:t>
            </a:r>
            <a:r>
              <a:rPr kumimoji="0" lang="en-GB" sz="9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dates:</a:t>
            </a:r>
            <a:endParaRPr kumimoji="0" lang="en-GB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owchart: Decision 17"/>
          <p:cNvSpPr/>
          <p:nvPr/>
        </p:nvSpPr>
        <p:spPr bwMode="auto">
          <a:xfrm>
            <a:off x="5372425" y="6673238"/>
            <a:ext cx="118278" cy="101576"/>
          </a:xfrm>
          <a:prstGeom prst="flowChartDecision">
            <a:avLst/>
          </a:prstGeom>
          <a:solidFill>
            <a:srgbClr val="FF0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lowchart: Decision 18"/>
          <p:cNvSpPr/>
          <p:nvPr/>
        </p:nvSpPr>
        <p:spPr bwMode="auto">
          <a:xfrm>
            <a:off x="3644168" y="6672127"/>
            <a:ext cx="118278" cy="101576"/>
          </a:xfrm>
          <a:prstGeom prst="flowChartDecision">
            <a:avLst/>
          </a:prstGeom>
          <a:solidFill>
            <a:srgbClr val="FFC00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lowchart: Decision 19"/>
          <p:cNvSpPr/>
          <p:nvPr/>
        </p:nvSpPr>
        <p:spPr bwMode="auto">
          <a:xfrm>
            <a:off x="2041593" y="6668966"/>
            <a:ext cx="118278" cy="101576"/>
          </a:xfrm>
          <a:prstGeom prst="flowChartDecision">
            <a:avLst/>
          </a:prstGeom>
          <a:solidFill>
            <a:srgbClr val="92D05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lowchart: Decision 20"/>
          <p:cNvSpPr/>
          <p:nvPr/>
        </p:nvSpPr>
        <p:spPr bwMode="auto">
          <a:xfrm>
            <a:off x="7092698" y="6663712"/>
            <a:ext cx="118278" cy="101576"/>
          </a:xfrm>
          <a:prstGeom prst="flowChartDecision">
            <a:avLst/>
          </a:prstGeom>
          <a:solidFill>
            <a:srgbClr val="0070C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lowchart: Decision 21"/>
          <p:cNvSpPr/>
          <p:nvPr/>
        </p:nvSpPr>
        <p:spPr bwMode="auto">
          <a:xfrm>
            <a:off x="169987" y="6672624"/>
            <a:ext cx="107304" cy="101576"/>
          </a:xfrm>
          <a:prstGeom prst="flowChartDecision">
            <a:avLst/>
          </a:prstGeom>
          <a:solidFill>
            <a:srgbClr val="7030A0">
              <a:alpha val="9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46648" y="6622846"/>
            <a:ext cx="1912765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missed</a:t>
            </a:r>
            <a:endParaRPr lang="en-GB" sz="700" dirty="0"/>
          </a:p>
        </p:txBody>
      </p:sp>
      <p:sp>
        <p:nvSpPr>
          <p:cNvPr id="24" name="TextBox 23"/>
          <p:cNvSpPr txBox="1"/>
          <p:nvPr/>
        </p:nvSpPr>
        <p:spPr>
          <a:xfrm>
            <a:off x="3706721" y="6621735"/>
            <a:ext cx="1992316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at risk</a:t>
            </a:r>
            <a:endParaRPr lang="en-GB" sz="700" dirty="0"/>
          </a:p>
        </p:txBody>
      </p:sp>
      <p:sp>
        <p:nvSpPr>
          <p:cNvPr id="25" name="TextBox 24"/>
          <p:cNvSpPr txBox="1"/>
          <p:nvPr/>
        </p:nvSpPr>
        <p:spPr>
          <a:xfrm>
            <a:off x="2111970" y="6618574"/>
            <a:ext cx="2061111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date forecast to be met</a:t>
            </a:r>
            <a:endParaRPr lang="en-GB" sz="700" dirty="0"/>
          </a:p>
        </p:txBody>
      </p:sp>
      <p:sp>
        <p:nvSpPr>
          <p:cNvPr id="26" name="TextBox 25"/>
          <p:cNvSpPr txBox="1"/>
          <p:nvPr/>
        </p:nvSpPr>
        <p:spPr>
          <a:xfrm>
            <a:off x="7161475" y="6622846"/>
            <a:ext cx="183044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Milestone completed</a:t>
            </a:r>
            <a:endParaRPr lang="en-GB" sz="700" dirty="0"/>
          </a:p>
        </p:txBody>
      </p:sp>
      <p:sp>
        <p:nvSpPr>
          <p:cNvPr id="27" name="TextBox 26"/>
          <p:cNvSpPr txBox="1"/>
          <p:nvPr/>
        </p:nvSpPr>
        <p:spPr>
          <a:xfrm>
            <a:off x="237164" y="6622232"/>
            <a:ext cx="1869873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dirty="0" smtClean="0"/>
              <a:t>Planning/Milestone date to be confirmed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17208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2a985eae-c12e-416e-9833-85f34b1ee04e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5076</TotalTime>
  <Words>248</Words>
  <Application>Microsoft Macintosh PowerPoint</Application>
  <PresentationFormat>On-screen Show (4:3)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ＭＳ Ｐゴシック</vt:lpstr>
      <vt:lpstr>Verdana</vt:lpstr>
      <vt:lpstr>Wingdings</vt:lpstr>
      <vt:lpstr>xoserve templates</vt:lpstr>
      <vt:lpstr>UK Link Future Release 3</vt:lpstr>
    </vt:vector>
  </TitlesOfParts>
  <Company>DC Freelance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Cuin</cp:lastModifiedBy>
  <cp:revision>167</cp:revision>
  <dcterms:created xsi:type="dcterms:W3CDTF">2011-09-20T14:58:41Z</dcterms:created>
  <dcterms:modified xsi:type="dcterms:W3CDTF">2017-11-01T14:54:32Z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-2142878990</vt:i4>
  </property>
  <property fmtid="{D5CDD505-2E9C-101B-9397-08002B2CF9AE}" pid="4" name="_NewReviewCycle">
    <vt:lpwstr/>
  </property>
  <property fmtid="{D5CDD505-2E9C-101B-9397-08002B2CF9AE}" pid="5" name="_EmailSubject">
    <vt:lpwstr>November 17 DSC Change Committee Info</vt:lpwstr>
  </property>
  <property fmtid="{D5CDD505-2E9C-101B-9397-08002B2CF9AE}" pid="6" name="_AuthorEmail">
    <vt:lpwstr>lee.chambers@xoserve.com</vt:lpwstr>
  </property>
  <property fmtid="{D5CDD505-2E9C-101B-9397-08002B2CF9AE}" pid="7" name="_AuthorEmailDisplayName">
    <vt:lpwstr>Chambers, Lee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-185682307</vt:i4>
  </property>
</Properties>
</file>