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4" r:id="rId4"/>
  </p:sldMasterIdLst>
  <p:handoutMasterIdLst>
    <p:handoutMasterId r:id="rId9"/>
  </p:handoutMasterIdLst>
  <p:sldIdLst>
    <p:sldId id="277" r:id="rId5"/>
    <p:sldId id="279" r:id="rId6"/>
    <p:sldId id="280" r:id="rId7"/>
    <p:sldId id="281" r:id="rId8"/>
  </p:sldIdLst>
  <p:sldSz cx="9144000" cy="6858000" type="screen4x3"/>
  <p:notesSz cx="6797675" cy="9928225"/>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2232A"/>
    <a:srgbClr val="1D3E61"/>
    <a:srgbClr val="68AEE0"/>
    <a:srgbClr val="3E5AA8"/>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snapToObjects="1">
      <p:cViewPr>
        <p:scale>
          <a:sx n="75" d="100"/>
          <a:sy n="75" d="100"/>
        </p:scale>
        <p:origin x="-1236"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snapToObjects="1">
      <p:cViewPr varScale="1">
        <p:scale>
          <a:sx n="59" d="100"/>
          <a:sy n="59" d="100"/>
        </p:scale>
        <p:origin x="-1650"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39" name="Rectangle 3"/>
          <p:cNvSpPr>
            <a:spLocks noGrp="1" noChangeArrowheads="1"/>
          </p:cNvSpPr>
          <p:nvPr>
            <p:ph type="dt" sz="quarter"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algn="r" eaLnBrk="0" hangingPunct="0">
              <a:defRPr sz="1200">
                <a:latin typeface="Arial" pitchFamily="34" charset="0"/>
              </a:defRPr>
            </a:lvl1pPr>
          </a:lstStyle>
          <a:p>
            <a:pPr>
              <a:defRPr/>
            </a:pPr>
            <a:fld id="{35915AD2-10A0-4F07-9C90-55F5737F54B9}" type="datetime1">
              <a:rPr lang="en-GB"/>
              <a:pPr>
                <a:defRPr/>
              </a:pPr>
              <a:t>03/01/2018</a:t>
            </a:fld>
            <a:endParaRPr lang="en-GB"/>
          </a:p>
        </p:txBody>
      </p:sp>
      <p:sp>
        <p:nvSpPr>
          <p:cNvPr id="65540" name="Rectangle 4"/>
          <p:cNvSpPr>
            <a:spLocks noGrp="1" noChangeArrowheads="1"/>
          </p:cNvSpPr>
          <p:nvPr>
            <p:ph type="ftr" sz="quarter" idx="2"/>
          </p:nvPr>
        </p:nvSpPr>
        <p:spPr bwMode="auto">
          <a:xfrm>
            <a:off x="0" y="942975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b"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41" name="Rectangle 5"/>
          <p:cNvSpPr>
            <a:spLocks noGrp="1" noChangeArrowheads="1"/>
          </p:cNvSpPr>
          <p:nvPr>
            <p:ph type="sldNum" sz="quarter" idx="3"/>
          </p:nvPr>
        </p:nvSpPr>
        <p:spPr bwMode="auto">
          <a:xfrm>
            <a:off x="3849688" y="942975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b" anchorCtr="0" compatLnSpc="1">
            <a:prstTxWarp prst="textNoShape">
              <a:avLst/>
            </a:prstTxWarp>
          </a:bodyPr>
          <a:lstStyle>
            <a:lvl1pPr algn="r" eaLnBrk="0" hangingPunct="0">
              <a:defRPr sz="1200">
                <a:latin typeface="Arial" pitchFamily="34" charset="0"/>
              </a:defRPr>
            </a:lvl1pPr>
          </a:lstStyle>
          <a:p>
            <a:pPr>
              <a:defRPr/>
            </a:pPr>
            <a:fld id="{9B2C83C7-81E3-4FFC-ABB8-6C2E0AC39E1C}" type="slidenum">
              <a:rPr lang="en-GB"/>
              <a:pPr>
                <a:defRPr/>
              </a:pPr>
              <a:t>‹#›</a:t>
            </a:fld>
            <a:endParaRPr lang="en-GB"/>
          </a:p>
        </p:txBody>
      </p:sp>
    </p:spTree>
    <p:extLst>
      <p:ext uri="{BB962C8B-B14F-4D97-AF65-F5344CB8AC3E}">
        <p14:creationId xmlns:p14="http://schemas.microsoft.com/office/powerpoint/2010/main" val="159539804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4221832"/>
            <a:ext cx="9144000" cy="129540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dirty="0" smtClean="0"/>
              <a:t>Click to edit Master title style</a:t>
            </a:r>
          </a:p>
        </p:txBody>
      </p:sp>
      <p:sp>
        <p:nvSpPr>
          <p:cNvPr id="16390" name="Rectangle 6"/>
          <p:cNvSpPr>
            <a:spLocks noGrp="1" noChangeArrowheads="1"/>
          </p:cNvSpPr>
          <p:nvPr>
            <p:ph type="subTitle" sz="quarter" idx="1"/>
          </p:nvPr>
        </p:nvSpPr>
        <p:spPr>
          <a:xfrm>
            <a:off x="0" y="5013176"/>
            <a:ext cx="9144000" cy="1275432"/>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dirty="0" smtClean="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p:txBody>
          <a:bodyPr/>
          <a:lstStyle>
            <a:lvl1pPr>
              <a:defRPr/>
            </a:lvl1pPr>
          </a:lstStyle>
          <a:p>
            <a:pPr>
              <a:defRPr/>
            </a:pPr>
            <a:endParaRPr lang="en-GB"/>
          </a:p>
        </p:txBody>
      </p:sp>
    </p:spTree>
    <p:extLst>
      <p:ext uri="{BB962C8B-B14F-4D97-AF65-F5344CB8AC3E}">
        <p14:creationId xmlns:p14="http://schemas.microsoft.com/office/powerpoint/2010/main" val="139186783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2493392"/>
            <a:ext cx="7772400" cy="893763"/>
          </a:xfrm>
        </p:spPr>
        <p:txBody>
          <a:bodyPr/>
          <a:lstStyle>
            <a:lvl1pPr algn="ctr">
              <a:defRPr sz="3600">
                <a:solidFill>
                  <a:srgbClr val="68AEE0"/>
                </a:solidFill>
              </a:defRPr>
            </a:lvl1pPr>
          </a:lstStyle>
          <a:p>
            <a:pPr lvl="0"/>
            <a:r>
              <a:rPr lang="en-GB" noProof="0" dirty="0" smtClean="0"/>
              <a:t>Click to edit Master title style</a:t>
            </a:r>
          </a:p>
        </p:txBody>
      </p:sp>
      <p:sp>
        <p:nvSpPr>
          <p:cNvPr id="102407" name="Rectangle 7"/>
          <p:cNvSpPr>
            <a:spLocks noGrp="1" noChangeArrowheads="1"/>
          </p:cNvSpPr>
          <p:nvPr>
            <p:ph type="subTitle" sz="quarter" idx="1"/>
          </p:nvPr>
        </p:nvSpPr>
        <p:spPr>
          <a:xfrm>
            <a:off x="1411560" y="3356992"/>
            <a:ext cx="6400800" cy="792163"/>
          </a:xfrm>
        </p:spPr>
        <p:txBody>
          <a:bodyPr/>
          <a:lstStyle>
            <a:lvl1pPr marL="0" indent="0" algn="ctr">
              <a:buFontTx/>
              <a:buNone/>
              <a:defRPr/>
            </a:lvl1pPr>
          </a:lstStyle>
          <a:p>
            <a:pPr lvl="0"/>
            <a:r>
              <a:rPr lang="en-GB" noProof="0" dirty="0" smtClean="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185510000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56480"/>
            <a:ext cx="8688388" cy="965200"/>
          </a:xfrm>
        </p:spPr>
        <p:txBody>
          <a:bodyPr/>
          <a:lstStyle>
            <a:lvl1pPr algn="l">
              <a:defRPr sz="3000">
                <a:solidFill>
                  <a:srgbClr val="1D3E61"/>
                </a:solidFill>
              </a:defRPr>
            </a:lvl1pPr>
          </a:lstStyle>
          <a:p>
            <a:r>
              <a:rPr lang="en-US" dirty="0" smtClean="0"/>
              <a:t>Click to edit Master title style</a:t>
            </a:r>
            <a:endParaRPr lang="en-GB" dirty="0"/>
          </a:p>
        </p:txBody>
      </p:sp>
      <p:sp>
        <p:nvSpPr>
          <p:cNvPr id="3" name="Content Placeholder 2"/>
          <p:cNvSpPr>
            <a:spLocks noGrp="1"/>
          </p:cNvSpPr>
          <p:nvPr>
            <p:ph idx="1"/>
          </p:nvPr>
        </p:nvSpPr>
        <p:spPr>
          <a:xfrm>
            <a:off x="228600" y="908720"/>
            <a:ext cx="8686800" cy="460851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87789835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57151"/>
            <a:ext cx="8688388" cy="9652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smtClean="0"/>
              <a:t>Click to edit Master title style</a:t>
            </a:r>
          </a:p>
        </p:txBody>
      </p:sp>
      <p:sp>
        <p:nvSpPr>
          <p:cNvPr id="1027" name="Rectangle 9"/>
          <p:cNvSpPr>
            <a:spLocks noGrp="1" noChangeArrowheads="1"/>
          </p:cNvSpPr>
          <p:nvPr>
            <p:ph type="body" idx="1"/>
          </p:nvPr>
        </p:nvSpPr>
        <p:spPr bwMode="auto">
          <a:xfrm>
            <a:off x="228600" y="908051"/>
            <a:ext cx="8686800" cy="4537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5375" name="Rectangle 15"/>
          <p:cNvSpPr>
            <a:spLocks noGrp="1" noChangeArrowheads="1"/>
          </p:cNvSpPr>
          <p:nvPr>
            <p:ph type="ftr" sz="quarter" idx="3"/>
          </p:nvPr>
        </p:nvSpPr>
        <p:spPr bwMode="auto">
          <a:xfrm>
            <a:off x="2565401" y="6308726"/>
            <a:ext cx="4200525" cy="174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pPr>
                <a:defRPr/>
              </a:pPr>
              <a:t>‹#›</a:t>
            </a:fld>
            <a:endParaRPr lang="en-GB" dirty="0"/>
          </a:p>
        </p:txBody>
      </p:sp>
      <p:sp>
        <p:nvSpPr>
          <p:cNvPr id="15381" name="Rectangle 21"/>
          <p:cNvSpPr>
            <a:spLocks noGrp="1" noChangeArrowheads="1"/>
          </p:cNvSpPr>
          <p:nvPr>
            <p:ph type="dt" sz="quarter" idx="2"/>
          </p:nvPr>
        </p:nvSpPr>
        <p:spPr bwMode="auto">
          <a:xfrm>
            <a:off x="1331913" y="6234113"/>
            <a:ext cx="76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a:p>
        </p:txBody>
      </p:sp>
    </p:spTree>
  </p:cSld>
  <p:clrMap bg1="lt1" tx1="dk1" bg2="lt2" tx2="dk2" accent1="accent1" accent2="accent2" accent3="accent3" accent4="accent4" accent5="accent5" accent6="accent6" hlink="hlink" folHlink="folHlink"/>
  <p:sldLayoutIdLst>
    <p:sldLayoutId id="2147484062" r:id="rId1"/>
    <p:sldLayoutId id="2147484060" r:id="rId2"/>
    <p:sldLayoutId id="2147484061" r:id="rId3"/>
  </p:sldLayoutIdLst>
  <p:timing>
    <p:tnLst>
      <p:par>
        <p:cTn id="1" dur="indefinite" restart="never" nodeType="tmRoot"/>
      </p:par>
    </p:tnLst>
  </p:timing>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sz="quarter"/>
          </p:nvPr>
        </p:nvSpPr>
        <p:spPr>
          <a:xfrm>
            <a:off x="0" y="3573760"/>
            <a:ext cx="9144000" cy="1295400"/>
          </a:xfrm>
        </p:spPr>
        <p:txBody>
          <a:bodyPr/>
          <a:lstStyle/>
          <a:p>
            <a:r>
              <a:rPr lang="en-GB" dirty="0" smtClean="0">
                <a:solidFill>
                  <a:srgbClr val="3E5AA8"/>
                </a:solidFill>
              </a:rPr>
              <a:t>Proposed Benefit Prioritisation Approach</a:t>
            </a:r>
            <a:endParaRPr lang="en-GB" dirty="0" smtClean="0">
              <a:solidFill>
                <a:srgbClr val="3E5AA8"/>
              </a:solidFill>
            </a:endParaRPr>
          </a:p>
        </p:txBody>
      </p:sp>
      <p:sp>
        <p:nvSpPr>
          <p:cNvPr id="4099" name="Subtitle 2"/>
          <p:cNvSpPr>
            <a:spLocks noGrp="1"/>
          </p:cNvSpPr>
          <p:nvPr>
            <p:ph type="subTitle" sz="quarter" idx="1"/>
          </p:nvPr>
        </p:nvSpPr>
        <p:spPr>
          <a:xfrm>
            <a:off x="0" y="4865720"/>
            <a:ext cx="9144000" cy="771525"/>
          </a:xfrm>
        </p:spPr>
        <p:txBody>
          <a:bodyPr/>
          <a:lstStyle/>
          <a:p>
            <a:r>
              <a:rPr lang="en-GB" dirty="0" smtClean="0">
                <a:solidFill>
                  <a:srgbClr val="3E5AA8"/>
                </a:solidFill>
              </a:rPr>
              <a:t>10</a:t>
            </a:r>
            <a:r>
              <a:rPr lang="en-GB" baseline="30000" dirty="0" smtClean="0">
                <a:solidFill>
                  <a:srgbClr val="3E5AA8"/>
                </a:solidFill>
              </a:rPr>
              <a:t>th</a:t>
            </a:r>
            <a:r>
              <a:rPr lang="en-GB" dirty="0" smtClean="0">
                <a:solidFill>
                  <a:srgbClr val="3E5AA8"/>
                </a:solidFill>
              </a:rPr>
              <a:t> January 2018</a:t>
            </a:r>
            <a:endParaRPr lang="en-GB" dirty="0" smtClean="0">
              <a:solidFill>
                <a:srgbClr val="3E5AA8"/>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0" y="5301208"/>
            <a:ext cx="9144000" cy="1556792"/>
          </a:xfrm>
          <a:prstGeom prst="rect">
            <a:avLst/>
          </a:prstGeom>
          <a:solidFill>
            <a:schemeClr val="bg1"/>
          </a:solidFill>
          <a:ln w="9525" cap="flat" cmpd="sng" algn="ctr">
            <a:no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algn="ctr" fontAlgn="base">
              <a:spcBef>
                <a:spcPct val="0"/>
              </a:spcBef>
              <a:spcAft>
                <a:spcPct val="0"/>
              </a:spcAft>
            </a:pPr>
            <a:endParaRPr lang="en-GB" sz="2400" smtClean="0">
              <a:solidFill>
                <a:srgbClr val="000000"/>
              </a:solidFill>
              <a:ea typeface="ＭＳ Ｐゴシック" pitchFamily="34" charset="-128"/>
            </a:endParaRPr>
          </a:p>
        </p:txBody>
      </p:sp>
      <p:sp>
        <p:nvSpPr>
          <p:cNvPr id="6146" name="Title 1"/>
          <p:cNvSpPr>
            <a:spLocks noGrp="1"/>
          </p:cNvSpPr>
          <p:nvPr>
            <p:ph type="title"/>
          </p:nvPr>
        </p:nvSpPr>
        <p:spPr>
          <a:xfrm>
            <a:off x="225425" y="0"/>
            <a:ext cx="8688388" cy="908049"/>
          </a:xfrm>
        </p:spPr>
        <p:txBody>
          <a:bodyPr/>
          <a:lstStyle/>
          <a:p>
            <a:r>
              <a:rPr lang="en-GB" dirty="0" smtClean="0"/>
              <a:t>Change Management Prioritisation Proposal</a:t>
            </a:r>
          </a:p>
        </p:txBody>
      </p:sp>
      <p:sp>
        <p:nvSpPr>
          <p:cNvPr id="6147" name="Content Placeholder 2"/>
          <p:cNvSpPr>
            <a:spLocks noGrp="1"/>
          </p:cNvSpPr>
          <p:nvPr>
            <p:ph idx="1"/>
          </p:nvPr>
        </p:nvSpPr>
        <p:spPr>
          <a:xfrm>
            <a:off x="166463" y="1390452"/>
            <a:ext cx="8811071" cy="4608513"/>
          </a:xfrm>
        </p:spPr>
        <p:txBody>
          <a:bodyPr/>
          <a:lstStyle/>
          <a:p>
            <a:pPr>
              <a:buFontTx/>
              <a:buChar char="-"/>
            </a:pPr>
            <a:r>
              <a:rPr lang="en-GB" sz="1100" dirty="0" smtClean="0"/>
              <a:t>At the June and July 2017 DSC </a:t>
            </a:r>
            <a:r>
              <a:rPr lang="en-GB" sz="1100" dirty="0" err="1" smtClean="0"/>
              <a:t>ChMC</a:t>
            </a:r>
            <a:r>
              <a:rPr lang="en-GB" sz="1100" dirty="0" smtClean="0"/>
              <a:t> meetings, Xoserve presented a </a:t>
            </a:r>
            <a:r>
              <a:rPr lang="en-GB" sz="1100" b="1" dirty="0" smtClean="0"/>
              <a:t>UKL Future Release Prioritisation and Scoping Approach</a:t>
            </a:r>
            <a:r>
              <a:rPr lang="en-GB" sz="1100" dirty="0" smtClean="0"/>
              <a:t>, which at the time was adopted within SDG to prioritise all open 70x deferred UKL changes, as High/Medium/Low, as quoted within the UKL Future Release Change Demand Backlog.</a:t>
            </a:r>
          </a:p>
          <a:p>
            <a:pPr>
              <a:buFontTx/>
              <a:buChar char="-"/>
            </a:pPr>
            <a:endParaRPr lang="en-GB" sz="1100" dirty="0"/>
          </a:p>
          <a:p>
            <a:pPr>
              <a:buFontTx/>
              <a:buChar char="-"/>
            </a:pPr>
            <a:r>
              <a:rPr lang="en-GB" sz="1100" dirty="0" smtClean="0"/>
              <a:t>Alongside this, at the June DSC </a:t>
            </a:r>
            <a:r>
              <a:rPr lang="en-GB" sz="1100" dirty="0" err="1" smtClean="0"/>
              <a:t>ChMC</a:t>
            </a:r>
            <a:r>
              <a:rPr lang="en-GB" sz="1100" dirty="0" smtClean="0"/>
              <a:t>, Xoserve presented a </a:t>
            </a:r>
            <a:r>
              <a:rPr lang="en-GB" sz="1100" b="1" dirty="0" smtClean="0"/>
              <a:t>PIS Defect Management Prioritisation Approach</a:t>
            </a:r>
            <a:r>
              <a:rPr lang="en-GB" sz="1100" dirty="0" smtClean="0"/>
              <a:t> to manage the necessary ordering of defect fixes into production, which remains an operational tool to this day the via DSC Delivery Sub Group (previously DRG/SDG). </a:t>
            </a:r>
          </a:p>
          <a:p>
            <a:pPr>
              <a:buFontTx/>
              <a:buChar char="-"/>
            </a:pPr>
            <a:endParaRPr lang="en-GB" sz="1100" dirty="0" smtClean="0"/>
          </a:p>
          <a:p>
            <a:pPr>
              <a:buFontTx/>
              <a:buChar char="-"/>
            </a:pPr>
            <a:r>
              <a:rPr lang="en-GB" sz="1100" dirty="0" smtClean="0"/>
              <a:t>Xoserve remain committed to the principles as set out within the </a:t>
            </a:r>
            <a:r>
              <a:rPr lang="en-GB" sz="1100" dirty="0"/>
              <a:t>UKL Future Release Prioritisation and Scoping </a:t>
            </a:r>
            <a:r>
              <a:rPr lang="en-GB" sz="1100" dirty="0" smtClean="0"/>
              <a:t>Approach document, </a:t>
            </a:r>
            <a:r>
              <a:rPr lang="en-GB" sz="1100" b="1" dirty="0" smtClean="0"/>
              <a:t>prioritising all live and unallocated </a:t>
            </a:r>
            <a:r>
              <a:rPr lang="en-GB" sz="1100" dirty="0" smtClean="0"/>
              <a:t>(not assigned to a Minor/Major production release) </a:t>
            </a:r>
            <a:r>
              <a:rPr lang="en-GB" sz="1100" b="1" dirty="0" smtClean="0"/>
              <a:t>changes in collaboration with its customers at the DSC </a:t>
            </a:r>
            <a:r>
              <a:rPr lang="en-GB" sz="1100" b="1" dirty="0" err="1" smtClean="0"/>
              <a:t>ChMC</a:t>
            </a:r>
            <a:r>
              <a:rPr lang="en-GB" sz="1100" b="1" dirty="0" smtClean="0"/>
              <a:t> and DSC Delivery Sub Group</a:t>
            </a:r>
            <a:r>
              <a:rPr lang="en-GB" sz="1100" dirty="0" smtClean="0"/>
              <a:t>. </a:t>
            </a:r>
          </a:p>
          <a:p>
            <a:pPr>
              <a:buFontTx/>
              <a:buChar char="-"/>
            </a:pPr>
            <a:endParaRPr lang="en-GB" sz="1100" dirty="0"/>
          </a:p>
          <a:p>
            <a:pPr>
              <a:buFontTx/>
              <a:buChar char="-"/>
            </a:pPr>
            <a:r>
              <a:rPr lang="en-GB" sz="1100" dirty="0" smtClean="0"/>
              <a:t>To aid such future release prioritisation and in response to the DSC </a:t>
            </a:r>
            <a:r>
              <a:rPr lang="en-GB" sz="1100" dirty="0" err="1" smtClean="0"/>
              <a:t>ChMC</a:t>
            </a:r>
            <a:r>
              <a:rPr lang="en-GB" sz="1100" dirty="0" smtClean="0"/>
              <a:t> request for sight of the variables (</a:t>
            </a:r>
            <a:r>
              <a:rPr lang="en-GB" sz="1100" i="1" dirty="0" smtClean="0"/>
              <a:t>June’17 minutes</a:t>
            </a:r>
            <a:r>
              <a:rPr lang="en-GB" sz="1100" dirty="0" smtClean="0"/>
              <a:t>) used to aid change prioritisation, </a:t>
            </a:r>
            <a:r>
              <a:rPr lang="en-GB" sz="1100" b="1" dirty="0" smtClean="0"/>
              <a:t>Xoserve have developed a similar methodology to that of production defects to help steer the allocation of live CPs/CRs to the most appropriate minor or major release </a:t>
            </a:r>
            <a:r>
              <a:rPr lang="en-GB" sz="1100" dirty="0" smtClean="0"/>
              <a:t>by </a:t>
            </a:r>
            <a:r>
              <a:rPr lang="en-GB" sz="1100" dirty="0" smtClean="0"/>
              <a:t>seeking to determin</a:t>
            </a:r>
            <a:r>
              <a:rPr lang="en-GB" sz="1100" dirty="0" smtClean="0"/>
              <a:t>e a relative</a:t>
            </a:r>
            <a:r>
              <a:rPr lang="en-GB" sz="1100" dirty="0" smtClean="0"/>
              <a:t> </a:t>
            </a:r>
            <a:r>
              <a:rPr lang="en-GB" sz="1100" dirty="0" smtClean="0"/>
              <a:t>benefit for each change. </a:t>
            </a:r>
          </a:p>
          <a:p>
            <a:pPr>
              <a:buFontTx/>
              <a:buChar char="-"/>
            </a:pPr>
            <a:endParaRPr lang="en-GB" sz="1100" dirty="0"/>
          </a:p>
          <a:p>
            <a:pPr>
              <a:buFontTx/>
              <a:buChar char="-"/>
            </a:pPr>
            <a:r>
              <a:rPr lang="en-GB" sz="1100" dirty="0" smtClean="0"/>
              <a:t>It is expected that the recognition of the </a:t>
            </a:r>
            <a:r>
              <a:rPr lang="en-GB" sz="1100" b="1" dirty="0" smtClean="0"/>
              <a:t>relative</a:t>
            </a:r>
            <a:r>
              <a:rPr lang="en-GB" sz="1100" dirty="0" smtClean="0"/>
              <a:t> </a:t>
            </a:r>
            <a:r>
              <a:rPr lang="en-GB" sz="1100" b="1" dirty="0" smtClean="0"/>
              <a:t>benefit </a:t>
            </a:r>
            <a:r>
              <a:rPr lang="en-GB" sz="1100" dirty="0" smtClean="0"/>
              <a:t>alongside the </a:t>
            </a:r>
            <a:r>
              <a:rPr lang="en-GB" sz="1100" b="1" dirty="0" smtClean="0"/>
              <a:t>indicative</a:t>
            </a:r>
            <a:r>
              <a:rPr lang="en-GB" sz="1100" b="1" dirty="0" smtClean="0"/>
              <a:t> </a:t>
            </a:r>
            <a:r>
              <a:rPr lang="en-GB" sz="1100" b="1" dirty="0" smtClean="0"/>
              <a:t>effort and complexity to deliver</a:t>
            </a:r>
            <a:r>
              <a:rPr lang="en-GB" sz="1100" dirty="0" smtClean="0"/>
              <a:t> each change will enable appropriate and fair release scoping going forward. </a:t>
            </a:r>
            <a:endParaRPr lang="en-GB" sz="1100" dirty="0"/>
          </a:p>
          <a:p>
            <a:pPr>
              <a:buFontTx/>
              <a:buChar char="-"/>
            </a:pPr>
            <a:endParaRPr lang="en-GB" sz="1100" dirty="0" smtClean="0"/>
          </a:p>
          <a:p>
            <a:pPr>
              <a:buFontTx/>
              <a:buChar char="-"/>
            </a:pPr>
            <a:endParaRPr lang="en-GB" sz="1100" dirty="0" smtClean="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2258" y="4906888"/>
            <a:ext cx="6719483" cy="19442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820536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auto">
          <a:xfrm>
            <a:off x="0" y="5301208"/>
            <a:ext cx="9144000" cy="1556792"/>
          </a:xfrm>
          <a:prstGeom prst="rect">
            <a:avLst/>
          </a:prstGeom>
          <a:solidFill>
            <a:schemeClr val="bg1"/>
          </a:solidFill>
          <a:ln w="9525" cap="flat" cmpd="sng" algn="ctr">
            <a:no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algn="ctr" fontAlgn="base">
              <a:spcBef>
                <a:spcPct val="0"/>
              </a:spcBef>
              <a:spcAft>
                <a:spcPct val="0"/>
              </a:spcAft>
            </a:pPr>
            <a:endParaRPr lang="en-GB" sz="2400" smtClean="0">
              <a:solidFill>
                <a:srgbClr val="000000"/>
              </a:solidFill>
              <a:ea typeface="ＭＳ Ｐゴシック" pitchFamily="34" charset="-128"/>
            </a:endParaRPr>
          </a:p>
        </p:txBody>
      </p:sp>
      <p:sp>
        <p:nvSpPr>
          <p:cNvPr id="2" name="Title 1"/>
          <p:cNvSpPr>
            <a:spLocks noGrp="1"/>
          </p:cNvSpPr>
          <p:nvPr>
            <p:ph type="title"/>
          </p:nvPr>
        </p:nvSpPr>
        <p:spPr/>
        <p:txBody>
          <a:bodyPr/>
          <a:lstStyle/>
          <a:p>
            <a:r>
              <a:rPr lang="en-GB" dirty="0" smtClean="0"/>
              <a:t>Benefit Classification Variables</a:t>
            </a:r>
            <a:endParaRPr lang="en-GB" dirty="0"/>
          </a:p>
        </p:txBody>
      </p:sp>
      <p:sp>
        <p:nvSpPr>
          <p:cNvPr id="4" name="Content Placeholder 2"/>
          <p:cNvSpPr>
            <a:spLocks noGrp="1"/>
          </p:cNvSpPr>
          <p:nvPr>
            <p:ph idx="1"/>
          </p:nvPr>
        </p:nvSpPr>
        <p:spPr>
          <a:xfrm>
            <a:off x="123875" y="1038672"/>
            <a:ext cx="8811071" cy="4608513"/>
          </a:xfrm>
        </p:spPr>
        <p:txBody>
          <a:bodyPr/>
          <a:lstStyle/>
          <a:p>
            <a:pPr>
              <a:buFontTx/>
              <a:buChar char="-"/>
            </a:pPr>
            <a:r>
              <a:rPr lang="en-GB" sz="1050" dirty="0" smtClean="0"/>
              <a:t>Xoserve propose the use of the following variables, set for each and every change within the Xoserve Change Register, to derive the indicative benefit prioritisation score, which will be used in conjunction with the </a:t>
            </a:r>
            <a:r>
              <a:rPr lang="en-US" sz="1050" dirty="0"/>
              <a:t>perceived </a:t>
            </a:r>
            <a:r>
              <a:rPr lang="en-US" sz="1050" dirty="0" smtClean="0"/>
              <a:t>delivery effort  to aid conversations at the DSC </a:t>
            </a:r>
            <a:r>
              <a:rPr lang="en-US" sz="1050" dirty="0" err="1" smtClean="0"/>
              <a:t>ChMC</a:t>
            </a:r>
            <a:r>
              <a:rPr lang="en-US" sz="1050" dirty="0" smtClean="0"/>
              <a:t> and  DSC Delivery Sub Groups to prioritise changes into all future minor and major releases. </a:t>
            </a:r>
            <a:endParaRPr lang="en-GB" sz="1050" dirty="0" smtClean="0"/>
          </a:p>
        </p:txBody>
      </p:sp>
      <p:graphicFrame>
        <p:nvGraphicFramePr>
          <p:cNvPr id="5" name="Table 4"/>
          <p:cNvGraphicFramePr>
            <a:graphicFrameLocks noGrp="1"/>
          </p:cNvGraphicFramePr>
          <p:nvPr>
            <p:extLst>
              <p:ext uri="{D42A27DB-BD31-4B8C-83A1-F6EECF244321}">
                <p14:modId xmlns:p14="http://schemas.microsoft.com/office/powerpoint/2010/main" val="1946848214"/>
              </p:ext>
            </p:extLst>
          </p:nvPr>
        </p:nvGraphicFramePr>
        <p:xfrm>
          <a:off x="177130" y="1628800"/>
          <a:ext cx="8859366" cy="5056265"/>
        </p:xfrm>
        <a:graphic>
          <a:graphicData uri="http://schemas.openxmlformats.org/drawingml/2006/table">
            <a:tbl>
              <a:tblPr firstRow="1" bandRow="1">
                <a:tableStyleId>{21E4AEA4-8DFA-4A89-87EB-49C32662AFE0}</a:tableStyleId>
              </a:tblPr>
              <a:tblGrid>
                <a:gridCol w="866478"/>
                <a:gridCol w="1910665"/>
                <a:gridCol w="6082223"/>
              </a:tblGrid>
              <a:tr h="269234">
                <a:tc>
                  <a:txBody>
                    <a:bodyPr/>
                    <a:lstStyle/>
                    <a:p>
                      <a:pPr algn="ctr"/>
                      <a:r>
                        <a:rPr lang="en-GB" sz="1000" b="1" dirty="0" smtClean="0">
                          <a:latin typeface="+mn-lt"/>
                        </a:rPr>
                        <a:t>Area</a:t>
                      </a:r>
                      <a:endParaRPr lang="en-GB" sz="1000" b="1" dirty="0">
                        <a:latin typeface="+mn-lt"/>
                      </a:endParaRPr>
                    </a:p>
                  </a:txBody>
                  <a:tcPr>
                    <a:solidFill>
                      <a:schemeClr val="tx2"/>
                    </a:solidFill>
                  </a:tcPr>
                </a:tc>
                <a:tc>
                  <a:txBody>
                    <a:bodyPr/>
                    <a:lstStyle/>
                    <a:p>
                      <a:pPr algn="ctr"/>
                      <a:r>
                        <a:rPr lang="en-GB" sz="1000" b="1" dirty="0" smtClean="0">
                          <a:latin typeface="+mn-lt"/>
                        </a:rPr>
                        <a:t>Benefit Variable</a:t>
                      </a:r>
                      <a:endParaRPr lang="en-GB" sz="1000" b="1" dirty="0">
                        <a:latin typeface="+mn-lt"/>
                      </a:endParaRPr>
                    </a:p>
                  </a:txBody>
                  <a:tcPr>
                    <a:solidFill>
                      <a:schemeClr val="tx2"/>
                    </a:solidFill>
                  </a:tcPr>
                </a:tc>
                <a:tc>
                  <a:txBody>
                    <a:bodyPr/>
                    <a:lstStyle/>
                    <a:p>
                      <a:pPr algn="ctr"/>
                      <a:r>
                        <a:rPr lang="en-GB" sz="1000" b="1" dirty="0" smtClean="0">
                          <a:latin typeface="+mn-lt"/>
                        </a:rPr>
                        <a:t>Variable Definition</a:t>
                      </a:r>
                      <a:endParaRPr lang="en-GB" sz="1000" b="1" dirty="0">
                        <a:latin typeface="+mn-lt"/>
                      </a:endParaRPr>
                    </a:p>
                  </a:txBody>
                  <a:tcPr>
                    <a:solidFill>
                      <a:schemeClr val="tx2"/>
                    </a:solidFill>
                  </a:tcPr>
                </a:tc>
              </a:tr>
              <a:tr h="317312">
                <a:tc rowSpan="2">
                  <a:txBody>
                    <a:bodyPr/>
                    <a:lstStyle/>
                    <a:p>
                      <a:pPr algn="ctr"/>
                      <a:r>
                        <a:rPr lang="en-GB" sz="850" b="0" u="sng" dirty="0" smtClean="0">
                          <a:solidFill>
                            <a:srgbClr val="3E5AA8"/>
                          </a:solidFill>
                          <a:latin typeface="+mn-lt"/>
                          <a:ea typeface="Arial Unicode MS" panose="020B0604020202020204" pitchFamily="34" charset="-128"/>
                          <a:cs typeface="Arial Unicode MS" panose="020B0604020202020204" pitchFamily="34" charset="-128"/>
                        </a:rPr>
                        <a:t>Change Origin</a:t>
                      </a:r>
                      <a:endParaRPr lang="en-GB" sz="850" b="0" u="sng" dirty="0">
                        <a:solidFill>
                          <a:srgbClr val="3E5AA8"/>
                        </a:solidFill>
                        <a:latin typeface="+mn-lt"/>
                        <a:ea typeface="Arial Unicode MS" panose="020B0604020202020204" pitchFamily="34" charset="-128"/>
                        <a:cs typeface="Arial Unicode MS" panose="020B0604020202020204" pitchFamily="34" charset="-128"/>
                      </a:endParaRPr>
                    </a:p>
                  </a:txBody>
                  <a:tcPr anchor="ctr">
                    <a:solidFill>
                      <a:schemeClr val="accent4">
                        <a:lumMod val="40000"/>
                        <a:lumOff val="60000"/>
                      </a:schemeClr>
                    </a:solidFill>
                  </a:tcPr>
                </a:tc>
                <a:tc>
                  <a:txBody>
                    <a:bodyPr/>
                    <a:lstStyle/>
                    <a:p>
                      <a:r>
                        <a:rPr lang="en-GB" sz="850" b="1" dirty="0" smtClean="0">
                          <a:solidFill>
                            <a:srgbClr val="3E5AA8"/>
                          </a:solidFill>
                          <a:latin typeface="+mn-lt"/>
                          <a:ea typeface="Arial Unicode MS" panose="020B0604020202020204" pitchFamily="34" charset="-128"/>
                          <a:cs typeface="Arial Unicode MS" panose="020B0604020202020204" pitchFamily="34" charset="-128"/>
                        </a:rPr>
                        <a:t>Change Driver</a:t>
                      </a:r>
                      <a:endParaRPr lang="en-GB" sz="850" b="1" dirty="0">
                        <a:solidFill>
                          <a:srgbClr val="3E5AA8"/>
                        </a:solidFill>
                        <a:latin typeface="+mn-lt"/>
                        <a:ea typeface="Arial Unicode MS" panose="020B0604020202020204" pitchFamily="34" charset="-128"/>
                        <a:cs typeface="Arial Unicode MS" panose="020B0604020202020204" pitchFamily="34" charset="-128"/>
                      </a:endParaRPr>
                    </a:p>
                  </a:txBody>
                  <a:tcPr anchor="ctr">
                    <a:solidFill>
                      <a:schemeClr val="accent4">
                        <a:lumMod val="40000"/>
                        <a:lumOff val="60000"/>
                      </a:schemeClr>
                    </a:solidFill>
                  </a:tcPr>
                </a:tc>
                <a:tc>
                  <a:txBody>
                    <a:bodyPr/>
                    <a:lstStyle/>
                    <a:p>
                      <a:r>
                        <a:rPr lang="en-GB" sz="850" b="0" dirty="0" smtClean="0">
                          <a:solidFill>
                            <a:srgbClr val="3E5AA8"/>
                          </a:solidFill>
                          <a:latin typeface="+mn-lt"/>
                          <a:ea typeface="Arial Unicode MS" panose="020B0604020202020204" pitchFamily="34" charset="-128"/>
                          <a:cs typeface="Arial Unicode MS" panose="020B0604020202020204" pitchFamily="34" charset="-128"/>
                        </a:rPr>
                        <a:t>What or who is driving the need for the change?</a:t>
                      </a:r>
                      <a:endParaRPr lang="en-GB" sz="850" b="0" dirty="0">
                        <a:solidFill>
                          <a:srgbClr val="3E5AA8"/>
                        </a:solidFill>
                        <a:latin typeface="+mn-lt"/>
                        <a:ea typeface="Arial Unicode MS" panose="020B0604020202020204" pitchFamily="34" charset="-128"/>
                        <a:cs typeface="Arial Unicode MS" panose="020B0604020202020204" pitchFamily="34" charset="-128"/>
                      </a:endParaRPr>
                    </a:p>
                  </a:txBody>
                  <a:tcPr anchor="ctr">
                    <a:solidFill>
                      <a:schemeClr val="accent4">
                        <a:lumMod val="40000"/>
                        <a:lumOff val="60000"/>
                      </a:schemeClr>
                    </a:solidFill>
                  </a:tcPr>
                </a:tc>
              </a:tr>
              <a:tr h="133533">
                <a:tc vMerge="1">
                  <a:txBody>
                    <a:bodyPr/>
                    <a:lstStyle/>
                    <a:p>
                      <a:endParaRPr lang="en-GB" sz="900" b="0" dirty="0">
                        <a:solidFill>
                          <a:srgbClr val="3E5AA8"/>
                        </a:solidFill>
                        <a:latin typeface="+mn-lt"/>
                        <a:ea typeface="Arial Unicode MS" panose="020B0604020202020204" pitchFamily="34" charset="-128"/>
                        <a:cs typeface="Arial Unicode MS" panose="020B0604020202020204" pitchFamily="34" charset="-128"/>
                      </a:endParaRPr>
                    </a:p>
                  </a:txBody>
                  <a:tcPr/>
                </a:tc>
                <a:tc>
                  <a:txBody>
                    <a:bodyPr/>
                    <a:lstStyle/>
                    <a:p>
                      <a:r>
                        <a:rPr lang="en-GB" sz="850" b="1" dirty="0" smtClean="0">
                          <a:solidFill>
                            <a:srgbClr val="3E5AA8"/>
                          </a:solidFill>
                          <a:latin typeface="+mn-lt"/>
                          <a:ea typeface="Arial Unicode MS" panose="020B0604020202020204" pitchFamily="34" charset="-128"/>
                          <a:cs typeface="Arial Unicode MS" panose="020B0604020202020204" pitchFamily="34" charset="-128"/>
                        </a:rPr>
                        <a:t>Customer Requested Implementation Date</a:t>
                      </a:r>
                      <a:endParaRPr lang="en-GB" sz="850" b="1" dirty="0">
                        <a:solidFill>
                          <a:srgbClr val="3E5AA8"/>
                        </a:solidFill>
                        <a:latin typeface="+mn-lt"/>
                        <a:ea typeface="Arial Unicode MS" panose="020B0604020202020204" pitchFamily="34" charset="-128"/>
                        <a:cs typeface="Arial Unicode MS" panose="020B0604020202020204" pitchFamily="34" charset="-128"/>
                      </a:endParaRPr>
                    </a:p>
                  </a:txBody>
                  <a:tcPr anchor="ctr">
                    <a:solidFill>
                      <a:schemeClr val="accent4">
                        <a:lumMod val="40000"/>
                        <a:lumOff val="60000"/>
                      </a:schemeClr>
                    </a:solidFill>
                  </a:tcPr>
                </a:tc>
                <a:tc>
                  <a:txBody>
                    <a:bodyPr/>
                    <a:lstStyle/>
                    <a:p>
                      <a:r>
                        <a:rPr lang="en-GB" sz="850" b="0" dirty="0" smtClean="0">
                          <a:solidFill>
                            <a:srgbClr val="3E5AA8"/>
                          </a:solidFill>
                          <a:latin typeface="+mn-lt"/>
                          <a:ea typeface="Arial Unicode MS" panose="020B0604020202020204" pitchFamily="34" charset="-128"/>
                          <a:cs typeface="Arial Unicode MS" panose="020B0604020202020204" pitchFamily="34" charset="-128"/>
                        </a:rPr>
                        <a:t>What is the desired date for</a:t>
                      </a:r>
                      <a:r>
                        <a:rPr lang="en-GB" sz="850" b="0" baseline="0" dirty="0" smtClean="0">
                          <a:solidFill>
                            <a:srgbClr val="3E5AA8"/>
                          </a:solidFill>
                          <a:latin typeface="+mn-lt"/>
                          <a:ea typeface="Arial Unicode MS" panose="020B0604020202020204" pitchFamily="34" charset="-128"/>
                          <a:cs typeface="Arial Unicode MS" panose="020B0604020202020204" pitchFamily="34" charset="-128"/>
                        </a:rPr>
                        <a:t> which the change originator is requesting this change to move to Production?</a:t>
                      </a:r>
                      <a:endParaRPr lang="en-GB" sz="850" b="0" dirty="0">
                        <a:solidFill>
                          <a:srgbClr val="3E5AA8"/>
                        </a:solidFill>
                        <a:latin typeface="+mn-lt"/>
                        <a:ea typeface="Arial Unicode MS" panose="020B0604020202020204" pitchFamily="34" charset="-128"/>
                        <a:cs typeface="Arial Unicode MS" panose="020B0604020202020204" pitchFamily="34" charset="-128"/>
                      </a:endParaRPr>
                    </a:p>
                  </a:txBody>
                  <a:tcPr anchor="ctr">
                    <a:solidFill>
                      <a:schemeClr val="accent4">
                        <a:lumMod val="40000"/>
                        <a:lumOff val="60000"/>
                      </a:schemeClr>
                    </a:solidFill>
                  </a:tcPr>
                </a:tc>
              </a:tr>
              <a:tr h="302310">
                <a:tc rowSpan="5">
                  <a:txBody>
                    <a:bodyPr/>
                    <a:lstStyle/>
                    <a:p>
                      <a:pPr algn="ctr"/>
                      <a:r>
                        <a:rPr lang="en-GB" sz="850" b="0" u="sng" dirty="0" smtClean="0">
                          <a:solidFill>
                            <a:srgbClr val="3E5AA8"/>
                          </a:solidFill>
                          <a:latin typeface="+mn-lt"/>
                          <a:ea typeface="Arial Unicode MS" panose="020B0604020202020204" pitchFamily="34" charset="-128"/>
                          <a:cs typeface="Arial Unicode MS" panose="020B0604020202020204" pitchFamily="34" charset="-128"/>
                        </a:rPr>
                        <a:t>Workaround</a:t>
                      </a:r>
                      <a:r>
                        <a:rPr lang="en-GB" sz="850" b="0" u="sng" baseline="0" dirty="0" smtClean="0">
                          <a:solidFill>
                            <a:srgbClr val="3E5AA8"/>
                          </a:solidFill>
                          <a:latin typeface="+mn-lt"/>
                          <a:ea typeface="Arial Unicode MS" panose="020B0604020202020204" pitchFamily="34" charset="-128"/>
                          <a:cs typeface="Arial Unicode MS" panose="020B0604020202020204" pitchFamily="34" charset="-128"/>
                        </a:rPr>
                        <a:t> Availability</a:t>
                      </a:r>
                      <a:endParaRPr lang="en-GB" sz="850" b="0" u="sng" dirty="0">
                        <a:solidFill>
                          <a:srgbClr val="3E5AA8"/>
                        </a:solidFill>
                        <a:latin typeface="+mn-lt"/>
                        <a:ea typeface="Arial Unicode MS" panose="020B0604020202020204" pitchFamily="34" charset="-128"/>
                        <a:cs typeface="Arial Unicode MS" panose="020B0604020202020204" pitchFamily="34" charset="-128"/>
                      </a:endParaRPr>
                    </a:p>
                  </a:txBody>
                  <a:tcPr anchor="ctr">
                    <a:solidFill>
                      <a:srgbClr val="FFFF8B"/>
                    </a:solidFill>
                  </a:tcPr>
                </a:tc>
                <a:tc>
                  <a:txBody>
                    <a:bodyPr/>
                    <a:lstStyle/>
                    <a:p>
                      <a:r>
                        <a:rPr lang="en-GB" sz="850" b="1" dirty="0" smtClean="0">
                          <a:solidFill>
                            <a:srgbClr val="3E5AA8"/>
                          </a:solidFill>
                          <a:latin typeface="+mn-lt"/>
                          <a:ea typeface="Arial Unicode MS" panose="020B0604020202020204" pitchFamily="34" charset="-128"/>
                          <a:cs typeface="Arial Unicode MS" panose="020B0604020202020204" pitchFamily="34" charset="-128"/>
                        </a:rPr>
                        <a:t>Workaround Accountability</a:t>
                      </a:r>
                      <a:endParaRPr lang="en-GB" sz="850" b="1" dirty="0">
                        <a:solidFill>
                          <a:srgbClr val="3E5AA8"/>
                        </a:solidFill>
                        <a:latin typeface="+mn-lt"/>
                        <a:ea typeface="Arial Unicode MS" panose="020B0604020202020204" pitchFamily="34" charset="-128"/>
                        <a:cs typeface="Arial Unicode MS" panose="020B0604020202020204" pitchFamily="34" charset="-128"/>
                      </a:endParaRPr>
                    </a:p>
                  </a:txBody>
                  <a:tcPr anchor="ctr">
                    <a:solidFill>
                      <a:srgbClr val="FFFF8B"/>
                    </a:solidFill>
                  </a:tcPr>
                </a:tc>
                <a:tc>
                  <a:txBody>
                    <a:bodyPr/>
                    <a:lstStyle/>
                    <a:p>
                      <a:r>
                        <a:rPr lang="en-GB" sz="850" b="0" dirty="0" smtClean="0">
                          <a:solidFill>
                            <a:srgbClr val="3E5AA8"/>
                          </a:solidFill>
                          <a:latin typeface="+mn-lt"/>
                          <a:ea typeface="Arial Unicode MS" panose="020B0604020202020204" pitchFamily="34" charset="-128"/>
                          <a:cs typeface="Arial Unicode MS" panose="020B0604020202020204" pitchFamily="34" charset="-128"/>
                        </a:rPr>
                        <a:t>If a workaround is available whilst we await the implementation of the change, who is performing</a:t>
                      </a:r>
                      <a:r>
                        <a:rPr lang="en-GB" sz="850" b="0" baseline="0" dirty="0" smtClean="0">
                          <a:solidFill>
                            <a:srgbClr val="3E5AA8"/>
                          </a:solidFill>
                          <a:latin typeface="+mn-lt"/>
                          <a:ea typeface="Arial Unicode MS" panose="020B0604020202020204" pitchFamily="34" charset="-128"/>
                          <a:cs typeface="Arial Unicode MS" panose="020B0604020202020204" pitchFamily="34" charset="-128"/>
                        </a:rPr>
                        <a:t> the workaround?</a:t>
                      </a:r>
                      <a:endParaRPr lang="en-GB" sz="850" b="0" dirty="0">
                        <a:solidFill>
                          <a:srgbClr val="3E5AA8"/>
                        </a:solidFill>
                        <a:latin typeface="+mn-lt"/>
                        <a:ea typeface="Arial Unicode MS" panose="020B0604020202020204" pitchFamily="34" charset="-128"/>
                        <a:cs typeface="Arial Unicode MS" panose="020B0604020202020204" pitchFamily="34" charset="-128"/>
                      </a:endParaRPr>
                    </a:p>
                  </a:txBody>
                  <a:tcPr anchor="ctr">
                    <a:solidFill>
                      <a:srgbClr val="FFFF8B"/>
                    </a:solidFill>
                  </a:tcPr>
                </a:tc>
              </a:tr>
              <a:tr h="317312">
                <a:tc vMerge="1">
                  <a:txBody>
                    <a:bodyPr/>
                    <a:lstStyle/>
                    <a:p>
                      <a:endParaRPr lang="en-GB" sz="900" b="0" dirty="0">
                        <a:solidFill>
                          <a:srgbClr val="3E5AA8"/>
                        </a:solidFill>
                        <a:latin typeface="+mn-lt"/>
                        <a:ea typeface="Arial Unicode MS" panose="020B0604020202020204" pitchFamily="34" charset="-128"/>
                        <a:cs typeface="Arial Unicode MS" panose="020B0604020202020204" pitchFamily="34" charset="-128"/>
                      </a:endParaRPr>
                    </a:p>
                  </a:txBody>
                  <a:tcPr/>
                </a:tc>
                <a:tc>
                  <a:txBody>
                    <a:bodyPr/>
                    <a:lstStyle/>
                    <a:p>
                      <a:r>
                        <a:rPr lang="en-GB" sz="850" b="1" dirty="0" smtClean="0">
                          <a:solidFill>
                            <a:srgbClr val="3E5AA8"/>
                          </a:solidFill>
                          <a:latin typeface="+mn-lt"/>
                          <a:ea typeface="Arial Unicode MS" panose="020B0604020202020204" pitchFamily="34" charset="-128"/>
                          <a:cs typeface="Arial Unicode MS" panose="020B0604020202020204" pitchFamily="34" charset="-128"/>
                        </a:rPr>
                        <a:t>Workaround Frequency</a:t>
                      </a:r>
                      <a:endParaRPr lang="en-GB" sz="850" b="1" dirty="0">
                        <a:solidFill>
                          <a:srgbClr val="3E5AA8"/>
                        </a:solidFill>
                        <a:latin typeface="+mn-lt"/>
                        <a:ea typeface="Arial Unicode MS" panose="020B0604020202020204" pitchFamily="34" charset="-128"/>
                        <a:cs typeface="Arial Unicode MS" panose="020B0604020202020204" pitchFamily="34" charset="-128"/>
                      </a:endParaRPr>
                    </a:p>
                  </a:txBody>
                  <a:tcPr anchor="ctr">
                    <a:solidFill>
                      <a:srgbClr val="FFFF8B"/>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50" b="0" dirty="0" smtClean="0">
                          <a:solidFill>
                            <a:srgbClr val="3E5AA8"/>
                          </a:solidFill>
                          <a:latin typeface="+mn-lt"/>
                          <a:ea typeface="Arial Unicode MS" panose="020B0604020202020204" pitchFamily="34" charset="-128"/>
                          <a:cs typeface="Arial Unicode MS" panose="020B0604020202020204" pitchFamily="34" charset="-128"/>
                        </a:rPr>
                        <a:t>If a workaround is available whilst we await the implementation of the change, how often is the </a:t>
                      </a:r>
                      <a:r>
                        <a:rPr lang="en-GB" sz="850" b="0" baseline="0" dirty="0" smtClean="0">
                          <a:solidFill>
                            <a:srgbClr val="3E5AA8"/>
                          </a:solidFill>
                          <a:latin typeface="+mn-lt"/>
                          <a:ea typeface="Arial Unicode MS" panose="020B0604020202020204" pitchFamily="34" charset="-128"/>
                          <a:cs typeface="Arial Unicode MS" panose="020B0604020202020204" pitchFamily="34" charset="-128"/>
                        </a:rPr>
                        <a:t>workaround having to be performed?</a:t>
                      </a:r>
                      <a:endParaRPr lang="en-GB" sz="850" b="0" dirty="0" smtClean="0">
                        <a:solidFill>
                          <a:srgbClr val="3E5AA8"/>
                        </a:solidFill>
                        <a:latin typeface="+mn-lt"/>
                        <a:ea typeface="Arial Unicode MS" panose="020B0604020202020204" pitchFamily="34" charset="-128"/>
                        <a:cs typeface="Arial Unicode MS" panose="020B0604020202020204" pitchFamily="34" charset="-128"/>
                      </a:endParaRPr>
                    </a:p>
                  </a:txBody>
                  <a:tcPr anchor="ctr">
                    <a:solidFill>
                      <a:srgbClr val="FFFF8B"/>
                    </a:solidFill>
                  </a:tcPr>
                </a:tc>
              </a:tr>
              <a:tr h="370789">
                <a:tc vMerge="1">
                  <a:txBody>
                    <a:bodyPr/>
                    <a:lstStyle/>
                    <a:p>
                      <a:endParaRPr lang="en-GB" sz="900" b="0" dirty="0">
                        <a:solidFill>
                          <a:srgbClr val="3E5AA8"/>
                        </a:solidFill>
                        <a:latin typeface="+mn-lt"/>
                        <a:ea typeface="Arial Unicode MS" panose="020B0604020202020204" pitchFamily="34" charset="-128"/>
                        <a:cs typeface="Arial Unicode MS" panose="020B0604020202020204" pitchFamily="34" charset="-128"/>
                      </a:endParaRPr>
                    </a:p>
                  </a:txBody>
                  <a:tcPr/>
                </a:tc>
                <a:tc>
                  <a:txBody>
                    <a:bodyPr/>
                    <a:lstStyle/>
                    <a:p>
                      <a:r>
                        <a:rPr lang="en-GB" sz="850" b="1" dirty="0" smtClean="0">
                          <a:solidFill>
                            <a:srgbClr val="3E5AA8"/>
                          </a:solidFill>
                          <a:latin typeface="+mn-lt"/>
                          <a:ea typeface="Arial Unicode MS" panose="020B0604020202020204" pitchFamily="34" charset="-128"/>
                          <a:cs typeface="Arial Unicode MS" panose="020B0604020202020204" pitchFamily="34" charset="-128"/>
                        </a:rPr>
                        <a:t>Effort</a:t>
                      </a:r>
                      <a:r>
                        <a:rPr lang="en-GB" sz="850" b="1" baseline="0" dirty="0" smtClean="0">
                          <a:solidFill>
                            <a:srgbClr val="3E5AA8"/>
                          </a:solidFill>
                          <a:latin typeface="+mn-lt"/>
                          <a:ea typeface="Arial Unicode MS" panose="020B0604020202020204" pitchFamily="34" charset="-128"/>
                          <a:cs typeface="Arial Unicode MS" panose="020B0604020202020204" pitchFamily="34" charset="-128"/>
                        </a:rPr>
                        <a:t> associated with servicing the workaround?</a:t>
                      </a:r>
                      <a:endParaRPr lang="en-GB" sz="850" b="1" dirty="0">
                        <a:solidFill>
                          <a:srgbClr val="3E5AA8"/>
                        </a:solidFill>
                        <a:latin typeface="+mn-lt"/>
                        <a:ea typeface="Arial Unicode MS" panose="020B0604020202020204" pitchFamily="34" charset="-128"/>
                        <a:cs typeface="Arial Unicode MS" panose="020B0604020202020204" pitchFamily="34" charset="-128"/>
                      </a:endParaRPr>
                    </a:p>
                  </a:txBody>
                  <a:tcPr anchor="ctr">
                    <a:solidFill>
                      <a:srgbClr val="FFFF8B"/>
                    </a:solidFill>
                  </a:tcPr>
                </a:tc>
                <a:tc>
                  <a:txBody>
                    <a:bodyPr/>
                    <a:lstStyle/>
                    <a:p>
                      <a:r>
                        <a:rPr lang="en-GB" sz="850" b="0" dirty="0" smtClean="0">
                          <a:solidFill>
                            <a:srgbClr val="3E5AA8"/>
                          </a:solidFill>
                          <a:latin typeface="+mn-lt"/>
                          <a:ea typeface="Arial Unicode MS" panose="020B0604020202020204" pitchFamily="34" charset="-128"/>
                          <a:cs typeface="Arial Unicode MS" panose="020B0604020202020204" pitchFamily="34" charset="-128"/>
                        </a:rPr>
                        <a:t>If a workaround is available whilst we await the implementation of the change, how many perceived FTEs are required to run the workaround?</a:t>
                      </a:r>
                      <a:endParaRPr lang="en-GB" sz="850" b="0" dirty="0">
                        <a:solidFill>
                          <a:srgbClr val="3E5AA8"/>
                        </a:solidFill>
                        <a:latin typeface="+mn-lt"/>
                        <a:ea typeface="Arial Unicode MS" panose="020B0604020202020204" pitchFamily="34" charset="-128"/>
                        <a:cs typeface="Arial Unicode MS" panose="020B0604020202020204" pitchFamily="34" charset="-128"/>
                      </a:endParaRPr>
                    </a:p>
                  </a:txBody>
                  <a:tcPr anchor="ctr">
                    <a:solidFill>
                      <a:srgbClr val="FFFF8B"/>
                    </a:solidFill>
                  </a:tcPr>
                </a:tc>
              </a:tr>
              <a:tr h="370789">
                <a:tc vMerge="1">
                  <a:txBody>
                    <a:bodyPr/>
                    <a:lstStyle/>
                    <a:p>
                      <a:endParaRPr lang="en-GB" sz="900" b="0" dirty="0">
                        <a:solidFill>
                          <a:srgbClr val="3E5AA8"/>
                        </a:solidFill>
                        <a:latin typeface="+mn-lt"/>
                        <a:ea typeface="Arial Unicode MS" panose="020B0604020202020204" pitchFamily="34" charset="-128"/>
                        <a:cs typeface="Arial Unicode MS" panose="020B0604020202020204" pitchFamily="34" charset="-128"/>
                      </a:endParaRPr>
                    </a:p>
                  </a:txBody>
                  <a:tcPr/>
                </a:tc>
                <a:tc>
                  <a:txBody>
                    <a:bodyPr/>
                    <a:lstStyle/>
                    <a:p>
                      <a:r>
                        <a:rPr lang="en-GB" sz="850" b="1" dirty="0" smtClean="0">
                          <a:solidFill>
                            <a:srgbClr val="3E5AA8"/>
                          </a:solidFill>
                          <a:latin typeface="+mn-lt"/>
                          <a:ea typeface="Arial Unicode MS" panose="020B0604020202020204" pitchFamily="34" charset="-128"/>
                          <a:cs typeface="Arial Unicode MS" panose="020B0604020202020204" pitchFamily="34" charset="-128"/>
                        </a:rPr>
                        <a:t>Workaround Complexity</a:t>
                      </a:r>
                      <a:endParaRPr lang="en-GB" sz="850" b="1" dirty="0">
                        <a:solidFill>
                          <a:srgbClr val="3E5AA8"/>
                        </a:solidFill>
                        <a:latin typeface="+mn-lt"/>
                        <a:ea typeface="Arial Unicode MS" panose="020B0604020202020204" pitchFamily="34" charset="-128"/>
                        <a:cs typeface="Arial Unicode MS" panose="020B0604020202020204" pitchFamily="34" charset="-128"/>
                      </a:endParaRPr>
                    </a:p>
                  </a:txBody>
                  <a:tcPr anchor="ctr">
                    <a:solidFill>
                      <a:srgbClr val="FFFF8B"/>
                    </a:solidFill>
                  </a:tcPr>
                </a:tc>
                <a:tc>
                  <a:txBody>
                    <a:bodyPr/>
                    <a:lstStyle/>
                    <a:p>
                      <a:r>
                        <a:rPr lang="en-GB" sz="850" b="0" dirty="0" smtClean="0">
                          <a:solidFill>
                            <a:srgbClr val="3E5AA8"/>
                          </a:solidFill>
                          <a:latin typeface="+mn-lt"/>
                          <a:ea typeface="Arial Unicode MS" panose="020B0604020202020204" pitchFamily="34" charset="-128"/>
                          <a:cs typeface="Arial Unicode MS" panose="020B0604020202020204" pitchFamily="34" charset="-128"/>
                        </a:rPr>
                        <a:t>If a workaround is available whilst we await the implementation of the change, how complicated to run is the workaround (i.e. </a:t>
                      </a:r>
                      <a:r>
                        <a:rPr lang="en-GB" sz="850" b="0" baseline="0" dirty="0" smtClean="0">
                          <a:solidFill>
                            <a:srgbClr val="3E5AA8"/>
                          </a:solidFill>
                          <a:latin typeface="+mn-lt"/>
                          <a:ea typeface="Arial Unicode MS" panose="020B0604020202020204" pitchFamily="34" charset="-128"/>
                          <a:cs typeface="Arial Unicode MS" panose="020B0604020202020204" pitchFamily="34" charset="-128"/>
                        </a:rPr>
                        <a:t>what risk level exists against the workaround)?</a:t>
                      </a:r>
                      <a:endParaRPr lang="en-GB" sz="850" b="0" dirty="0">
                        <a:solidFill>
                          <a:srgbClr val="3E5AA8"/>
                        </a:solidFill>
                        <a:latin typeface="+mn-lt"/>
                        <a:ea typeface="Arial Unicode MS" panose="020B0604020202020204" pitchFamily="34" charset="-128"/>
                        <a:cs typeface="Arial Unicode MS" panose="020B0604020202020204" pitchFamily="34" charset="-128"/>
                      </a:endParaRPr>
                    </a:p>
                  </a:txBody>
                  <a:tcPr anchor="ctr">
                    <a:solidFill>
                      <a:srgbClr val="FFFF8B"/>
                    </a:solidFill>
                  </a:tcPr>
                </a:tc>
              </a:tr>
              <a:tr h="370789">
                <a:tc vMerge="1">
                  <a:txBody>
                    <a:bodyPr/>
                    <a:lstStyle/>
                    <a:p>
                      <a:endParaRPr lang="en-GB" sz="900" b="0" dirty="0">
                        <a:solidFill>
                          <a:srgbClr val="3E5AA8"/>
                        </a:solidFill>
                        <a:latin typeface="+mn-lt"/>
                        <a:ea typeface="Arial Unicode MS" panose="020B0604020202020204" pitchFamily="34" charset="-128"/>
                        <a:cs typeface="Arial Unicode MS" panose="020B0604020202020204" pitchFamily="34" charset="-128"/>
                      </a:endParaRPr>
                    </a:p>
                  </a:txBody>
                  <a:tcPr/>
                </a:tc>
                <a:tc>
                  <a:txBody>
                    <a:bodyPr/>
                    <a:lstStyle/>
                    <a:p>
                      <a:r>
                        <a:rPr lang="en-GB" sz="850" b="1" dirty="0" smtClean="0">
                          <a:solidFill>
                            <a:srgbClr val="3E5AA8"/>
                          </a:solidFill>
                          <a:latin typeface="+mn-lt"/>
                          <a:ea typeface="Arial Unicode MS" panose="020B0604020202020204" pitchFamily="34" charset="-128"/>
                          <a:cs typeface="Arial Unicode MS" panose="020B0604020202020204" pitchFamily="34" charset="-128"/>
                        </a:rPr>
                        <a:t>Workaround Lifespan</a:t>
                      </a:r>
                      <a:r>
                        <a:rPr lang="en-GB" sz="850" b="1" baseline="0" dirty="0" smtClean="0">
                          <a:solidFill>
                            <a:srgbClr val="3E5AA8"/>
                          </a:solidFill>
                          <a:latin typeface="+mn-lt"/>
                          <a:ea typeface="Arial Unicode MS" panose="020B0604020202020204" pitchFamily="34" charset="-128"/>
                          <a:cs typeface="Arial Unicode MS" panose="020B0604020202020204" pitchFamily="34" charset="-128"/>
                        </a:rPr>
                        <a:t> Date</a:t>
                      </a:r>
                      <a:endParaRPr lang="en-GB" sz="850" b="1" dirty="0">
                        <a:solidFill>
                          <a:srgbClr val="3E5AA8"/>
                        </a:solidFill>
                        <a:latin typeface="+mn-lt"/>
                        <a:ea typeface="Arial Unicode MS" panose="020B0604020202020204" pitchFamily="34" charset="-128"/>
                        <a:cs typeface="Arial Unicode MS" panose="020B0604020202020204" pitchFamily="34" charset="-128"/>
                      </a:endParaRPr>
                    </a:p>
                  </a:txBody>
                  <a:tcPr anchor="ctr">
                    <a:solidFill>
                      <a:srgbClr val="FFFF8B"/>
                    </a:solidFill>
                  </a:tcPr>
                </a:tc>
                <a:tc>
                  <a:txBody>
                    <a:bodyPr/>
                    <a:lstStyle/>
                    <a:p>
                      <a:r>
                        <a:rPr lang="en-GB" sz="850" b="0" dirty="0" smtClean="0">
                          <a:solidFill>
                            <a:srgbClr val="3E5AA8"/>
                          </a:solidFill>
                          <a:latin typeface="+mn-lt"/>
                          <a:ea typeface="Arial Unicode MS" panose="020B0604020202020204" pitchFamily="34" charset="-128"/>
                          <a:cs typeface="Arial Unicode MS" panose="020B0604020202020204" pitchFamily="34" charset="-128"/>
                        </a:rPr>
                        <a:t>If a workaround is available whilst we await the implementation of the change, what</a:t>
                      </a:r>
                      <a:r>
                        <a:rPr lang="en-GB" sz="850" b="0" baseline="0" dirty="0" smtClean="0">
                          <a:solidFill>
                            <a:srgbClr val="3E5AA8"/>
                          </a:solidFill>
                          <a:latin typeface="+mn-lt"/>
                          <a:ea typeface="Arial Unicode MS" panose="020B0604020202020204" pitchFamily="34" charset="-128"/>
                          <a:cs typeface="Arial Unicode MS" panose="020B0604020202020204" pitchFamily="34" charset="-128"/>
                        </a:rPr>
                        <a:t> is the drop dead date for which the workaround can be maintained until?</a:t>
                      </a:r>
                      <a:endParaRPr lang="en-GB" sz="850" b="0" dirty="0">
                        <a:solidFill>
                          <a:srgbClr val="3E5AA8"/>
                        </a:solidFill>
                        <a:latin typeface="+mn-lt"/>
                        <a:ea typeface="Arial Unicode MS" panose="020B0604020202020204" pitchFamily="34" charset="-128"/>
                        <a:cs typeface="Arial Unicode MS" panose="020B0604020202020204" pitchFamily="34" charset="-128"/>
                      </a:endParaRPr>
                    </a:p>
                  </a:txBody>
                  <a:tcPr anchor="ctr">
                    <a:solidFill>
                      <a:srgbClr val="FFFF8B"/>
                    </a:solidFill>
                  </a:tcPr>
                </a:tc>
              </a:tr>
              <a:tr h="370789">
                <a:tc rowSpan="4">
                  <a:txBody>
                    <a:bodyPr/>
                    <a:lstStyle/>
                    <a:p>
                      <a:pPr algn="ctr"/>
                      <a:r>
                        <a:rPr lang="en-GB" sz="850" b="0" u="sng" dirty="0" smtClean="0">
                          <a:solidFill>
                            <a:srgbClr val="3E5AA8"/>
                          </a:solidFill>
                          <a:latin typeface="+mn-lt"/>
                          <a:ea typeface="Arial Unicode MS" panose="020B0604020202020204" pitchFamily="34" charset="-128"/>
                          <a:cs typeface="Arial Unicode MS" panose="020B0604020202020204" pitchFamily="34" charset="-128"/>
                        </a:rPr>
                        <a:t>Customer Benefit</a:t>
                      </a:r>
                      <a:endParaRPr lang="en-GB" sz="850" b="0" u="sng" dirty="0">
                        <a:solidFill>
                          <a:srgbClr val="3E5AA8"/>
                        </a:solidFill>
                        <a:latin typeface="+mn-lt"/>
                        <a:ea typeface="Arial Unicode MS" panose="020B0604020202020204" pitchFamily="34" charset="-128"/>
                        <a:cs typeface="Arial Unicode MS" panose="020B0604020202020204" pitchFamily="34" charset="-128"/>
                      </a:endParaRPr>
                    </a:p>
                  </a:txBody>
                  <a:tcPr anchor="ctr">
                    <a:solidFill>
                      <a:schemeClr val="accent3">
                        <a:lumMod val="60000"/>
                        <a:lumOff val="40000"/>
                      </a:schemeClr>
                    </a:solidFill>
                  </a:tcPr>
                </a:tc>
                <a:tc>
                  <a:txBody>
                    <a:bodyPr/>
                    <a:lstStyle/>
                    <a:p>
                      <a:r>
                        <a:rPr lang="en-GB" sz="850" b="1" dirty="0" smtClean="0">
                          <a:solidFill>
                            <a:srgbClr val="3E5AA8"/>
                          </a:solidFill>
                          <a:latin typeface="+mn-lt"/>
                          <a:ea typeface="Arial Unicode MS" panose="020B0604020202020204" pitchFamily="34" charset="-128"/>
                          <a:cs typeface="Arial Unicode MS" panose="020B0604020202020204" pitchFamily="34" charset="-128"/>
                        </a:rPr>
                        <a:t>Change Beneficiary</a:t>
                      </a:r>
                      <a:endParaRPr lang="en-GB" sz="850" b="1" dirty="0">
                        <a:solidFill>
                          <a:srgbClr val="3E5AA8"/>
                        </a:solidFill>
                        <a:latin typeface="+mn-lt"/>
                        <a:ea typeface="Arial Unicode MS" panose="020B0604020202020204" pitchFamily="34" charset="-128"/>
                        <a:cs typeface="Arial Unicode MS" panose="020B0604020202020204" pitchFamily="34" charset="-128"/>
                      </a:endParaRPr>
                    </a:p>
                  </a:txBody>
                  <a:tcPr anchor="ctr">
                    <a:solidFill>
                      <a:schemeClr val="accent3">
                        <a:lumMod val="60000"/>
                        <a:lumOff val="40000"/>
                      </a:schemeClr>
                    </a:solidFill>
                  </a:tcPr>
                </a:tc>
                <a:tc>
                  <a:txBody>
                    <a:bodyPr/>
                    <a:lstStyle/>
                    <a:p>
                      <a:r>
                        <a:rPr lang="en-GB" sz="850" b="0" dirty="0" smtClean="0">
                          <a:solidFill>
                            <a:srgbClr val="3E5AA8"/>
                          </a:solidFill>
                          <a:latin typeface="+mn-lt"/>
                          <a:ea typeface="Arial Unicode MS" panose="020B0604020202020204" pitchFamily="34" charset="-128"/>
                          <a:cs typeface="Arial Unicode MS" panose="020B0604020202020204" pitchFamily="34" charset="-128"/>
                        </a:rPr>
                        <a:t>How</a:t>
                      </a:r>
                      <a:r>
                        <a:rPr lang="en-GB" sz="850" b="0" baseline="0" dirty="0" smtClean="0">
                          <a:solidFill>
                            <a:srgbClr val="3E5AA8"/>
                          </a:solidFill>
                          <a:latin typeface="+mn-lt"/>
                          <a:ea typeface="Arial Unicode MS" panose="020B0604020202020204" pitchFamily="34" charset="-128"/>
                          <a:cs typeface="Arial Unicode MS" panose="020B0604020202020204" pitchFamily="34" charset="-128"/>
                        </a:rPr>
                        <a:t> many </a:t>
                      </a:r>
                      <a:r>
                        <a:rPr lang="en-GB" sz="850" b="0" dirty="0" smtClean="0">
                          <a:solidFill>
                            <a:srgbClr val="3E5AA8"/>
                          </a:solidFill>
                          <a:latin typeface="+mn-lt"/>
                          <a:ea typeface="Arial Unicode MS" panose="020B0604020202020204" pitchFamily="34" charset="-128"/>
                          <a:cs typeface="Arial Unicode MS" panose="020B0604020202020204" pitchFamily="34" charset="-128"/>
                        </a:rPr>
                        <a:t>market participants or segments stand</a:t>
                      </a:r>
                      <a:r>
                        <a:rPr lang="en-GB" sz="850" b="0" baseline="0" dirty="0" smtClean="0">
                          <a:solidFill>
                            <a:srgbClr val="3E5AA8"/>
                          </a:solidFill>
                          <a:latin typeface="+mn-lt"/>
                          <a:ea typeface="Arial Unicode MS" panose="020B0604020202020204" pitchFamily="34" charset="-128"/>
                          <a:cs typeface="Arial Unicode MS" panose="020B0604020202020204" pitchFamily="34" charset="-128"/>
                        </a:rPr>
                        <a:t> </a:t>
                      </a:r>
                      <a:r>
                        <a:rPr lang="en-GB" sz="850" b="0" dirty="0" smtClean="0">
                          <a:solidFill>
                            <a:srgbClr val="3E5AA8"/>
                          </a:solidFill>
                          <a:latin typeface="+mn-lt"/>
                          <a:ea typeface="Arial Unicode MS" panose="020B0604020202020204" pitchFamily="34" charset="-128"/>
                          <a:cs typeface="Arial Unicode MS" panose="020B0604020202020204" pitchFamily="34" charset="-128"/>
                        </a:rPr>
                        <a:t>to benefit from the introduction of the change?</a:t>
                      </a:r>
                    </a:p>
                  </a:txBody>
                  <a:tcPr anchor="ctr">
                    <a:solidFill>
                      <a:schemeClr val="accent3">
                        <a:lumMod val="60000"/>
                        <a:lumOff val="40000"/>
                      </a:schemeClr>
                    </a:solidFill>
                  </a:tcPr>
                </a:tc>
              </a:tr>
              <a:tr h="370789">
                <a:tc vMerge="1">
                  <a:txBody>
                    <a:bodyPr/>
                    <a:lstStyle/>
                    <a:p>
                      <a:endParaRPr lang="en-GB" sz="800" b="0" dirty="0">
                        <a:solidFill>
                          <a:srgbClr val="3E5AA8"/>
                        </a:solidFill>
                        <a:latin typeface="+mn-lt"/>
                        <a:ea typeface="Arial Unicode MS" panose="020B0604020202020204" pitchFamily="34" charset="-128"/>
                        <a:cs typeface="Arial Unicode MS" panose="020B0604020202020204" pitchFamily="34" charset="-128"/>
                      </a:endParaRPr>
                    </a:p>
                  </a:txBody>
                  <a:tcPr/>
                </a:tc>
                <a:tc>
                  <a:txBody>
                    <a:bodyPr/>
                    <a:lstStyle/>
                    <a:p>
                      <a:r>
                        <a:rPr lang="en-GB" sz="850" b="1" dirty="0" smtClean="0">
                          <a:solidFill>
                            <a:srgbClr val="3E5AA8"/>
                          </a:solidFill>
                          <a:latin typeface="+mn-lt"/>
                          <a:ea typeface="Arial Unicode MS" panose="020B0604020202020204" pitchFamily="34" charset="-128"/>
                          <a:cs typeface="Arial Unicode MS" panose="020B0604020202020204" pitchFamily="34" charset="-128"/>
                        </a:rPr>
                        <a:t>Primary Impacted Service Area</a:t>
                      </a:r>
                      <a:endParaRPr lang="en-GB" sz="850" b="1" dirty="0">
                        <a:solidFill>
                          <a:srgbClr val="3E5AA8"/>
                        </a:solidFill>
                        <a:latin typeface="+mn-lt"/>
                        <a:ea typeface="Arial Unicode MS" panose="020B0604020202020204" pitchFamily="34" charset="-128"/>
                        <a:cs typeface="Arial Unicode MS" panose="020B0604020202020204" pitchFamily="34" charset="-128"/>
                      </a:endParaRPr>
                    </a:p>
                  </a:txBody>
                  <a:tcPr anchor="ctr">
                    <a:solidFill>
                      <a:schemeClr val="accent3">
                        <a:lumMod val="60000"/>
                        <a:lumOff val="40000"/>
                      </a:schemeClr>
                    </a:solidFill>
                  </a:tcPr>
                </a:tc>
                <a:tc>
                  <a:txBody>
                    <a:bodyPr/>
                    <a:lstStyle/>
                    <a:p>
                      <a:r>
                        <a:rPr lang="en-GB" sz="850" b="0" dirty="0" smtClean="0">
                          <a:solidFill>
                            <a:srgbClr val="3E5AA8"/>
                          </a:solidFill>
                          <a:latin typeface="+mn-lt"/>
                          <a:ea typeface="Arial Unicode MS" panose="020B0604020202020204" pitchFamily="34" charset="-128"/>
                          <a:cs typeface="Arial Unicode MS" panose="020B0604020202020204" pitchFamily="34" charset="-128"/>
                        </a:rPr>
                        <a:t>Which</a:t>
                      </a:r>
                      <a:r>
                        <a:rPr lang="en-GB" sz="850" b="0" baseline="0" dirty="0" smtClean="0">
                          <a:solidFill>
                            <a:srgbClr val="3E5AA8"/>
                          </a:solidFill>
                          <a:latin typeface="+mn-lt"/>
                          <a:ea typeface="Arial Unicode MS" panose="020B0604020202020204" pitchFamily="34" charset="-128"/>
                          <a:cs typeface="Arial Unicode MS" panose="020B0604020202020204" pitchFamily="34" charset="-128"/>
                        </a:rPr>
                        <a:t> </a:t>
                      </a:r>
                      <a:r>
                        <a:rPr lang="en-GB" sz="850" b="0" dirty="0" smtClean="0">
                          <a:solidFill>
                            <a:srgbClr val="3E5AA8"/>
                          </a:solidFill>
                          <a:latin typeface="+mn-lt"/>
                          <a:ea typeface="Arial Unicode MS" panose="020B0604020202020204" pitchFamily="34" charset="-128"/>
                          <a:cs typeface="Arial Unicode MS" panose="020B0604020202020204" pitchFamily="34" charset="-128"/>
                        </a:rPr>
                        <a:t>of the 23x DSC Service Areas are primarily</a:t>
                      </a:r>
                      <a:r>
                        <a:rPr lang="en-GB" sz="850" b="0" baseline="0" dirty="0" smtClean="0">
                          <a:solidFill>
                            <a:srgbClr val="3E5AA8"/>
                          </a:solidFill>
                          <a:latin typeface="+mn-lt"/>
                          <a:ea typeface="Arial Unicode MS" panose="020B0604020202020204" pitchFamily="34" charset="-128"/>
                          <a:cs typeface="Arial Unicode MS" panose="020B0604020202020204" pitchFamily="34" charset="-128"/>
                        </a:rPr>
                        <a:t> impacted?</a:t>
                      </a:r>
                      <a:endParaRPr lang="en-GB" sz="850" b="0" dirty="0" smtClean="0">
                        <a:solidFill>
                          <a:srgbClr val="3E5AA8"/>
                        </a:solidFill>
                        <a:latin typeface="+mn-lt"/>
                        <a:ea typeface="Arial Unicode MS" panose="020B0604020202020204" pitchFamily="34" charset="-128"/>
                        <a:cs typeface="Arial Unicode MS" panose="020B0604020202020204" pitchFamily="34" charset="-128"/>
                      </a:endParaRPr>
                    </a:p>
                  </a:txBody>
                  <a:tcPr anchor="ctr">
                    <a:solidFill>
                      <a:schemeClr val="accent3">
                        <a:lumMod val="60000"/>
                        <a:lumOff val="40000"/>
                      </a:schemeClr>
                    </a:solidFill>
                  </a:tcPr>
                </a:tc>
              </a:tr>
              <a:tr h="370789">
                <a:tc vMerge="1">
                  <a:txBody>
                    <a:bodyPr/>
                    <a:lstStyle/>
                    <a:p>
                      <a:endParaRPr lang="en-GB" sz="800" b="0" dirty="0">
                        <a:solidFill>
                          <a:srgbClr val="3E5AA8"/>
                        </a:solidFill>
                        <a:latin typeface="+mn-lt"/>
                        <a:ea typeface="Arial Unicode MS" panose="020B0604020202020204" pitchFamily="34" charset="-128"/>
                        <a:cs typeface="Arial Unicode MS" panose="020B0604020202020204" pitchFamily="34" charset="-128"/>
                      </a:endParaRPr>
                    </a:p>
                  </a:txBody>
                  <a:tcPr/>
                </a:tc>
                <a:tc>
                  <a:txBody>
                    <a:bodyPr/>
                    <a:lstStyle/>
                    <a:p>
                      <a:r>
                        <a:rPr lang="en-GB" sz="850" b="1" dirty="0" smtClean="0">
                          <a:solidFill>
                            <a:srgbClr val="3E5AA8"/>
                          </a:solidFill>
                          <a:latin typeface="+mn-lt"/>
                          <a:ea typeface="Arial Unicode MS" panose="020B0604020202020204" pitchFamily="34" charset="-128"/>
                          <a:cs typeface="Arial Unicode MS" panose="020B0604020202020204" pitchFamily="34" charset="-128"/>
                        </a:rPr>
                        <a:t>Number of Impacted Service Areas</a:t>
                      </a:r>
                      <a:endParaRPr lang="en-GB" sz="850" b="1" dirty="0">
                        <a:solidFill>
                          <a:srgbClr val="3E5AA8"/>
                        </a:solidFill>
                        <a:latin typeface="+mn-lt"/>
                        <a:ea typeface="Arial Unicode MS" panose="020B0604020202020204" pitchFamily="34" charset="-128"/>
                        <a:cs typeface="Arial Unicode MS" panose="020B0604020202020204" pitchFamily="34" charset="-128"/>
                      </a:endParaRPr>
                    </a:p>
                  </a:txBody>
                  <a:tcPr anchor="ctr">
                    <a:solidFill>
                      <a:schemeClr val="accent3">
                        <a:lumMod val="60000"/>
                        <a:lumOff val="40000"/>
                      </a:schemeClr>
                    </a:solidFill>
                  </a:tcPr>
                </a:tc>
                <a:tc>
                  <a:txBody>
                    <a:bodyPr/>
                    <a:lstStyle/>
                    <a:p>
                      <a:r>
                        <a:rPr lang="en-GB" sz="850" b="0" dirty="0" smtClean="0">
                          <a:solidFill>
                            <a:srgbClr val="3E5AA8"/>
                          </a:solidFill>
                          <a:latin typeface="+mn-lt"/>
                          <a:ea typeface="Arial Unicode MS" panose="020B0604020202020204" pitchFamily="34" charset="-128"/>
                          <a:cs typeface="Arial Unicode MS" panose="020B0604020202020204" pitchFamily="34" charset="-128"/>
                        </a:rPr>
                        <a:t>How many of the 23x DSC Service Areas are impacted by the change?</a:t>
                      </a:r>
                    </a:p>
                  </a:txBody>
                  <a:tcPr anchor="ctr">
                    <a:solidFill>
                      <a:schemeClr val="accent3">
                        <a:lumMod val="60000"/>
                        <a:lumOff val="40000"/>
                      </a:schemeClr>
                    </a:solidFill>
                  </a:tcPr>
                </a:tc>
              </a:tr>
              <a:tr h="370789">
                <a:tc vMerge="1">
                  <a:txBody>
                    <a:bodyPr/>
                    <a:lstStyle/>
                    <a:p>
                      <a:endParaRPr lang="en-GB" sz="800" b="0" dirty="0">
                        <a:solidFill>
                          <a:srgbClr val="3E5AA8"/>
                        </a:solidFill>
                        <a:latin typeface="+mn-lt"/>
                        <a:ea typeface="Arial Unicode MS" panose="020B0604020202020204" pitchFamily="34" charset="-128"/>
                        <a:cs typeface="Arial Unicode MS" panose="020B0604020202020204" pitchFamily="34" charset="-128"/>
                      </a:endParaRPr>
                    </a:p>
                  </a:txBody>
                  <a:tcPr/>
                </a:tc>
                <a:tc>
                  <a:txBody>
                    <a:bodyPr/>
                    <a:lstStyle/>
                    <a:p>
                      <a:r>
                        <a:rPr lang="en-GB" sz="850" b="1" dirty="0" smtClean="0">
                          <a:solidFill>
                            <a:srgbClr val="3E5AA8"/>
                          </a:solidFill>
                          <a:latin typeface="+mn-lt"/>
                          <a:ea typeface="Arial Unicode MS" panose="020B0604020202020204" pitchFamily="34" charset="-128"/>
                          <a:cs typeface="Arial Unicode MS" panose="020B0604020202020204" pitchFamily="34" charset="-128"/>
                        </a:rPr>
                        <a:t>Change Improvement</a:t>
                      </a:r>
                      <a:r>
                        <a:rPr lang="en-GB" sz="850" b="1" baseline="0" dirty="0" smtClean="0">
                          <a:solidFill>
                            <a:srgbClr val="3E5AA8"/>
                          </a:solidFill>
                          <a:latin typeface="+mn-lt"/>
                          <a:ea typeface="Arial Unicode MS" panose="020B0604020202020204" pitchFamily="34" charset="-128"/>
                          <a:cs typeface="Arial Unicode MS" panose="020B0604020202020204" pitchFamily="34" charset="-128"/>
                        </a:rPr>
                        <a:t> Scale</a:t>
                      </a:r>
                      <a:endParaRPr lang="en-GB" sz="850" b="1" dirty="0">
                        <a:solidFill>
                          <a:srgbClr val="3E5AA8"/>
                        </a:solidFill>
                        <a:latin typeface="+mn-lt"/>
                        <a:ea typeface="Arial Unicode MS" panose="020B0604020202020204" pitchFamily="34" charset="-128"/>
                        <a:cs typeface="Arial Unicode MS" panose="020B0604020202020204" pitchFamily="34" charset="-128"/>
                      </a:endParaRPr>
                    </a:p>
                  </a:txBody>
                  <a:tcPr anchor="ctr">
                    <a:solidFill>
                      <a:schemeClr val="accent3">
                        <a:lumMod val="60000"/>
                        <a:lumOff val="40000"/>
                      </a:schemeClr>
                    </a:solidFill>
                  </a:tcPr>
                </a:tc>
                <a:tc>
                  <a:txBody>
                    <a:bodyPr/>
                    <a:lstStyle/>
                    <a:p>
                      <a:r>
                        <a:rPr lang="en-GB" sz="850" b="0" dirty="0" smtClean="0">
                          <a:solidFill>
                            <a:srgbClr val="3E5AA8"/>
                          </a:solidFill>
                          <a:latin typeface="+mn-lt"/>
                          <a:ea typeface="Arial Unicode MS" panose="020B0604020202020204" pitchFamily="34" charset="-128"/>
                          <a:cs typeface="Arial Unicode MS" panose="020B0604020202020204" pitchFamily="34" charset="-128"/>
                        </a:rPr>
                        <a:t>What is the size of the change being proposed</a:t>
                      </a:r>
                      <a:r>
                        <a:rPr lang="en-GB" sz="850" b="0" baseline="0" dirty="0" smtClean="0">
                          <a:solidFill>
                            <a:srgbClr val="3E5AA8"/>
                          </a:solidFill>
                          <a:latin typeface="+mn-lt"/>
                          <a:ea typeface="Arial Unicode MS" panose="020B0604020202020204" pitchFamily="34" charset="-128"/>
                          <a:cs typeface="Arial Unicode MS" panose="020B0604020202020204" pitchFamily="34" charset="-128"/>
                        </a:rPr>
                        <a:t> (i.e. a spectrum of a cosmetic screen change up to a Nexus)</a:t>
                      </a:r>
                      <a:endParaRPr lang="en-GB" sz="850" b="0" dirty="0" smtClean="0">
                        <a:solidFill>
                          <a:srgbClr val="3E5AA8"/>
                        </a:solidFill>
                        <a:latin typeface="+mn-lt"/>
                        <a:ea typeface="Arial Unicode MS" panose="020B0604020202020204" pitchFamily="34" charset="-128"/>
                        <a:cs typeface="Arial Unicode MS" panose="020B0604020202020204" pitchFamily="34" charset="-128"/>
                      </a:endParaRPr>
                    </a:p>
                  </a:txBody>
                  <a:tcPr anchor="ctr">
                    <a:solidFill>
                      <a:schemeClr val="accent3">
                        <a:lumMod val="60000"/>
                        <a:lumOff val="40000"/>
                      </a:schemeClr>
                    </a:solidFill>
                  </a:tcPr>
                </a:tc>
              </a:tr>
              <a:tr h="279077">
                <a:tc rowSpan="3">
                  <a:txBody>
                    <a:bodyPr/>
                    <a:lstStyle/>
                    <a:p>
                      <a:pPr algn="ctr"/>
                      <a:r>
                        <a:rPr lang="en-GB" sz="850" b="0" u="sng" dirty="0" smtClean="0">
                          <a:solidFill>
                            <a:srgbClr val="3E5AA8"/>
                          </a:solidFill>
                          <a:latin typeface="+mn-lt"/>
                          <a:ea typeface="Arial Unicode MS" panose="020B0604020202020204" pitchFamily="34" charset="-128"/>
                          <a:cs typeface="Arial Unicode MS" panose="020B0604020202020204" pitchFamily="34" charset="-128"/>
                        </a:rPr>
                        <a:t>Critical Variables</a:t>
                      </a:r>
                      <a:endParaRPr lang="en-GB" sz="850" b="0" u="sng" dirty="0">
                        <a:solidFill>
                          <a:srgbClr val="3E5AA8"/>
                        </a:solidFill>
                        <a:latin typeface="+mn-lt"/>
                        <a:ea typeface="Arial Unicode MS" panose="020B0604020202020204" pitchFamily="34" charset="-128"/>
                        <a:cs typeface="Arial Unicode MS" panose="020B0604020202020204" pitchFamily="34" charset="-128"/>
                      </a:endParaRPr>
                    </a:p>
                  </a:txBody>
                  <a:tcPr anchor="ctr">
                    <a:solidFill>
                      <a:schemeClr val="accent6">
                        <a:lumMod val="20000"/>
                        <a:lumOff val="80000"/>
                      </a:schemeClr>
                    </a:solidFill>
                  </a:tcPr>
                </a:tc>
                <a:tc>
                  <a:txBody>
                    <a:bodyPr/>
                    <a:lstStyle/>
                    <a:p>
                      <a:r>
                        <a:rPr lang="en-GB" sz="850" b="1" dirty="0" smtClean="0">
                          <a:solidFill>
                            <a:srgbClr val="3E5AA8"/>
                          </a:solidFill>
                          <a:latin typeface="+mn-lt"/>
                          <a:ea typeface="Arial Unicode MS" panose="020B0604020202020204" pitchFamily="34" charset="-128"/>
                          <a:cs typeface="Arial Unicode MS" panose="020B0604020202020204" pitchFamily="34" charset="-128"/>
                        </a:rPr>
                        <a:t>Safety of Gas</a:t>
                      </a:r>
                      <a:r>
                        <a:rPr lang="en-GB" sz="850" b="1" baseline="0" dirty="0" smtClean="0">
                          <a:solidFill>
                            <a:srgbClr val="3E5AA8"/>
                          </a:solidFill>
                          <a:latin typeface="+mn-lt"/>
                          <a:ea typeface="Arial Unicode MS" panose="020B0604020202020204" pitchFamily="34" charset="-128"/>
                          <a:cs typeface="Arial Unicode MS" panose="020B0604020202020204" pitchFamily="34" charset="-128"/>
                        </a:rPr>
                        <a:t> at risk?</a:t>
                      </a:r>
                      <a:endParaRPr lang="en-GB" sz="850" b="1" dirty="0">
                        <a:solidFill>
                          <a:srgbClr val="3E5AA8"/>
                        </a:solidFill>
                        <a:latin typeface="+mn-lt"/>
                        <a:ea typeface="Arial Unicode MS" panose="020B0604020202020204" pitchFamily="34" charset="-128"/>
                        <a:cs typeface="Arial Unicode MS" panose="020B0604020202020204" pitchFamily="34" charset="-128"/>
                      </a:endParaRPr>
                    </a:p>
                  </a:txBody>
                  <a:tcPr>
                    <a:solidFill>
                      <a:schemeClr val="accent6">
                        <a:lumMod val="20000"/>
                        <a:lumOff val="80000"/>
                      </a:schemeClr>
                    </a:solidFill>
                  </a:tcPr>
                </a:tc>
                <a:tc>
                  <a:txBody>
                    <a:bodyPr/>
                    <a:lstStyle/>
                    <a:p>
                      <a:r>
                        <a:rPr lang="en-GB" sz="850" b="0" dirty="0" smtClean="0">
                          <a:solidFill>
                            <a:srgbClr val="3E5AA8"/>
                          </a:solidFill>
                          <a:latin typeface="+mn-lt"/>
                          <a:ea typeface="Arial Unicode MS" panose="020B0604020202020204" pitchFamily="34" charset="-128"/>
                          <a:cs typeface="Arial Unicode MS" panose="020B0604020202020204" pitchFamily="34" charset="-128"/>
                        </a:rPr>
                        <a:t>Whilst we await the introduction</a:t>
                      </a:r>
                      <a:r>
                        <a:rPr lang="en-GB" sz="850" b="0" baseline="0" dirty="0" smtClean="0">
                          <a:solidFill>
                            <a:srgbClr val="3E5AA8"/>
                          </a:solidFill>
                          <a:latin typeface="+mn-lt"/>
                          <a:ea typeface="Arial Unicode MS" panose="020B0604020202020204" pitchFamily="34" charset="-128"/>
                          <a:cs typeface="Arial Unicode MS" panose="020B0604020202020204" pitchFamily="34" charset="-128"/>
                        </a:rPr>
                        <a:t> of the change to production, is end-consumer safety of gas at risk?</a:t>
                      </a:r>
                      <a:endParaRPr lang="en-GB" sz="850" b="0" dirty="0" smtClean="0">
                        <a:solidFill>
                          <a:srgbClr val="3E5AA8"/>
                        </a:solidFill>
                        <a:latin typeface="+mn-lt"/>
                        <a:ea typeface="Arial Unicode MS" panose="020B0604020202020204" pitchFamily="34" charset="-128"/>
                        <a:cs typeface="Arial Unicode MS" panose="020B0604020202020204" pitchFamily="34" charset="-128"/>
                      </a:endParaRPr>
                    </a:p>
                  </a:txBody>
                  <a:tcPr>
                    <a:solidFill>
                      <a:schemeClr val="accent6">
                        <a:lumMod val="20000"/>
                        <a:lumOff val="80000"/>
                      </a:schemeClr>
                    </a:solidFill>
                  </a:tcPr>
                </a:tc>
              </a:tr>
              <a:tr h="0">
                <a:tc vMerge="1">
                  <a:txBody>
                    <a:bodyPr/>
                    <a:lstStyle/>
                    <a:p>
                      <a:endParaRPr lang="en-GB" sz="850" b="0" dirty="0">
                        <a:solidFill>
                          <a:srgbClr val="3E5AA8"/>
                        </a:solidFill>
                        <a:latin typeface="+mn-lt"/>
                        <a:ea typeface="Arial Unicode MS" panose="020B0604020202020204" pitchFamily="34" charset="-128"/>
                        <a:cs typeface="Arial Unicode MS" panose="020B0604020202020204" pitchFamily="34" charset="-128"/>
                      </a:endParaRPr>
                    </a:p>
                  </a:txBody>
                  <a:tcPr/>
                </a:tc>
                <a:tc>
                  <a:txBody>
                    <a:bodyPr/>
                    <a:lstStyle/>
                    <a:p>
                      <a:r>
                        <a:rPr lang="en-GB" sz="850" b="1" dirty="0" smtClean="0">
                          <a:solidFill>
                            <a:srgbClr val="3E5AA8"/>
                          </a:solidFill>
                          <a:latin typeface="+mn-lt"/>
                          <a:ea typeface="Arial Unicode MS" panose="020B0604020202020204" pitchFamily="34" charset="-128"/>
                          <a:cs typeface="Arial Unicode MS" panose="020B0604020202020204" pitchFamily="34" charset="-128"/>
                        </a:rPr>
                        <a:t>Customer Financial Loss at</a:t>
                      </a:r>
                      <a:r>
                        <a:rPr lang="en-GB" sz="850" b="1" baseline="0" dirty="0" smtClean="0">
                          <a:solidFill>
                            <a:srgbClr val="3E5AA8"/>
                          </a:solidFill>
                          <a:latin typeface="+mn-lt"/>
                          <a:ea typeface="Arial Unicode MS" panose="020B0604020202020204" pitchFamily="34" charset="-128"/>
                          <a:cs typeface="Arial Unicode MS" panose="020B0604020202020204" pitchFamily="34" charset="-128"/>
                        </a:rPr>
                        <a:t> risk?</a:t>
                      </a:r>
                      <a:endParaRPr lang="en-GB" sz="850" b="1" dirty="0">
                        <a:solidFill>
                          <a:srgbClr val="3E5AA8"/>
                        </a:solidFill>
                        <a:latin typeface="+mn-lt"/>
                        <a:ea typeface="Arial Unicode MS" panose="020B0604020202020204" pitchFamily="34" charset="-128"/>
                        <a:cs typeface="Arial Unicode MS" panose="020B0604020202020204" pitchFamily="34" charset="-128"/>
                      </a:endParaRPr>
                    </a:p>
                  </a:txBody>
                  <a:tcPr>
                    <a:solidFill>
                      <a:schemeClr val="accent6">
                        <a:lumMod val="20000"/>
                        <a:lumOff val="80000"/>
                      </a:schemeClr>
                    </a:solidFill>
                  </a:tcPr>
                </a:tc>
                <a:tc>
                  <a:txBody>
                    <a:bodyPr/>
                    <a:lstStyle/>
                    <a:p>
                      <a:r>
                        <a:rPr lang="en-GB" sz="850" b="0" dirty="0" smtClean="0">
                          <a:solidFill>
                            <a:srgbClr val="3E5AA8"/>
                          </a:solidFill>
                          <a:latin typeface="+mn-lt"/>
                          <a:ea typeface="Arial Unicode MS" panose="020B0604020202020204" pitchFamily="34" charset="-128"/>
                          <a:cs typeface="Arial Unicode MS" panose="020B0604020202020204" pitchFamily="34" charset="-128"/>
                        </a:rPr>
                        <a:t>Whilst we await the introduction</a:t>
                      </a:r>
                      <a:r>
                        <a:rPr lang="en-GB" sz="850" b="0" baseline="0" dirty="0" smtClean="0">
                          <a:solidFill>
                            <a:srgbClr val="3E5AA8"/>
                          </a:solidFill>
                          <a:latin typeface="+mn-lt"/>
                          <a:ea typeface="Arial Unicode MS" panose="020B0604020202020204" pitchFamily="34" charset="-128"/>
                          <a:cs typeface="Arial Unicode MS" panose="020B0604020202020204" pitchFamily="34" charset="-128"/>
                        </a:rPr>
                        <a:t> of the change to production, are customers/consumers potentially incurring financial loss?</a:t>
                      </a:r>
                      <a:endParaRPr lang="en-GB" sz="850" b="0" dirty="0" smtClean="0">
                        <a:solidFill>
                          <a:srgbClr val="3E5AA8"/>
                        </a:solidFill>
                        <a:latin typeface="+mn-lt"/>
                        <a:ea typeface="Arial Unicode MS" panose="020B0604020202020204" pitchFamily="34" charset="-128"/>
                        <a:cs typeface="Arial Unicode MS" panose="020B0604020202020204" pitchFamily="34" charset="-128"/>
                      </a:endParaRPr>
                    </a:p>
                  </a:txBody>
                  <a:tcPr>
                    <a:solidFill>
                      <a:schemeClr val="accent6">
                        <a:lumMod val="20000"/>
                        <a:lumOff val="80000"/>
                      </a:schemeClr>
                    </a:solidFill>
                  </a:tcPr>
                </a:tc>
              </a:tr>
              <a:tr h="370789">
                <a:tc vMerge="1">
                  <a:txBody>
                    <a:bodyPr/>
                    <a:lstStyle/>
                    <a:p>
                      <a:endParaRPr lang="en-GB" sz="850" b="0" dirty="0">
                        <a:solidFill>
                          <a:srgbClr val="3E5AA8"/>
                        </a:solidFill>
                        <a:latin typeface="+mn-lt"/>
                        <a:ea typeface="Arial Unicode MS" panose="020B0604020202020204" pitchFamily="34" charset="-128"/>
                        <a:cs typeface="Arial Unicode MS" panose="020B0604020202020204" pitchFamily="34" charset="-128"/>
                      </a:endParaRPr>
                    </a:p>
                  </a:txBody>
                  <a:tcPr/>
                </a:tc>
                <a:tc>
                  <a:txBody>
                    <a:bodyPr/>
                    <a:lstStyle/>
                    <a:p>
                      <a:r>
                        <a:rPr lang="en-GB" sz="850" b="1" dirty="0" smtClean="0">
                          <a:solidFill>
                            <a:srgbClr val="3E5AA8"/>
                          </a:solidFill>
                          <a:latin typeface="+mn-lt"/>
                          <a:ea typeface="Arial Unicode MS" panose="020B0604020202020204" pitchFamily="34" charset="-128"/>
                          <a:cs typeface="Arial Unicode MS" panose="020B0604020202020204" pitchFamily="34" charset="-128"/>
                        </a:rPr>
                        <a:t>Customer Switching at risk?</a:t>
                      </a:r>
                      <a:endParaRPr lang="en-GB" sz="850" b="1" dirty="0">
                        <a:solidFill>
                          <a:srgbClr val="3E5AA8"/>
                        </a:solidFill>
                        <a:latin typeface="+mn-lt"/>
                        <a:ea typeface="Arial Unicode MS" panose="020B0604020202020204" pitchFamily="34" charset="-128"/>
                        <a:cs typeface="Arial Unicode MS" panose="020B0604020202020204" pitchFamily="34" charset="-128"/>
                      </a:endParaRPr>
                    </a:p>
                  </a:txBody>
                  <a:tcPr>
                    <a:solidFill>
                      <a:schemeClr val="accent6">
                        <a:lumMod val="20000"/>
                        <a:lumOff val="80000"/>
                      </a:schemeClr>
                    </a:solidFill>
                  </a:tcPr>
                </a:tc>
                <a:tc>
                  <a:txBody>
                    <a:bodyPr/>
                    <a:lstStyle/>
                    <a:p>
                      <a:r>
                        <a:rPr lang="en-GB" sz="850" b="0" dirty="0" smtClean="0">
                          <a:solidFill>
                            <a:srgbClr val="3E5AA8"/>
                          </a:solidFill>
                          <a:latin typeface="+mn-lt"/>
                          <a:ea typeface="Arial Unicode MS" panose="020B0604020202020204" pitchFamily="34" charset="-128"/>
                          <a:cs typeface="Arial Unicode MS" panose="020B0604020202020204" pitchFamily="34" charset="-128"/>
                        </a:rPr>
                        <a:t>Whilst we await the introduction</a:t>
                      </a:r>
                      <a:r>
                        <a:rPr lang="en-GB" sz="850" b="0" baseline="0" dirty="0" smtClean="0">
                          <a:solidFill>
                            <a:srgbClr val="3E5AA8"/>
                          </a:solidFill>
                          <a:latin typeface="+mn-lt"/>
                          <a:ea typeface="Arial Unicode MS" panose="020B0604020202020204" pitchFamily="34" charset="-128"/>
                          <a:cs typeface="Arial Unicode MS" panose="020B0604020202020204" pitchFamily="34" charset="-128"/>
                        </a:rPr>
                        <a:t> of the change to production, is end-consumer switching potentially at risk?</a:t>
                      </a:r>
                      <a:endParaRPr lang="en-GB" sz="850" b="0" dirty="0" smtClean="0">
                        <a:solidFill>
                          <a:srgbClr val="3E5AA8"/>
                        </a:solidFill>
                        <a:latin typeface="+mn-lt"/>
                        <a:ea typeface="Arial Unicode MS" panose="020B0604020202020204" pitchFamily="34" charset="-128"/>
                        <a:cs typeface="Arial Unicode MS" panose="020B0604020202020204" pitchFamily="34" charset="-128"/>
                      </a:endParaRPr>
                    </a:p>
                  </a:txBody>
                  <a:tcPr>
                    <a:solidFill>
                      <a:schemeClr val="accent6">
                        <a:lumMod val="20000"/>
                        <a:lumOff val="80000"/>
                      </a:schemeClr>
                    </a:solidFill>
                  </a:tcPr>
                </a:tc>
              </a:tr>
            </a:tbl>
          </a:graphicData>
        </a:graphic>
      </p:graphicFrame>
    </p:spTree>
    <p:extLst>
      <p:ext uri="{BB962C8B-B14F-4D97-AF65-F5344CB8AC3E}">
        <p14:creationId xmlns:p14="http://schemas.microsoft.com/office/powerpoint/2010/main" val="29341415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227012" y="0"/>
            <a:ext cx="8688388" cy="9652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a:lstStyle>
          <a:p>
            <a:r>
              <a:rPr lang="en-GB" kern="0" dirty="0" smtClean="0"/>
              <a:t>Benefit Classification Variables (cont.)</a:t>
            </a:r>
            <a:endParaRPr lang="en-GB" kern="0" dirty="0"/>
          </a:p>
        </p:txBody>
      </p:sp>
      <p:sp>
        <p:nvSpPr>
          <p:cNvPr id="5" name="Rectangle 4"/>
          <p:cNvSpPr/>
          <p:nvPr/>
        </p:nvSpPr>
        <p:spPr bwMode="auto">
          <a:xfrm>
            <a:off x="5680" y="5298628"/>
            <a:ext cx="9144000" cy="1556792"/>
          </a:xfrm>
          <a:prstGeom prst="rect">
            <a:avLst/>
          </a:prstGeom>
          <a:solidFill>
            <a:schemeClr val="bg1"/>
          </a:solidFill>
          <a:ln w="9525" cap="flat" cmpd="sng" algn="ctr">
            <a:no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algn="ctr" fontAlgn="base">
              <a:spcBef>
                <a:spcPct val="0"/>
              </a:spcBef>
              <a:spcAft>
                <a:spcPct val="0"/>
              </a:spcAft>
            </a:pPr>
            <a:endParaRPr lang="en-GB" sz="2400" smtClean="0">
              <a:solidFill>
                <a:srgbClr val="000000"/>
              </a:solidFill>
              <a:ea typeface="ＭＳ Ｐゴシック" pitchFamily="34" charset="-128"/>
            </a:endParaRPr>
          </a:p>
        </p:txBody>
      </p:sp>
      <p:cxnSp>
        <p:nvCxnSpPr>
          <p:cNvPr id="7" name="Straight Connector 6"/>
          <p:cNvCxnSpPr/>
          <p:nvPr/>
        </p:nvCxnSpPr>
        <p:spPr bwMode="auto">
          <a:xfrm flipV="1">
            <a:off x="4492972" y="2148384"/>
            <a:ext cx="3391396" cy="1873056"/>
          </a:xfrm>
          <a:prstGeom prst="line">
            <a:avLst/>
          </a:prstGeom>
          <a:solidFill>
            <a:schemeClr val="accent1">
              <a:alpha val="50000"/>
            </a:schemeClr>
          </a:solidFill>
          <a:ln w="38100" cap="flat" cmpd="sng" algn="ctr">
            <a:solidFill>
              <a:schemeClr val="accent4">
                <a:lumMod val="60000"/>
                <a:lumOff val="4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Straight Connector 9"/>
          <p:cNvCxnSpPr/>
          <p:nvPr/>
        </p:nvCxnSpPr>
        <p:spPr bwMode="auto">
          <a:xfrm>
            <a:off x="1259632" y="4092600"/>
            <a:ext cx="2952328" cy="0"/>
          </a:xfrm>
          <a:prstGeom prst="line">
            <a:avLst/>
          </a:prstGeom>
          <a:solidFill>
            <a:schemeClr val="accent1">
              <a:alpha val="50000"/>
            </a:schemeClr>
          </a:solidFill>
          <a:ln w="38100" cap="flat" cmpd="sng" algn="ctr">
            <a:solidFill>
              <a:schemeClr val="accent3">
                <a:lumMod val="60000"/>
                <a:lumOff val="4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Straight Connector 12"/>
          <p:cNvCxnSpPr/>
          <p:nvPr/>
        </p:nvCxnSpPr>
        <p:spPr bwMode="auto">
          <a:xfrm>
            <a:off x="4355976" y="4236616"/>
            <a:ext cx="0" cy="2232248"/>
          </a:xfrm>
          <a:prstGeom prst="line">
            <a:avLst/>
          </a:prstGeom>
          <a:solidFill>
            <a:schemeClr val="accent1">
              <a:alpha val="50000"/>
            </a:schemeClr>
          </a:solidFill>
          <a:ln w="38100" cap="flat" cmpd="sng" algn="ctr">
            <a:solidFill>
              <a:srgbClr val="FFFF8B"/>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4355976" y="1180643"/>
            <a:ext cx="0" cy="2767941"/>
          </a:xfrm>
          <a:prstGeom prst="line">
            <a:avLst/>
          </a:prstGeom>
          <a:solidFill>
            <a:schemeClr val="accent1">
              <a:alpha val="50000"/>
            </a:schemeClr>
          </a:solidFill>
          <a:ln w="38100" cap="flat" cmpd="sng" algn="ctr">
            <a:solidFill>
              <a:schemeClr val="accent6">
                <a:lumMod val="40000"/>
                <a:lumOff val="6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Straight Connector 15"/>
          <p:cNvCxnSpPr/>
          <p:nvPr/>
        </p:nvCxnSpPr>
        <p:spPr bwMode="auto">
          <a:xfrm flipH="1">
            <a:off x="4427984" y="1772816"/>
            <a:ext cx="1675948" cy="2202904"/>
          </a:xfrm>
          <a:prstGeom prst="line">
            <a:avLst/>
          </a:prstGeom>
          <a:solidFill>
            <a:schemeClr val="accent1">
              <a:alpha val="50000"/>
            </a:schemeClr>
          </a:solidFill>
          <a:ln w="38100" cap="flat" cmpd="sng" algn="ctr">
            <a:solidFill>
              <a:schemeClr val="accent4">
                <a:lumMod val="60000"/>
                <a:lumOff val="4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Straight Connector 17"/>
          <p:cNvCxnSpPr/>
          <p:nvPr/>
        </p:nvCxnSpPr>
        <p:spPr bwMode="auto">
          <a:xfrm flipH="1">
            <a:off x="1259632" y="4172992"/>
            <a:ext cx="2966814" cy="1965890"/>
          </a:xfrm>
          <a:prstGeom prst="line">
            <a:avLst/>
          </a:prstGeom>
          <a:solidFill>
            <a:schemeClr val="accent1">
              <a:alpha val="50000"/>
            </a:schemeClr>
          </a:solidFill>
          <a:ln w="38100" cap="flat" cmpd="sng" algn="ctr">
            <a:solidFill>
              <a:schemeClr val="accent3">
                <a:lumMod val="60000"/>
                <a:lumOff val="4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Straight Connector 18"/>
          <p:cNvCxnSpPr/>
          <p:nvPr/>
        </p:nvCxnSpPr>
        <p:spPr bwMode="auto">
          <a:xfrm flipH="1" flipV="1">
            <a:off x="768808" y="2148384"/>
            <a:ext cx="3529262" cy="1942296"/>
          </a:xfrm>
          <a:prstGeom prst="line">
            <a:avLst/>
          </a:prstGeom>
          <a:solidFill>
            <a:schemeClr val="accent1">
              <a:alpha val="50000"/>
            </a:schemeClr>
          </a:solidFill>
          <a:ln w="38100" cap="flat" cmpd="sng" algn="ctr">
            <a:solidFill>
              <a:schemeClr val="accent6">
                <a:lumMod val="40000"/>
                <a:lumOff val="6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Straight Connector 21"/>
          <p:cNvCxnSpPr/>
          <p:nvPr/>
        </p:nvCxnSpPr>
        <p:spPr bwMode="auto">
          <a:xfrm flipH="1" flipV="1">
            <a:off x="4467592" y="4195428"/>
            <a:ext cx="2434813" cy="1681844"/>
          </a:xfrm>
          <a:prstGeom prst="line">
            <a:avLst/>
          </a:prstGeom>
          <a:solidFill>
            <a:schemeClr val="accent1">
              <a:alpha val="50000"/>
            </a:schemeClr>
          </a:solidFill>
          <a:ln w="38100" cap="flat" cmpd="sng" algn="ctr">
            <a:solidFill>
              <a:srgbClr val="FFFF8B"/>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Straight Connector 22"/>
          <p:cNvCxnSpPr/>
          <p:nvPr/>
        </p:nvCxnSpPr>
        <p:spPr bwMode="auto">
          <a:xfrm flipH="1" flipV="1">
            <a:off x="4492972" y="4152406"/>
            <a:ext cx="3391396" cy="1129108"/>
          </a:xfrm>
          <a:prstGeom prst="line">
            <a:avLst/>
          </a:prstGeom>
          <a:solidFill>
            <a:schemeClr val="accent1">
              <a:alpha val="50000"/>
            </a:schemeClr>
          </a:solidFill>
          <a:ln w="38100" cap="flat" cmpd="sng" algn="ctr">
            <a:solidFill>
              <a:srgbClr val="FFFF8B"/>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Straight Connector 24"/>
          <p:cNvCxnSpPr/>
          <p:nvPr/>
        </p:nvCxnSpPr>
        <p:spPr bwMode="auto">
          <a:xfrm flipH="1" flipV="1">
            <a:off x="4427984" y="4223804"/>
            <a:ext cx="1368152" cy="2173052"/>
          </a:xfrm>
          <a:prstGeom prst="line">
            <a:avLst/>
          </a:prstGeom>
          <a:solidFill>
            <a:schemeClr val="accent1">
              <a:alpha val="50000"/>
            </a:schemeClr>
          </a:solidFill>
          <a:ln w="38100" cap="flat" cmpd="sng" algn="ctr">
            <a:solidFill>
              <a:srgbClr val="FFFF8B"/>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Straight Connector 27"/>
          <p:cNvCxnSpPr/>
          <p:nvPr/>
        </p:nvCxnSpPr>
        <p:spPr bwMode="auto">
          <a:xfrm flipV="1">
            <a:off x="2879812" y="4223804"/>
            <a:ext cx="1389484" cy="2375865"/>
          </a:xfrm>
          <a:prstGeom prst="line">
            <a:avLst/>
          </a:prstGeom>
          <a:solidFill>
            <a:schemeClr val="accent1">
              <a:alpha val="50000"/>
            </a:schemeClr>
          </a:solidFill>
          <a:ln w="38100" cap="flat" cmpd="sng" algn="ctr">
            <a:solidFill>
              <a:schemeClr val="accent3">
                <a:lumMod val="60000"/>
                <a:lumOff val="4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Straight Connector 29"/>
          <p:cNvCxnSpPr>
            <a:endCxn id="64" idx="3"/>
          </p:cNvCxnSpPr>
          <p:nvPr/>
        </p:nvCxnSpPr>
        <p:spPr bwMode="auto">
          <a:xfrm flipH="1">
            <a:off x="1910846" y="4129968"/>
            <a:ext cx="2301114" cy="936103"/>
          </a:xfrm>
          <a:prstGeom prst="line">
            <a:avLst/>
          </a:prstGeom>
          <a:solidFill>
            <a:schemeClr val="accent1">
              <a:alpha val="50000"/>
            </a:schemeClr>
          </a:solidFill>
          <a:ln w="38100" cap="flat" cmpd="sng" algn="ctr">
            <a:solidFill>
              <a:schemeClr val="accent3">
                <a:lumMod val="60000"/>
                <a:lumOff val="4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Straight Connector 32"/>
          <p:cNvCxnSpPr/>
          <p:nvPr/>
        </p:nvCxnSpPr>
        <p:spPr bwMode="auto">
          <a:xfrm flipH="1">
            <a:off x="4499992" y="4090680"/>
            <a:ext cx="3096344" cy="0"/>
          </a:xfrm>
          <a:prstGeom prst="line">
            <a:avLst/>
          </a:prstGeom>
          <a:solidFill>
            <a:schemeClr val="accent1">
              <a:alpha val="50000"/>
            </a:schemeClr>
          </a:solidFill>
          <a:ln w="38100" cap="flat" cmpd="sng" algn="ctr">
            <a:solidFill>
              <a:srgbClr val="FFFF8B"/>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 name="Straight Connector 40"/>
          <p:cNvCxnSpPr/>
          <p:nvPr/>
        </p:nvCxnSpPr>
        <p:spPr bwMode="auto">
          <a:xfrm flipH="1" flipV="1">
            <a:off x="2089028" y="1382071"/>
            <a:ext cx="2266950" cy="2708611"/>
          </a:xfrm>
          <a:prstGeom prst="line">
            <a:avLst/>
          </a:prstGeom>
          <a:solidFill>
            <a:schemeClr val="accent1">
              <a:alpha val="50000"/>
            </a:schemeClr>
          </a:solidFill>
          <a:ln w="38100" cap="flat" cmpd="sng" algn="ctr">
            <a:solidFill>
              <a:schemeClr val="accent6">
                <a:lumMod val="40000"/>
                <a:lumOff val="6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Oval 8"/>
          <p:cNvSpPr/>
          <p:nvPr/>
        </p:nvSpPr>
        <p:spPr bwMode="auto">
          <a:xfrm>
            <a:off x="4211960" y="3948584"/>
            <a:ext cx="288032" cy="288032"/>
          </a:xfrm>
          <a:prstGeom prst="ellipse">
            <a:avLst/>
          </a:prstGeom>
          <a:solidFill>
            <a:srgbClr val="000000"/>
          </a:solidFill>
          <a:ln w="25400" cap="flat" cmpd="sng" algn="ctr">
            <a:solidFill>
              <a:schemeClr val="tx1"/>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algn="ctr" fontAlgn="base">
              <a:spcBef>
                <a:spcPct val="0"/>
              </a:spcBef>
              <a:spcAft>
                <a:spcPct val="0"/>
              </a:spcAft>
            </a:pPr>
            <a:endParaRPr lang="en-GB" sz="2400" smtClean="0">
              <a:solidFill>
                <a:srgbClr val="000000"/>
              </a:solidFill>
              <a:ea typeface="ＭＳ Ｐゴシック" pitchFamily="34" charset="-128"/>
            </a:endParaRPr>
          </a:p>
        </p:txBody>
      </p:sp>
      <p:sp>
        <p:nvSpPr>
          <p:cNvPr id="54" name="TextBox 53"/>
          <p:cNvSpPr txBox="1"/>
          <p:nvPr/>
        </p:nvSpPr>
        <p:spPr>
          <a:xfrm>
            <a:off x="6103932" y="1269396"/>
            <a:ext cx="800328" cy="430887"/>
          </a:xfrm>
          <a:prstGeom prst="rect">
            <a:avLst/>
          </a:prstGeom>
          <a:noFill/>
        </p:spPr>
        <p:txBody>
          <a:bodyPr wrap="square" rtlCol="0">
            <a:spAutoFit/>
          </a:bodyPr>
          <a:lstStyle/>
          <a:p>
            <a:pPr algn="ctr" defTabSz="457200" fontAlgn="base">
              <a:spcBef>
                <a:spcPct val="0"/>
              </a:spcBef>
              <a:spcAft>
                <a:spcPct val="0"/>
              </a:spcAft>
            </a:pPr>
            <a:r>
              <a:rPr lang="en-GB" sz="1100" b="1" u="sng" dirty="0" smtClean="0">
                <a:solidFill>
                  <a:srgbClr val="3E5AA8"/>
                </a:solidFill>
                <a:ea typeface="ＭＳ Ｐゴシック" pitchFamily="34" charset="-128"/>
              </a:rPr>
              <a:t>Change Driver</a:t>
            </a:r>
            <a:endParaRPr lang="en-GB" sz="1100" b="1" u="sng" dirty="0">
              <a:solidFill>
                <a:srgbClr val="3E5AA8"/>
              </a:solidFill>
              <a:ea typeface="ＭＳ Ｐゴシック" pitchFamily="34" charset="-128"/>
            </a:endParaRPr>
          </a:p>
        </p:txBody>
      </p:sp>
      <p:sp>
        <p:nvSpPr>
          <p:cNvPr id="55" name="TextBox 54"/>
          <p:cNvSpPr txBox="1"/>
          <p:nvPr/>
        </p:nvSpPr>
        <p:spPr>
          <a:xfrm>
            <a:off x="7420500" y="1573481"/>
            <a:ext cx="1598920" cy="430887"/>
          </a:xfrm>
          <a:prstGeom prst="rect">
            <a:avLst/>
          </a:prstGeom>
          <a:noFill/>
        </p:spPr>
        <p:txBody>
          <a:bodyPr wrap="square" rtlCol="0">
            <a:spAutoFit/>
          </a:bodyPr>
          <a:lstStyle/>
          <a:p>
            <a:pPr algn="ctr" defTabSz="457200" fontAlgn="base">
              <a:spcBef>
                <a:spcPct val="0"/>
              </a:spcBef>
              <a:spcAft>
                <a:spcPct val="0"/>
              </a:spcAft>
            </a:pPr>
            <a:r>
              <a:rPr lang="en-GB" sz="1100" b="1" u="sng" dirty="0" smtClean="0">
                <a:solidFill>
                  <a:srgbClr val="3E5AA8"/>
                </a:solidFill>
                <a:ea typeface="ＭＳ Ｐゴシック" pitchFamily="34" charset="-128"/>
              </a:rPr>
              <a:t>Customer Requested Implementation Date</a:t>
            </a:r>
            <a:endParaRPr lang="en-GB" sz="1100" b="1" u="sng" dirty="0">
              <a:solidFill>
                <a:srgbClr val="3E5AA8"/>
              </a:solidFill>
              <a:ea typeface="ＭＳ Ｐゴシック" pitchFamily="34" charset="-128"/>
            </a:endParaRPr>
          </a:p>
        </p:txBody>
      </p:sp>
      <p:sp>
        <p:nvSpPr>
          <p:cNvPr id="56" name="TextBox 55"/>
          <p:cNvSpPr txBox="1"/>
          <p:nvPr/>
        </p:nvSpPr>
        <p:spPr>
          <a:xfrm>
            <a:off x="7740352" y="3857898"/>
            <a:ext cx="1598920" cy="430887"/>
          </a:xfrm>
          <a:prstGeom prst="rect">
            <a:avLst/>
          </a:prstGeom>
          <a:noFill/>
        </p:spPr>
        <p:txBody>
          <a:bodyPr wrap="square" rtlCol="0">
            <a:spAutoFit/>
          </a:bodyPr>
          <a:lstStyle/>
          <a:p>
            <a:pPr algn="ctr" defTabSz="457200" fontAlgn="base">
              <a:spcBef>
                <a:spcPct val="0"/>
              </a:spcBef>
              <a:spcAft>
                <a:spcPct val="0"/>
              </a:spcAft>
            </a:pPr>
            <a:r>
              <a:rPr lang="en-GB" sz="1100" b="1" u="sng" dirty="0" smtClean="0">
                <a:solidFill>
                  <a:srgbClr val="3E5AA8"/>
                </a:solidFill>
                <a:ea typeface="ＭＳ Ｐゴシック" pitchFamily="34" charset="-128"/>
              </a:rPr>
              <a:t>Workaround Accountability</a:t>
            </a:r>
            <a:endParaRPr lang="en-GB" sz="1100" b="1" u="sng" dirty="0">
              <a:solidFill>
                <a:srgbClr val="3E5AA8"/>
              </a:solidFill>
              <a:ea typeface="ＭＳ Ｐゴシック" pitchFamily="34" charset="-128"/>
            </a:endParaRPr>
          </a:p>
        </p:txBody>
      </p:sp>
      <p:sp>
        <p:nvSpPr>
          <p:cNvPr id="57" name="TextBox 56"/>
          <p:cNvSpPr txBox="1"/>
          <p:nvPr/>
        </p:nvSpPr>
        <p:spPr>
          <a:xfrm>
            <a:off x="7596336" y="5066071"/>
            <a:ext cx="1598920" cy="430887"/>
          </a:xfrm>
          <a:prstGeom prst="rect">
            <a:avLst/>
          </a:prstGeom>
          <a:noFill/>
        </p:spPr>
        <p:txBody>
          <a:bodyPr wrap="square" rtlCol="0">
            <a:spAutoFit/>
          </a:bodyPr>
          <a:lstStyle/>
          <a:p>
            <a:pPr algn="ctr" defTabSz="457200" fontAlgn="base">
              <a:spcBef>
                <a:spcPct val="0"/>
              </a:spcBef>
              <a:spcAft>
                <a:spcPct val="0"/>
              </a:spcAft>
            </a:pPr>
            <a:r>
              <a:rPr lang="en-GB" sz="1100" b="1" u="sng" dirty="0" smtClean="0">
                <a:solidFill>
                  <a:srgbClr val="3E5AA8"/>
                </a:solidFill>
                <a:ea typeface="ＭＳ Ｐゴシック" pitchFamily="34" charset="-128"/>
              </a:rPr>
              <a:t>Workaround Frequency</a:t>
            </a:r>
            <a:endParaRPr lang="en-GB" sz="1100" b="1" u="sng" dirty="0">
              <a:solidFill>
                <a:srgbClr val="3E5AA8"/>
              </a:solidFill>
              <a:ea typeface="ＭＳ Ｐゴシック" pitchFamily="34" charset="-128"/>
            </a:endParaRPr>
          </a:p>
        </p:txBody>
      </p:sp>
      <p:sp>
        <p:nvSpPr>
          <p:cNvPr id="58" name="TextBox 57"/>
          <p:cNvSpPr txBox="1"/>
          <p:nvPr/>
        </p:nvSpPr>
        <p:spPr>
          <a:xfrm>
            <a:off x="6999360" y="5877272"/>
            <a:ext cx="1598920" cy="261610"/>
          </a:xfrm>
          <a:prstGeom prst="rect">
            <a:avLst/>
          </a:prstGeom>
          <a:noFill/>
        </p:spPr>
        <p:txBody>
          <a:bodyPr wrap="square" rtlCol="0">
            <a:spAutoFit/>
          </a:bodyPr>
          <a:lstStyle/>
          <a:p>
            <a:pPr algn="ctr" defTabSz="457200" fontAlgn="base">
              <a:spcBef>
                <a:spcPct val="0"/>
              </a:spcBef>
              <a:spcAft>
                <a:spcPct val="0"/>
              </a:spcAft>
            </a:pPr>
            <a:r>
              <a:rPr lang="en-GB" sz="1100" b="1" u="sng" dirty="0" smtClean="0">
                <a:solidFill>
                  <a:srgbClr val="3E5AA8"/>
                </a:solidFill>
                <a:ea typeface="ＭＳ Ｐゴシック" pitchFamily="34" charset="-128"/>
              </a:rPr>
              <a:t>Workaround Effort</a:t>
            </a:r>
            <a:endParaRPr lang="en-GB" sz="1100" b="1" u="sng" dirty="0">
              <a:solidFill>
                <a:srgbClr val="3E5AA8"/>
              </a:solidFill>
              <a:ea typeface="ＭＳ Ｐゴシック" pitchFamily="34" charset="-128"/>
            </a:endParaRPr>
          </a:p>
        </p:txBody>
      </p:sp>
      <p:sp>
        <p:nvSpPr>
          <p:cNvPr id="59" name="TextBox 58"/>
          <p:cNvSpPr txBox="1"/>
          <p:nvPr/>
        </p:nvSpPr>
        <p:spPr>
          <a:xfrm>
            <a:off x="5333623" y="6468864"/>
            <a:ext cx="2406729" cy="261610"/>
          </a:xfrm>
          <a:prstGeom prst="rect">
            <a:avLst/>
          </a:prstGeom>
          <a:noFill/>
        </p:spPr>
        <p:txBody>
          <a:bodyPr wrap="square" rtlCol="0">
            <a:spAutoFit/>
          </a:bodyPr>
          <a:lstStyle/>
          <a:p>
            <a:pPr algn="ctr" defTabSz="457200" fontAlgn="base">
              <a:spcBef>
                <a:spcPct val="0"/>
              </a:spcBef>
              <a:spcAft>
                <a:spcPct val="0"/>
              </a:spcAft>
            </a:pPr>
            <a:r>
              <a:rPr lang="en-GB" sz="1100" b="1" u="sng" dirty="0" smtClean="0">
                <a:solidFill>
                  <a:srgbClr val="3E5AA8"/>
                </a:solidFill>
                <a:ea typeface="ＭＳ Ｐゴシック" pitchFamily="34" charset="-128"/>
              </a:rPr>
              <a:t>Workaround Complexity</a:t>
            </a:r>
            <a:endParaRPr lang="en-GB" sz="1100" b="1" u="sng" dirty="0">
              <a:solidFill>
                <a:srgbClr val="3E5AA8"/>
              </a:solidFill>
              <a:ea typeface="ＭＳ Ｐゴシック" pitchFamily="34" charset="-128"/>
            </a:endParaRPr>
          </a:p>
        </p:txBody>
      </p:sp>
      <p:sp>
        <p:nvSpPr>
          <p:cNvPr id="60" name="TextBox 59"/>
          <p:cNvSpPr txBox="1"/>
          <p:nvPr/>
        </p:nvSpPr>
        <p:spPr>
          <a:xfrm>
            <a:off x="3347864" y="6527661"/>
            <a:ext cx="2406729" cy="261610"/>
          </a:xfrm>
          <a:prstGeom prst="rect">
            <a:avLst/>
          </a:prstGeom>
          <a:noFill/>
        </p:spPr>
        <p:txBody>
          <a:bodyPr wrap="square" rtlCol="0">
            <a:spAutoFit/>
          </a:bodyPr>
          <a:lstStyle/>
          <a:p>
            <a:pPr algn="ctr" defTabSz="457200" fontAlgn="base">
              <a:spcBef>
                <a:spcPct val="0"/>
              </a:spcBef>
              <a:spcAft>
                <a:spcPct val="0"/>
              </a:spcAft>
            </a:pPr>
            <a:r>
              <a:rPr lang="en-GB" sz="1100" b="1" u="sng" dirty="0" smtClean="0">
                <a:solidFill>
                  <a:srgbClr val="3E5AA8"/>
                </a:solidFill>
                <a:ea typeface="ＭＳ Ｐゴシック" pitchFamily="34" charset="-128"/>
              </a:rPr>
              <a:t>Workaround Lifespan</a:t>
            </a:r>
            <a:endParaRPr lang="en-GB" sz="1100" b="1" u="sng" dirty="0">
              <a:solidFill>
                <a:srgbClr val="3E5AA8"/>
              </a:solidFill>
              <a:ea typeface="ＭＳ Ｐゴシック" pitchFamily="34" charset="-128"/>
            </a:endParaRPr>
          </a:p>
        </p:txBody>
      </p:sp>
      <p:sp>
        <p:nvSpPr>
          <p:cNvPr id="62" name="TextBox 61"/>
          <p:cNvSpPr txBox="1"/>
          <p:nvPr/>
        </p:nvSpPr>
        <p:spPr>
          <a:xfrm>
            <a:off x="1259632" y="6581440"/>
            <a:ext cx="2406729" cy="261610"/>
          </a:xfrm>
          <a:prstGeom prst="rect">
            <a:avLst/>
          </a:prstGeom>
          <a:noFill/>
        </p:spPr>
        <p:txBody>
          <a:bodyPr wrap="square" rtlCol="0">
            <a:spAutoFit/>
          </a:bodyPr>
          <a:lstStyle/>
          <a:p>
            <a:pPr algn="ctr" defTabSz="457200" fontAlgn="base">
              <a:spcBef>
                <a:spcPct val="0"/>
              </a:spcBef>
              <a:spcAft>
                <a:spcPct val="0"/>
              </a:spcAft>
            </a:pPr>
            <a:r>
              <a:rPr lang="en-GB" sz="1100" b="1" u="sng" dirty="0" smtClean="0">
                <a:solidFill>
                  <a:srgbClr val="3E5AA8"/>
                </a:solidFill>
                <a:ea typeface="ＭＳ Ｐゴシック" pitchFamily="34" charset="-128"/>
              </a:rPr>
              <a:t>Change Beneficiary</a:t>
            </a:r>
            <a:endParaRPr lang="en-GB" sz="1100" b="1" u="sng" dirty="0">
              <a:solidFill>
                <a:srgbClr val="3E5AA8"/>
              </a:solidFill>
              <a:ea typeface="ＭＳ Ｐゴシック" pitchFamily="34" charset="-128"/>
            </a:endParaRPr>
          </a:p>
        </p:txBody>
      </p:sp>
      <p:sp>
        <p:nvSpPr>
          <p:cNvPr id="63" name="TextBox 62"/>
          <p:cNvSpPr txBox="1"/>
          <p:nvPr/>
        </p:nvSpPr>
        <p:spPr>
          <a:xfrm>
            <a:off x="184724" y="6154756"/>
            <a:ext cx="1434621" cy="430887"/>
          </a:xfrm>
          <a:prstGeom prst="rect">
            <a:avLst/>
          </a:prstGeom>
          <a:noFill/>
        </p:spPr>
        <p:txBody>
          <a:bodyPr wrap="square" rtlCol="0">
            <a:spAutoFit/>
          </a:bodyPr>
          <a:lstStyle/>
          <a:p>
            <a:pPr algn="ctr" defTabSz="457200" fontAlgn="base">
              <a:spcBef>
                <a:spcPct val="0"/>
              </a:spcBef>
              <a:spcAft>
                <a:spcPct val="0"/>
              </a:spcAft>
            </a:pPr>
            <a:r>
              <a:rPr lang="en-GB" sz="1100" b="1" u="sng" dirty="0" smtClean="0">
                <a:solidFill>
                  <a:srgbClr val="3E5AA8"/>
                </a:solidFill>
                <a:ea typeface="ＭＳ Ｐゴシック" pitchFamily="34" charset="-128"/>
              </a:rPr>
              <a:t>Primary Impacted DSC Service Area</a:t>
            </a:r>
            <a:endParaRPr lang="en-GB" sz="1100" b="1" u="sng" dirty="0">
              <a:solidFill>
                <a:srgbClr val="3E5AA8"/>
              </a:solidFill>
              <a:ea typeface="ＭＳ Ｐゴシック" pitchFamily="34" charset="-128"/>
            </a:endParaRPr>
          </a:p>
        </p:txBody>
      </p:sp>
      <p:sp>
        <p:nvSpPr>
          <p:cNvPr id="64" name="TextBox 63"/>
          <p:cNvSpPr txBox="1"/>
          <p:nvPr/>
        </p:nvSpPr>
        <p:spPr>
          <a:xfrm>
            <a:off x="260201" y="4850627"/>
            <a:ext cx="1650645" cy="430887"/>
          </a:xfrm>
          <a:prstGeom prst="rect">
            <a:avLst/>
          </a:prstGeom>
          <a:noFill/>
        </p:spPr>
        <p:txBody>
          <a:bodyPr wrap="square" rtlCol="0">
            <a:spAutoFit/>
          </a:bodyPr>
          <a:lstStyle/>
          <a:p>
            <a:pPr algn="ctr" defTabSz="457200" fontAlgn="base">
              <a:spcBef>
                <a:spcPct val="0"/>
              </a:spcBef>
              <a:spcAft>
                <a:spcPct val="0"/>
              </a:spcAft>
            </a:pPr>
            <a:r>
              <a:rPr lang="en-GB" sz="1100" b="1" u="sng" dirty="0" smtClean="0">
                <a:solidFill>
                  <a:srgbClr val="3E5AA8"/>
                </a:solidFill>
                <a:ea typeface="ＭＳ Ｐゴシック" pitchFamily="34" charset="-128"/>
              </a:rPr>
              <a:t>No. of impacted DSC Service Areas</a:t>
            </a:r>
            <a:endParaRPr lang="en-GB" sz="1100" b="1" u="sng" dirty="0">
              <a:solidFill>
                <a:srgbClr val="3E5AA8"/>
              </a:solidFill>
              <a:ea typeface="ＭＳ Ｐゴシック" pitchFamily="34" charset="-128"/>
            </a:endParaRPr>
          </a:p>
        </p:txBody>
      </p:sp>
      <p:sp>
        <p:nvSpPr>
          <p:cNvPr id="65" name="TextBox 64"/>
          <p:cNvSpPr txBox="1"/>
          <p:nvPr/>
        </p:nvSpPr>
        <p:spPr>
          <a:xfrm>
            <a:off x="-56515" y="3829886"/>
            <a:ext cx="1101179" cy="600164"/>
          </a:xfrm>
          <a:prstGeom prst="rect">
            <a:avLst/>
          </a:prstGeom>
          <a:noFill/>
        </p:spPr>
        <p:txBody>
          <a:bodyPr wrap="square" rtlCol="0">
            <a:spAutoFit/>
          </a:bodyPr>
          <a:lstStyle/>
          <a:p>
            <a:pPr algn="ctr" defTabSz="457200" fontAlgn="base">
              <a:spcBef>
                <a:spcPct val="0"/>
              </a:spcBef>
              <a:spcAft>
                <a:spcPct val="0"/>
              </a:spcAft>
            </a:pPr>
            <a:r>
              <a:rPr lang="en-GB" sz="1100" b="1" u="sng" dirty="0" smtClean="0">
                <a:solidFill>
                  <a:srgbClr val="3E5AA8"/>
                </a:solidFill>
                <a:ea typeface="ＭＳ Ｐゴシック" pitchFamily="34" charset="-128"/>
              </a:rPr>
              <a:t>Change Improvement Scale</a:t>
            </a:r>
            <a:endParaRPr lang="en-GB" sz="1100" b="1" u="sng" dirty="0">
              <a:solidFill>
                <a:srgbClr val="3E5AA8"/>
              </a:solidFill>
              <a:ea typeface="ＭＳ Ｐゴシック" pitchFamily="34" charset="-128"/>
            </a:endParaRPr>
          </a:p>
        </p:txBody>
      </p:sp>
      <p:sp>
        <p:nvSpPr>
          <p:cNvPr id="66" name="TextBox 65"/>
          <p:cNvSpPr txBox="1"/>
          <p:nvPr/>
        </p:nvSpPr>
        <p:spPr>
          <a:xfrm>
            <a:off x="19684" y="1704286"/>
            <a:ext cx="948779" cy="600164"/>
          </a:xfrm>
          <a:prstGeom prst="rect">
            <a:avLst/>
          </a:prstGeom>
          <a:noFill/>
        </p:spPr>
        <p:txBody>
          <a:bodyPr wrap="square" rtlCol="0">
            <a:spAutoFit/>
          </a:bodyPr>
          <a:lstStyle/>
          <a:p>
            <a:pPr algn="ctr" defTabSz="457200" fontAlgn="base">
              <a:spcBef>
                <a:spcPct val="0"/>
              </a:spcBef>
              <a:spcAft>
                <a:spcPct val="0"/>
              </a:spcAft>
            </a:pPr>
            <a:r>
              <a:rPr lang="en-GB" sz="1100" b="1" u="sng" dirty="0" smtClean="0">
                <a:solidFill>
                  <a:srgbClr val="3E5AA8"/>
                </a:solidFill>
                <a:ea typeface="ＭＳ Ｐゴシック" pitchFamily="34" charset="-128"/>
              </a:rPr>
              <a:t>Safety of Gas at risk?</a:t>
            </a:r>
            <a:endParaRPr lang="en-GB" sz="1100" b="1" u="sng" dirty="0">
              <a:solidFill>
                <a:srgbClr val="3E5AA8"/>
              </a:solidFill>
              <a:ea typeface="ＭＳ Ｐゴシック" pitchFamily="34" charset="-128"/>
            </a:endParaRPr>
          </a:p>
        </p:txBody>
      </p:sp>
      <p:sp>
        <p:nvSpPr>
          <p:cNvPr id="67" name="TextBox 66"/>
          <p:cNvSpPr txBox="1"/>
          <p:nvPr/>
        </p:nvSpPr>
        <p:spPr>
          <a:xfrm>
            <a:off x="768808" y="930271"/>
            <a:ext cx="1879380" cy="430887"/>
          </a:xfrm>
          <a:prstGeom prst="rect">
            <a:avLst/>
          </a:prstGeom>
          <a:noFill/>
        </p:spPr>
        <p:txBody>
          <a:bodyPr wrap="square" rtlCol="0">
            <a:spAutoFit/>
          </a:bodyPr>
          <a:lstStyle/>
          <a:p>
            <a:pPr algn="ctr" defTabSz="457200" fontAlgn="base">
              <a:spcBef>
                <a:spcPct val="0"/>
              </a:spcBef>
              <a:spcAft>
                <a:spcPct val="0"/>
              </a:spcAft>
            </a:pPr>
            <a:r>
              <a:rPr lang="en-GB" sz="1100" b="1" u="sng" dirty="0" smtClean="0">
                <a:solidFill>
                  <a:srgbClr val="3E5AA8"/>
                </a:solidFill>
                <a:ea typeface="ＭＳ Ｐゴシック" pitchFamily="34" charset="-128"/>
              </a:rPr>
              <a:t>Customer Financial Loss at risk?</a:t>
            </a:r>
            <a:endParaRPr lang="en-GB" sz="1100" b="1" u="sng" dirty="0">
              <a:solidFill>
                <a:srgbClr val="3E5AA8"/>
              </a:solidFill>
              <a:ea typeface="ＭＳ Ｐゴシック" pitchFamily="34" charset="-128"/>
            </a:endParaRPr>
          </a:p>
        </p:txBody>
      </p:sp>
      <p:sp>
        <p:nvSpPr>
          <p:cNvPr id="69" name="TextBox 68"/>
          <p:cNvSpPr txBox="1"/>
          <p:nvPr/>
        </p:nvSpPr>
        <p:spPr>
          <a:xfrm>
            <a:off x="3055345" y="799466"/>
            <a:ext cx="2740791" cy="261610"/>
          </a:xfrm>
          <a:prstGeom prst="rect">
            <a:avLst/>
          </a:prstGeom>
          <a:noFill/>
        </p:spPr>
        <p:txBody>
          <a:bodyPr wrap="square" rtlCol="0">
            <a:spAutoFit/>
          </a:bodyPr>
          <a:lstStyle/>
          <a:p>
            <a:pPr algn="ctr" defTabSz="457200" fontAlgn="base">
              <a:spcBef>
                <a:spcPct val="0"/>
              </a:spcBef>
              <a:spcAft>
                <a:spcPct val="0"/>
              </a:spcAft>
            </a:pPr>
            <a:r>
              <a:rPr lang="en-GB" sz="1100" b="1" u="sng" dirty="0" smtClean="0">
                <a:solidFill>
                  <a:srgbClr val="3E5AA8"/>
                </a:solidFill>
                <a:ea typeface="ＭＳ Ｐゴシック" pitchFamily="34" charset="-128"/>
              </a:rPr>
              <a:t>End-Consumer Switching at risk?</a:t>
            </a:r>
            <a:endParaRPr lang="en-GB" sz="1100" b="1" u="sng" dirty="0">
              <a:solidFill>
                <a:srgbClr val="3E5AA8"/>
              </a:solidFill>
              <a:ea typeface="ＭＳ Ｐゴシック" pitchFamily="34" charset="-128"/>
            </a:endParaRPr>
          </a:p>
        </p:txBody>
      </p:sp>
      <p:sp>
        <p:nvSpPr>
          <p:cNvPr id="77" name="TextBox 76"/>
          <p:cNvSpPr txBox="1"/>
          <p:nvPr/>
        </p:nvSpPr>
        <p:spPr>
          <a:xfrm>
            <a:off x="4754947" y="3965619"/>
            <a:ext cx="599534" cy="215444"/>
          </a:xfrm>
          <a:prstGeom prst="rect">
            <a:avLst/>
          </a:prstGeom>
          <a:solidFill>
            <a:srgbClr val="FFFFFF"/>
          </a:solidFill>
        </p:spPr>
        <p:txBody>
          <a:bodyPr wrap="square" rtlCol="0">
            <a:spAutoFit/>
          </a:bodyPr>
          <a:lstStyle/>
          <a:p>
            <a:pPr algn="ctr" defTabSz="457200" fontAlgn="base">
              <a:spcBef>
                <a:spcPct val="0"/>
              </a:spcBef>
              <a:spcAft>
                <a:spcPct val="0"/>
              </a:spcAft>
            </a:pPr>
            <a:r>
              <a:rPr lang="en-GB" sz="800" dirty="0" smtClean="0">
                <a:solidFill>
                  <a:srgbClr val="DCDDDE">
                    <a:lumMod val="50000"/>
                  </a:srgbClr>
                </a:solidFill>
                <a:ea typeface="ＭＳ Ｐゴシック" pitchFamily="34" charset="-128"/>
              </a:rPr>
              <a:t>Xoserve</a:t>
            </a:r>
            <a:endParaRPr lang="en-GB" sz="800" dirty="0">
              <a:solidFill>
                <a:srgbClr val="DCDDDE">
                  <a:lumMod val="50000"/>
                </a:srgbClr>
              </a:solidFill>
              <a:ea typeface="ＭＳ Ｐゴシック" pitchFamily="34" charset="-128"/>
            </a:endParaRPr>
          </a:p>
        </p:txBody>
      </p:sp>
      <p:sp>
        <p:nvSpPr>
          <p:cNvPr id="78" name="TextBox 77"/>
          <p:cNvSpPr txBox="1"/>
          <p:nvPr/>
        </p:nvSpPr>
        <p:spPr>
          <a:xfrm>
            <a:off x="5862979" y="3968382"/>
            <a:ext cx="698366" cy="215444"/>
          </a:xfrm>
          <a:prstGeom prst="rect">
            <a:avLst/>
          </a:prstGeom>
          <a:solidFill>
            <a:srgbClr val="FFFFFF"/>
          </a:solidFill>
        </p:spPr>
        <p:txBody>
          <a:bodyPr wrap="square" rtlCol="0">
            <a:spAutoFit/>
          </a:bodyPr>
          <a:lstStyle/>
          <a:p>
            <a:pPr algn="ctr" defTabSz="457200" fontAlgn="base">
              <a:spcBef>
                <a:spcPct val="0"/>
              </a:spcBef>
              <a:spcAft>
                <a:spcPct val="0"/>
              </a:spcAft>
            </a:pPr>
            <a:r>
              <a:rPr lang="en-GB" sz="800" dirty="0" smtClean="0">
                <a:solidFill>
                  <a:srgbClr val="DCDDDE">
                    <a:lumMod val="50000"/>
                  </a:srgbClr>
                </a:solidFill>
                <a:ea typeface="ＭＳ Ｐゴシック" pitchFamily="34" charset="-128"/>
              </a:rPr>
              <a:t>Customer</a:t>
            </a:r>
            <a:endParaRPr lang="en-GB" sz="800" dirty="0">
              <a:solidFill>
                <a:srgbClr val="DCDDDE">
                  <a:lumMod val="50000"/>
                </a:srgbClr>
              </a:solidFill>
              <a:ea typeface="ＭＳ Ｐゴシック" pitchFamily="34" charset="-128"/>
            </a:endParaRPr>
          </a:p>
        </p:txBody>
      </p:sp>
      <p:sp>
        <p:nvSpPr>
          <p:cNvPr id="79" name="TextBox 78"/>
          <p:cNvSpPr txBox="1"/>
          <p:nvPr/>
        </p:nvSpPr>
        <p:spPr>
          <a:xfrm>
            <a:off x="6884843" y="3970047"/>
            <a:ext cx="432048" cy="215444"/>
          </a:xfrm>
          <a:prstGeom prst="rect">
            <a:avLst/>
          </a:prstGeom>
          <a:solidFill>
            <a:srgbClr val="FFFFFF"/>
          </a:solidFill>
        </p:spPr>
        <p:txBody>
          <a:bodyPr wrap="square" rtlCol="0">
            <a:spAutoFit/>
          </a:bodyPr>
          <a:lstStyle/>
          <a:p>
            <a:pPr algn="ctr" defTabSz="457200" fontAlgn="base">
              <a:spcBef>
                <a:spcPct val="0"/>
              </a:spcBef>
              <a:spcAft>
                <a:spcPct val="0"/>
              </a:spcAft>
            </a:pPr>
            <a:r>
              <a:rPr lang="en-GB" sz="800" dirty="0" smtClean="0">
                <a:solidFill>
                  <a:srgbClr val="DCDDDE">
                    <a:lumMod val="50000"/>
                  </a:srgbClr>
                </a:solidFill>
                <a:ea typeface="ＭＳ Ｐゴシック" pitchFamily="34" charset="-128"/>
              </a:rPr>
              <a:t>Both</a:t>
            </a:r>
            <a:endParaRPr lang="en-GB" sz="800" dirty="0">
              <a:solidFill>
                <a:srgbClr val="DCDDDE">
                  <a:lumMod val="50000"/>
                </a:srgbClr>
              </a:solidFill>
              <a:ea typeface="ＭＳ Ｐゴシック" pitchFamily="34" charset="-128"/>
            </a:endParaRPr>
          </a:p>
        </p:txBody>
      </p:sp>
      <p:sp>
        <p:nvSpPr>
          <p:cNvPr id="80" name="TextBox 79"/>
          <p:cNvSpPr txBox="1"/>
          <p:nvPr/>
        </p:nvSpPr>
        <p:spPr>
          <a:xfrm>
            <a:off x="7452320" y="5036350"/>
            <a:ext cx="432048" cy="215444"/>
          </a:xfrm>
          <a:prstGeom prst="rect">
            <a:avLst/>
          </a:prstGeom>
          <a:solidFill>
            <a:srgbClr val="FFFFFF"/>
          </a:solidFill>
        </p:spPr>
        <p:txBody>
          <a:bodyPr wrap="square" rtlCol="0">
            <a:spAutoFit/>
          </a:bodyPr>
          <a:lstStyle/>
          <a:p>
            <a:pPr algn="ctr" defTabSz="457200" fontAlgn="base">
              <a:spcBef>
                <a:spcPct val="0"/>
              </a:spcBef>
              <a:spcAft>
                <a:spcPct val="0"/>
              </a:spcAft>
            </a:pPr>
            <a:r>
              <a:rPr lang="en-GB" sz="800" dirty="0" smtClean="0">
                <a:solidFill>
                  <a:srgbClr val="DCDDDE">
                    <a:lumMod val="50000"/>
                  </a:srgbClr>
                </a:solidFill>
                <a:ea typeface="ＭＳ Ｐゴシック" pitchFamily="34" charset="-128"/>
              </a:rPr>
              <a:t>Daily</a:t>
            </a:r>
            <a:endParaRPr lang="en-GB" sz="800" dirty="0">
              <a:solidFill>
                <a:srgbClr val="DCDDDE">
                  <a:lumMod val="50000"/>
                </a:srgbClr>
              </a:solidFill>
              <a:ea typeface="ＭＳ Ｐゴシック" pitchFamily="34" charset="-128"/>
            </a:endParaRPr>
          </a:p>
        </p:txBody>
      </p:sp>
      <p:sp>
        <p:nvSpPr>
          <p:cNvPr id="83" name="TextBox 82"/>
          <p:cNvSpPr txBox="1"/>
          <p:nvPr/>
        </p:nvSpPr>
        <p:spPr>
          <a:xfrm>
            <a:off x="6972476" y="4887823"/>
            <a:ext cx="541878" cy="215444"/>
          </a:xfrm>
          <a:prstGeom prst="rect">
            <a:avLst/>
          </a:prstGeom>
          <a:solidFill>
            <a:srgbClr val="FFFFFF"/>
          </a:solidFill>
        </p:spPr>
        <p:txBody>
          <a:bodyPr wrap="square" rtlCol="0">
            <a:spAutoFit/>
          </a:bodyPr>
          <a:lstStyle/>
          <a:p>
            <a:pPr algn="ctr" defTabSz="457200" fontAlgn="base">
              <a:spcBef>
                <a:spcPct val="0"/>
              </a:spcBef>
              <a:spcAft>
                <a:spcPct val="0"/>
              </a:spcAft>
            </a:pPr>
            <a:r>
              <a:rPr lang="en-GB" sz="800" dirty="0" smtClean="0">
                <a:solidFill>
                  <a:srgbClr val="DCDDDE">
                    <a:lumMod val="50000"/>
                  </a:srgbClr>
                </a:solidFill>
                <a:ea typeface="ＭＳ Ｐゴシック" pitchFamily="34" charset="-128"/>
              </a:rPr>
              <a:t>Weekly</a:t>
            </a:r>
            <a:endParaRPr lang="en-GB" sz="800" dirty="0">
              <a:solidFill>
                <a:srgbClr val="DCDDDE">
                  <a:lumMod val="50000"/>
                </a:srgbClr>
              </a:solidFill>
              <a:ea typeface="ＭＳ Ｐゴシック" pitchFamily="34" charset="-128"/>
            </a:endParaRPr>
          </a:p>
        </p:txBody>
      </p:sp>
      <p:sp>
        <p:nvSpPr>
          <p:cNvPr id="84" name="TextBox 83"/>
          <p:cNvSpPr txBox="1"/>
          <p:nvPr/>
        </p:nvSpPr>
        <p:spPr>
          <a:xfrm>
            <a:off x="6400462" y="4716960"/>
            <a:ext cx="700405" cy="215444"/>
          </a:xfrm>
          <a:prstGeom prst="rect">
            <a:avLst/>
          </a:prstGeom>
          <a:solidFill>
            <a:srgbClr val="FFFFFF"/>
          </a:solidFill>
        </p:spPr>
        <p:txBody>
          <a:bodyPr wrap="square" rtlCol="0">
            <a:spAutoFit/>
          </a:bodyPr>
          <a:lstStyle/>
          <a:p>
            <a:pPr algn="ctr" defTabSz="457200" fontAlgn="base">
              <a:spcBef>
                <a:spcPct val="0"/>
              </a:spcBef>
              <a:spcAft>
                <a:spcPct val="0"/>
              </a:spcAft>
            </a:pPr>
            <a:r>
              <a:rPr lang="en-GB" sz="800" dirty="0" smtClean="0">
                <a:solidFill>
                  <a:srgbClr val="DCDDDE">
                    <a:lumMod val="50000"/>
                  </a:srgbClr>
                </a:solidFill>
                <a:ea typeface="ＭＳ Ｐゴシック" pitchFamily="34" charset="-128"/>
              </a:rPr>
              <a:t>Fortnightly</a:t>
            </a:r>
            <a:endParaRPr lang="en-GB" sz="800" dirty="0">
              <a:solidFill>
                <a:srgbClr val="DCDDDE">
                  <a:lumMod val="50000"/>
                </a:srgbClr>
              </a:solidFill>
              <a:ea typeface="ＭＳ Ｐゴシック" pitchFamily="34" charset="-128"/>
            </a:endParaRPr>
          </a:p>
        </p:txBody>
      </p:sp>
      <p:sp>
        <p:nvSpPr>
          <p:cNvPr id="85" name="TextBox 84"/>
          <p:cNvSpPr txBox="1"/>
          <p:nvPr/>
        </p:nvSpPr>
        <p:spPr>
          <a:xfrm>
            <a:off x="5860940" y="4548567"/>
            <a:ext cx="700405" cy="215444"/>
          </a:xfrm>
          <a:prstGeom prst="rect">
            <a:avLst/>
          </a:prstGeom>
          <a:solidFill>
            <a:srgbClr val="FFFFFF"/>
          </a:solidFill>
        </p:spPr>
        <p:txBody>
          <a:bodyPr wrap="square" rtlCol="0">
            <a:spAutoFit/>
          </a:bodyPr>
          <a:lstStyle/>
          <a:p>
            <a:pPr algn="ctr" defTabSz="457200" fontAlgn="base">
              <a:spcBef>
                <a:spcPct val="0"/>
              </a:spcBef>
              <a:spcAft>
                <a:spcPct val="0"/>
              </a:spcAft>
            </a:pPr>
            <a:r>
              <a:rPr lang="en-GB" sz="800" dirty="0" smtClean="0">
                <a:solidFill>
                  <a:srgbClr val="DCDDDE">
                    <a:lumMod val="50000"/>
                  </a:srgbClr>
                </a:solidFill>
                <a:ea typeface="ＭＳ Ｐゴシック" pitchFamily="34" charset="-128"/>
              </a:rPr>
              <a:t>Monthly</a:t>
            </a:r>
            <a:endParaRPr lang="en-GB" sz="800" dirty="0">
              <a:solidFill>
                <a:srgbClr val="DCDDDE">
                  <a:lumMod val="50000"/>
                </a:srgbClr>
              </a:solidFill>
              <a:ea typeface="ＭＳ Ｐゴシック" pitchFamily="34" charset="-128"/>
            </a:endParaRPr>
          </a:p>
        </p:txBody>
      </p:sp>
      <p:sp>
        <p:nvSpPr>
          <p:cNvPr id="87" name="TextBox 86"/>
          <p:cNvSpPr txBox="1"/>
          <p:nvPr/>
        </p:nvSpPr>
        <p:spPr>
          <a:xfrm>
            <a:off x="5095731" y="4288785"/>
            <a:ext cx="700405" cy="215444"/>
          </a:xfrm>
          <a:prstGeom prst="rect">
            <a:avLst/>
          </a:prstGeom>
          <a:solidFill>
            <a:srgbClr val="FFFFFF"/>
          </a:solidFill>
        </p:spPr>
        <p:txBody>
          <a:bodyPr wrap="square" rtlCol="0">
            <a:spAutoFit/>
          </a:bodyPr>
          <a:lstStyle/>
          <a:p>
            <a:pPr algn="ctr" defTabSz="457200" fontAlgn="base">
              <a:spcBef>
                <a:spcPct val="0"/>
              </a:spcBef>
              <a:spcAft>
                <a:spcPct val="0"/>
              </a:spcAft>
            </a:pPr>
            <a:r>
              <a:rPr lang="en-GB" sz="800" dirty="0" smtClean="0">
                <a:solidFill>
                  <a:srgbClr val="DCDDDE">
                    <a:lumMod val="50000"/>
                  </a:srgbClr>
                </a:solidFill>
                <a:ea typeface="ＭＳ Ｐゴシック" pitchFamily="34" charset="-128"/>
              </a:rPr>
              <a:t>Annually</a:t>
            </a:r>
            <a:endParaRPr lang="en-GB" sz="800" dirty="0">
              <a:solidFill>
                <a:srgbClr val="DCDDDE">
                  <a:lumMod val="50000"/>
                </a:srgbClr>
              </a:solidFill>
              <a:ea typeface="ＭＳ Ｐゴシック" pitchFamily="34" charset="-128"/>
            </a:endParaRPr>
          </a:p>
        </p:txBody>
      </p:sp>
      <p:sp>
        <p:nvSpPr>
          <p:cNvPr id="88" name="TextBox 87"/>
          <p:cNvSpPr txBox="1"/>
          <p:nvPr/>
        </p:nvSpPr>
        <p:spPr>
          <a:xfrm>
            <a:off x="4772013" y="4443454"/>
            <a:ext cx="432048" cy="215444"/>
          </a:xfrm>
          <a:prstGeom prst="rect">
            <a:avLst/>
          </a:prstGeom>
          <a:solidFill>
            <a:srgbClr val="FFFFFF"/>
          </a:solidFill>
        </p:spPr>
        <p:txBody>
          <a:bodyPr wrap="square" rtlCol="0">
            <a:spAutoFit/>
          </a:bodyPr>
          <a:lstStyle/>
          <a:p>
            <a:pPr algn="ctr" defTabSz="457200" fontAlgn="base">
              <a:spcBef>
                <a:spcPct val="0"/>
              </a:spcBef>
              <a:spcAft>
                <a:spcPct val="0"/>
              </a:spcAft>
            </a:pPr>
            <a:r>
              <a:rPr lang="en-GB" sz="800" dirty="0" smtClean="0">
                <a:solidFill>
                  <a:srgbClr val="DCDDDE">
                    <a:lumMod val="50000"/>
                  </a:srgbClr>
                </a:solidFill>
                <a:ea typeface="ＭＳ Ｐゴシック" pitchFamily="34" charset="-128"/>
              </a:rPr>
              <a:t>One</a:t>
            </a:r>
            <a:endParaRPr lang="en-GB" sz="800" dirty="0">
              <a:solidFill>
                <a:srgbClr val="DCDDDE">
                  <a:lumMod val="50000"/>
                </a:srgbClr>
              </a:solidFill>
              <a:ea typeface="ＭＳ Ｐゴシック" pitchFamily="34" charset="-128"/>
            </a:endParaRPr>
          </a:p>
        </p:txBody>
      </p:sp>
      <p:sp>
        <p:nvSpPr>
          <p:cNvPr id="89" name="TextBox 88"/>
          <p:cNvSpPr txBox="1"/>
          <p:nvPr/>
        </p:nvSpPr>
        <p:spPr>
          <a:xfrm>
            <a:off x="5263019" y="4787409"/>
            <a:ext cx="432048" cy="215444"/>
          </a:xfrm>
          <a:prstGeom prst="rect">
            <a:avLst/>
          </a:prstGeom>
          <a:solidFill>
            <a:srgbClr val="FFFFFF"/>
          </a:solidFill>
        </p:spPr>
        <p:txBody>
          <a:bodyPr wrap="square" rtlCol="0">
            <a:spAutoFit/>
          </a:bodyPr>
          <a:lstStyle/>
          <a:p>
            <a:pPr algn="ctr" defTabSz="457200" fontAlgn="base">
              <a:spcBef>
                <a:spcPct val="0"/>
              </a:spcBef>
              <a:spcAft>
                <a:spcPct val="0"/>
              </a:spcAft>
            </a:pPr>
            <a:r>
              <a:rPr lang="en-GB" sz="800" dirty="0" smtClean="0">
                <a:solidFill>
                  <a:srgbClr val="DCDDDE">
                    <a:lumMod val="50000"/>
                  </a:srgbClr>
                </a:solidFill>
                <a:ea typeface="ＭＳ Ｐゴシック" pitchFamily="34" charset="-128"/>
              </a:rPr>
              <a:t>2-5</a:t>
            </a:r>
            <a:endParaRPr lang="en-GB" sz="800" dirty="0">
              <a:solidFill>
                <a:srgbClr val="DCDDDE">
                  <a:lumMod val="50000"/>
                </a:srgbClr>
              </a:solidFill>
              <a:ea typeface="ＭＳ Ｐゴシック" pitchFamily="34" charset="-128"/>
            </a:endParaRPr>
          </a:p>
        </p:txBody>
      </p:sp>
      <p:sp>
        <p:nvSpPr>
          <p:cNvPr id="90" name="TextBox 89"/>
          <p:cNvSpPr txBox="1"/>
          <p:nvPr/>
        </p:nvSpPr>
        <p:spPr>
          <a:xfrm>
            <a:off x="5756622" y="5133239"/>
            <a:ext cx="432048" cy="215444"/>
          </a:xfrm>
          <a:prstGeom prst="rect">
            <a:avLst/>
          </a:prstGeom>
          <a:solidFill>
            <a:srgbClr val="FFFFFF"/>
          </a:solidFill>
        </p:spPr>
        <p:txBody>
          <a:bodyPr wrap="square" rtlCol="0">
            <a:spAutoFit/>
          </a:bodyPr>
          <a:lstStyle/>
          <a:p>
            <a:pPr algn="ctr" defTabSz="457200" fontAlgn="base">
              <a:spcBef>
                <a:spcPct val="0"/>
              </a:spcBef>
              <a:spcAft>
                <a:spcPct val="0"/>
              </a:spcAft>
            </a:pPr>
            <a:r>
              <a:rPr lang="en-GB" sz="800" dirty="0" smtClean="0">
                <a:solidFill>
                  <a:srgbClr val="DCDDDE">
                    <a:lumMod val="50000"/>
                  </a:srgbClr>
                </a:solidFill>
                <a:ea typeface="ＭＳ Ｐゴシック" pitchFamily="34" charset="-128"/>
              </a:rPr>
              <a:t>5-10</a:t>
            </a:r>
            <a:endParaRPr lang="en-GB" sz="800" dirty="0">
              <a:solidFill>
                <a:srgbClr val="DCDDDE">
                  <a:lumMod val="50000"/>
                </a:srgbClr>
              </a:solidFill>
              <a:ea typeface="ＭＳ Ｐゴシック" pitchFamily="34" charset="-128"/>
            </a:endParaRPr>
          </a:p>
        </p:txBody>
      </p:sp>
      <p:sp>
        <p:nvSpPr>
          <p:cNvPr id="91" name="TextBox 90"/>
          <p:cNvSpPr txBox="1"/>
          <p:nvPr/>
        </p:nvSpPr>
        <p:spPr>
          <a:xfrm>
            <a:off x="6400462" y="5550541"/>
            <a:ext cx="432048" cy="215444"/>
          </a:xfrm>
          <a:prstGeom prst="rect">
            <a:avLst/>
          </a:prstGeom>
          <a:solidFill>
            <a:srgbClr val="FFFFFF"/>
          </a:solidFill>
        </p:spPr>
        <p:txBody>
          <a:bodyPr wrap="square" rtlCol="0">
            <a:spAutoFit/>
          </a:bodyPr>
          <a:lstStyle/>
          <a:p>
            <a:pPr algn="ctr" defTabSz="457200" fontAlgn="base">
              <a:spcBef>
                <a:spcPct val="0"/>
              </a:spcBef>
              <a:spcAft>
                <a:spcPct val="0"/>
              </a:spcAft>
            </a:pPr>
            <a:r>
              <a:rPr lang="en-GB" sz="800" dirty="0" smtClean="0">
                <a:solidFill>
                  <a:srgbClr val="DCDDDE">
                    <a:lumMod val="50000"/>
                  </a:srgbClr>
                </a:solidFill>
                <a:ea typeface="ＭＳ Ｐゴシック" pitchFamily="34" charset="-128"/>
              </a:rPr>
              <a:t>10+</a:t>
            </a:r>
            <a:endParaRPr lang="en-GB" sz="800" dirty="0">
              <a:solidFill>
                <a:srgbClr val="DCDDDE">
                  <a:lumMod val="50000"/>
                </a:srgbClr>
              </a:solidFill>
              <a:ea typeface="ＭＳ Ｐゴシック" pitchFamily="34" charset="-128"/>
            </a:endParaRPr>
          </a:p>
        </p:txBody>
      </p:sp>
      <p:sp>
        <p:nvSpPr>
          <p:cNvPr id="92" name="TextBox 91"/>
          <p:cNvSpPr txBox="1"/>
          <p:nvPr/>
        </p:nvSpPr>
        <p:spPr>
          <a:xfrm>
            <a:off x="4034392" y="6187732"/>
            <a:ext cx="766342" cy="215444"/>
          </a:xfrm>
          <a:prstGeom prst="rect">
            <a:avLst/>
          </a:prstGeom>
          <a:solidFill>
            <a:srgbClr val="FFFFFF"/>
          </a:solidFill>
        </p:spPr>
        <p:txBody>
          <a:bodyPr wrap="square" rtlCol="0">
            <a:spAutoFit/>
          </a:bodyPr>
          <a:lstStyle/>
          <a:p>
            <a:pPr algn="ctr" defTabSz="457200" fontAlgn="base">
              <a:spcBef>
                <a:spcPct val="0"/>
              </a:spcBef>
              <a:spcAft>
                <a:spcPct val="0"/>
              </a:spcAft>
            </a:pPr>
            <a:r>
              <a:rPr lang="en-GB" sz="800" dirty="0" smtClean="0">
                <a:solidFill>
                  <a:srgbClr val="DCDDDE">
                    <a:lumMod val="50000"/>
                  </a:srgbClr>
                </a:solidFill>
                <a:ea typeface="ＭＳ Ｐゴシック" pitchFamily="34" charset="-128"/>
              </a:rPr>
              <a:t>0-15 days</a:t>
            </a:r>
            <a:endParaRPr lang="en-GB" sz="800" dirty="0">
              <a:solidFill>
                <a:srgbClr val="DCDDDE">
                  <a:lumMod val="50000"/>
                </a:srgbClr>
              </a:solidFill>
              <a:ea typeface="ＭＳ Ｐゴシック" pitchFamily="34" charset="-128"/>
            </a:endParaRPr>
          </a:p>
        </p:txBody>
      </p:sp>
      <p:sp>
        <p:nvSpPr>
          <p:cNvPr id="93" name="TextBox 92"/>
          <p:cNvSpPr txBox="1"/>
          <p:nvPr/>
        </p:nvSpPr>
        <p:spPr>
          <a:xfrm>
            <a:off x="5426000" y="6077024"/>
            <a:ext cx="432048" cy="215444"/>
          </a:xfrm>
          <a:prstGeom prst="rect">
            <a:avLst/>
          </a:prstGeom>
          <a:solidFill>
            <a:srgbClr val="FFFFFF"/>
          </a:solidFill>
        </p:spPr>
        <p:txBody>
          <a:bodyPr wrap="square" rtlCol="0">
            <a:spAutoFit/>
          </a:bodyPr>
          <a:lstStyle/>
          <a:p>
            <a:pPr algn="ctr" defTabSz="457200" fontAlgn="base">
              <a:spcBef>
                <a:spcPct val="0"/>
              </a:spcBef>
              <a:spcAft>
                <a:spcPct val="0"/>
              </a:spcAft>
            </a:pPr>
            <a:r>
              <a:rPr lang="en-GB" sz="800" dirty="0" smtClean="0">
                <a:solidFill>
                  <a:srgbClr val="DCDDDE">
                    <a:lumMod val="50000"/>
                  </a:srgbClr>
                </a:solidFill>
                <a:ea typeface="ＭＳ Ｐゴシック" pitchFamily="34" charset="-128"/>
              </a:rPr>
              <a:t>High</a:t>
            </a:r>
            <a:endParaRPr lang="en-GB" sz="800" dirty="0">
              <a:solidFill>
                <a:srgbClr val="DCDDDE">
                  <a:lumMod val="50000"/>
                </a:srgbClr>
              </a:solidFill>
              <a:ea typeface="ＭＳ Ｐゴシック" pitchFamily="34" charset="-128"/>
            </a:endParaRPr>
          </a:p>
        </p:txBody>
      </p:sp>
      <p:sp>
        <p:nvSpPr>
          <p:cNvPr id="94" name="TextBox 93"/>
          <p:cNvSpPr txBox="1"/>
          <p:nvPr/>
        </p:nvSpPr>
        <p:spPr>
          <a:xfrm>
            <a:off x="4781152" y="5411736"/>
            <a:ext cx="864096" cy="215444"/>
          </a:xfrm>
          <a:prstGeom prst="rect">
            <a:avLst/>
          </a:prstGeom>
          <a:solidFill>
            <a:srgbClr val="FFFFFF"/>
          </a:solidFill>
        </p:spPr>
        <p:txBody>
          <a:bodyPr wrap="square" rtlCol="0">
            <a:spAutoFit/>
          </a:bodyPr>
          <a:lstStyle/>
          <a:p>
            <a:pPr algn="ctr" defTabSz="457200" fontAlgn="base">
              <a:spcBef>
                <a:spcPct val="0"/>
              </a:spcBef>
              <a:spcAft>
                <a:spcPct val="0"/>
              </a:spcAft>
            </a:pPr>
            <a:r>
              <a:rPr lang="en-GB" sz="800" dirty="0" smtClean="0">
                <a:solidFill>
                  <a:srgbClr val="DCDDDE">
                    <a:lumMod val="50000"/>
                  </a:srgbClr>
                </a:solidFill>
                <a:ea typeface="ＭＳ Ｐゴシック" pitchFamily="34" charset="-128"/>
              </a:rPr>
              <a:t>Medium</a:t>
            </a:r>
            <a:endParaRPr lang="en-GB" sz="800" dirty="0">
              <a:solidFill>
                <a:srgbClr val="DCDDDE">
                  <a:lumMod val="50000"/>
                </a:srgbClr>
              </a:solidFill>
              <a:ea typeface="ＭＳ Ｐゴシック" pitchFamily="34" charset="-128"/>
            </a:endParaRPr>
          </a:p>
        </p:txBody>
      </p:sp>
      <p:sp>
        <p:nvSpPr>
          <p:cNvPr id="96" name="TextBox 95"/>
          <p:cNvSpPr txBox="1"/>
          <p:nvPr/>
        </p:nvSpPr>
        <p:spPr>
          <a:xfrm>
            <a:off x="4044813" y="5856435"/>
            <a:ext cx="766342" cy="215444"/>
          </a:xfrm>
          <a:prstGeom prst="rect">
            <a:avLst/>
          </a:prstGeom>
          <a:solidFill>
            <a:srgbClr val="FFFFFF"/>
          </a:solidFill>
        </p:spPr>
        <p:txBody>
          <a:bodyPr wrap="square" rtlCol="0">
            <a:spAutoFit/>
          </a:bodyPr>
          <a:lstStyle/>
          <a:p>
            <a:pPr algn="ctr" defTabSz="457200" fontAlgn="base">
              <a:spcBef>
                <a:spcPct val="0"/>
              </a:spcBef>
              <a:spcAft>
                <a:spcPct val="0"/>
              </a:spcAft>
            </a:pPr>
            <a:r>
              <a:rPr lang="en-GB" sz="800" dirty="0" smtClean="0">
                <a:solidFill>
                  <a:srgbClr val="DCDDDE">
                    <a:lumMod val="50000"/>
                  </a:srgbClr>
                </a:solidFill>
                <a:ea typeface="ＭＳ Ｐゴシック" pitchFamily="34" charset="-128"/>
              </a:rPr>
              <a:t>15-30 days</a:t>
            </a:r>
            <a:endParaRPr lang="en-GB" sz="800" dirty="0">
              <a:solidFill>
                <a:srgbClr val="DCDDDE">
                  <a:lumMod val="50000"/>
                </a:srgbClr>
              </a:solidFill>
              <a:ea typeface="ＭＳ Ｐゴシック" pitchFamily="34" charset="-128"/>
            </a:endParaRPr>
          </a:p>
        </p:txBody>
      </p:sp>
      <p:sp>
        <p:nvSpPr>
          <p:cNvPr id="97" name="TextBox 96"/>
          <p:cNvSpPr txBox="1"/>
          <p:nvPr/>
        </p:nvSpPr>
        <p:spPr>
          <a:xfrm>
            <a:off x="4060120" y="5536638"/>
            <a:ext cx="766342" cy="215444"/>
          </a:xfrm>
          <a:prstGeom prst="rect">
            <a:avLst/>
          </a:prstGeom>
          <a:solidFill>
            <a:srgbClr val="FFFFFF"/>
          </a:solidFill>
        </p:spPr>
        <p:txBody>
          <a:bodyPr wrap="square" rtlCol="0">
            <a:spAutoFit/>
          </a:bodyPr>
          <a:lstStyle/>
          <a:p>
            <a:pPr algn="ctr" defTabSz="457200" fontAlgn="base">
              <a:spcBef>
                <a:spcPct val="0"/>
              </a:spcBef>
              <a:spcAft>
                <a:spcPct val="0"/>
              </a:spcAft>
            </a:pPr>
            <a:r>
              <a:rPr lang="en-GB" sz="800" dirty="0" smtClean="0">
                <a:solidFill>
                  <a:srgbClr val="DCDDDE">
                    <a:lumMod val="50000"/>
                  </a:srgbClr>
                </a:solidFill>
                <a:ea typeface="ＭＳ Ｐゴシック" pitchFamily="34" charset="-128"/>
              </a:rPr>
              <a:t>30-90 days</a:t>
            </a:r>
            <a:endParaRPr lang="en-GB" sz="800" dirty="0">
              <a:solidFill>
                <a:srgbClr val="DCDDDE">
                  <a:lumMod val="50000"/>
                </a:srgbClr>
              </a:solidFill>
              <a:ea typeface="ＭＳ Ｐゴシック" pitchFamily="34" charset="-128"/>
            </a:endParaRPr>
          </a:p>
        </p:txBody>
      </p:sp>
      <p:sp>
        <p:nvSpPr>
          <p:cNvPr id="98" name="TextBox 97"/>
          <p:cNvSpPr txBox="1"/>
          <p:nvPr/>
        </p:nvSpPr>
        <p:spPr>
          <a:xfrm>
            <a:off x="4034392" y="5188484"/>
            <a:ext cx="766342" cy="215444"/>
          </a:xfrm>
          <a:prstGeom prst="rect">
            <a:avLst/>
          </a:prstGeom>
          <a:solidFill>
            <a:srgbClr val="FFFFFF"/>
          </a:solidFill>
        </p:spPr>
        <p:txBody>
          <a:bodyPr wrap="square" rtlCol="0">
            <a:spAutoFit/>
          </a:bodyPr>
          <a:lstStyle/>
          <a:p>
            <a:pPr algn="ctr" defTabSz="457200" fontAlgn="base">
              <a:spcBef>
                <a:spcPct val="0"/>
              </a:spcBef>
              <a:spcAft>
                <a:spcPct val="0"/>
              </a:spcAft>
            </a:pPr>
            <a:r>
              <a:rPr lang="en-GB" sz="800" dirty="0" smtClean="0">
                <a:solidFill>
                  <a:srgbClr val="DCDDDE">
                    <a:lumMod val="50000"/>
                  </a:srgbClr>
                </a:solidFill>
                <a:ea typeface="ＭＳ Ｐゴシック" pitchFamily="34" charset="-128"/>
              </a:rPr>
              <a:t>90-180 days</a:t>
            </a:r>
            <a:endParaRPr lang="en-GB" sz="800" dirty="0">
              <a:solidFill>
                <a:srgbClr val="DCDDDE">
                  <a:lumMod val="50000"/>
                </a:srgbClr>
              </a:solidFill>
              <a:ea typeface="ＭＳ Ｐゴシック" pitchFamily="34" charset="-128"/>
            </a:endParaRPr>
          </a:p>
        </p:txBody>
      </p:sp>
      <p:sp>
        <p:nvSpPr>
          <p:cNvPr id="99" name="TextBox 98"/>
          <p:cNvSpPr txBox="1"/>
          <p:nvPr/>
        </p:nvSpPr>
        <p:spPr>
          <a:xfrm>
            <a:off x="3938405" y="4884336"/>
            <a:ext cx="849619" cy="215444"/>
          </a:xfrm>
          <a:prstGeom prst="rect">
            <a:avLst/>
          </a:prstGeom>
          <a:solidFill>
            <a:srgbClr val="FFFFFF"/>
          </a:solidFill>
        </p:spPr>
        <p:txBody>
          <a:bodyPr wrap="square" rtlCol="0">
            <a:spAutoFit/>
          </a:bodyPr>
          <a:lstStyle/>
          <a:p>
            <a:pPr algn="ctr" defTabSz="457200" fontAlgn="base">
              <a:spcBef>
                <a:spcPct val="0"/>
              </a:spcBef>
              <a:spcAft>
                <a:spcPct val="0"/>
              </a:spcAft>
            </a:pPr>
            <a:r>
              <a:rPr lang="en-GB" sz="800" dirty="0" smtClean="0">
                <a:solidFill>
                  <a:srgbClr val="DCDDDE">
                    <a:lumMod val="50000"/>
                  </a:srgbClr>
                </a:solidFill>
                <a:ea typeface="ＭＳ Ｐゴシック" pitchFamily="34" charset="-128"/>
              </a:rPr>
              <a:t>180-365 days</a:t>
            </a:r>
            <a:endParaRPr lang="en-GB" sz="800" dirty="0">
              <a:solidFill>
                <a:srgbClr val="DCDDDE">
                  <a:lumMod val="50000"/>
                </a:srgbClr>
              </a:solidFill>
              <a:ea typeface="ＭＳ Ｐゴシック" pitchFamily="34" charset="-128"/>
            </a:endParaRPr>
          </a:p>
        </p:txBody>
      </p:sp>
      <p:sp>
        <p:nvSpPr>
          <p:cNvPr id="95" name="TextBox 94"/>
          <p:cNvSpPr txBox="1"/>
          <p:nvPr/>
        </p:nvSpPr>
        <p:spPr>
          <a:xfrm>
            <a:off x="4601905" y="4679687"/>
            <a:ext cx="449114" cy="215444"/>
          </a:xfrm>
          <a:prstGeom prst="rect">
            <a:avLst/>
          </a:prstGeom>
          <a:solidFill>
            <a:srgbClr val="FFFFFF"/>
          </a:solidFill>
        </p:spPr>
        <p:txBody>
          <a:bodyPr wrap="square" rtlCol="0">
            <a:spAutoFit/>
          </a:bodyPr>
          <a:lstStyle/>
          <a:p>
            <a:pPr algn="ctr" defTabSz="457200" fontAlgn="base">
              <a:spcBef>
                <a:spcPct val="0"/>
              </a:spcBef>
              <a:spcAft>
                <a:spcPct val="0"/>
              </a:spcAft>
            </a:pPr>
            <a:r>
              <a:rPr lang="en-GB" sz="800" dirty="0" smtClean="0">
                <a:solidFill>
                  <a:srgbClr val="DCDDDE">
                    <a:lumMod val="50000"/>
                  </a:srgbClr>
                </a:solidFill>
                <a:ea typeface="ＭＳ Ｐゴシック" pitchFamily="34" charset="-128"/>
              </a:rPr>
              <a:t>Low</a:t>
            </a:r>
            <a:endParaRPr lang="en-GB" sz="800" dirty="0">
              <a:solidFill>
                <a:srgbClr val="DCDDDE">
                  <a:lumMod val="50000"/>
                </a:srgbClr>
              </a:solidFill>
              <a:ea typeface="ＭＳ Ｐゴシック" pitchFamily="34" charset="-128"/>
            </a:endParaRPr>
          </a:p>
        </p:txBody>
      </p:sp>
      <p:sp>
        <p:nvSpPr>
          <p:cNvPr id="101" name="TextBox 100"/>
          <p:cNvSpPr txBox="1"/>
          <p:nvPr/>
        </p:nvSpPr>
        <p:spPr>
          <a:xfrm>
            <a:off x="2049066" y="6340132"/>
            <a:ext cx="1889339" cy="215444"/>
          </a:xfrm>
          <a:prstGeom prst="rect">
            <a:avLst/>
          </a:prstGeom>
          <a:solidFill>
            <a:srgbClr val="FFFFFF"/>
          </a:solidFill>
        </p:spPr>
        <p:txBody>
          <a:bodyPr wrap="square" rtlCol="0">
            <a:spAutoFit/>
          </a:bodyPr>
          <a:lstStyle/>
          <a:p>
            <a:pPr algn="ctr" defTabSz="457200" fontAlgn="base">
              <a:spcBef>
                <a:spcPct val="0"/>
              </a:spcBef>
              <a:spcAft>
                <a:spcPct val="0"/>
              </a:spcAft>
            </a:pPr>
            <a:r>
              <a:rPr lang="en-GB" sz="800" dirty="0" smtClean="0">
                <a:solidFill>
                  <a:srgbClr val="DCDDDE">
                    <a:lumMod val="50000"/>
                  </a:srgbClr>
                </a:solidFill>
                <a:ea typeface="ＭＳ Ｐゴシック" pitchFamily="34" charset="-128"/>
              </a:rPr>
              <a:t>All UK Gas Market Participants</a:t>
            </a:r>
            <a:endParaRPr lang="en-GB" sz="800" dirty="0">
              <a:solidFill>
                <a:srgbClr val="DCDDDE">
                  <a:lumMod val="50000"/>
                </a:srgbClr>
              </a:solidFill>
              <a:ea typeface="ＭＳ Ｐゴシック" pitchFamily="34" charset="-128"/>
            </a:endParaRPr>
          </a:p>
        </p:txBody>
      </p:sp>
      <p:sp>
        <p:nvSpPr>
          <p:cNvPr id="102" name="TextBox 101"/>
          <p:cNvSpPr txBox="1"/>
          <p:nvPr/>
        </p:nvSpPr>
        <p:spPr>
          <a:xfrm>
            <a:off x="2224997" y="6045199"/>
            <a:ext cx="1889339" cy="215444"/>
          </a:xfrm>
          <a:prstGeom prst="rect">
            <a:avLst/>
          </a:prstGeom>
          <a:solidFill>
            <a:srgbClr val="FFFFFF"/>
          </a:solidFill>
        </p:spPr>
        <p:txBody>
          <a:bodyPr wrap="square" rtlCol="0">
            <a:spAutoFit/>
          </a:bodyPr>
          <a:lstStyle/>
          <a:p>
            <a:pPr algn="ctr" defTabSz="457200" fontAlgn="base">
              <a:spcBef>
                <a:spcPct val="0"/>
              </a:spcBef>
              <a:spcAft>
                <a:spcPct val="0"/>
              </a:spcAft>
            </a:pPr>
            <a:r>
              <a:rPr lang="en-GB" sz="800" dirty="0" smtClean="0">
                <a:solidFill>
                  <a:srgbClr val="DCDDDE">
                    <a:lumMod val="50000"/>
                  </a:srgbClr>
                </a:solidFill>
                <a:ea typeface="ＭＳ Ｐゴシック" pitchFamily="34" charset="-128"/>
              </a:rPr>
              <a:t>Multiple Market Groups</a:t>
            </a:r>
            <a:endParaRPr lang="en-GB" sz="800" dirty="0">
              <a:solidFill>
                <a:srgbClr val="DCDDDE">
                  <a:lumMod val="50000"/>
                </a:srgbClr>
              </a:solidFill>
              <a:ea typeface="ＭＳ Ｐゴシック" pitchFamily="34" charset="-128"/>
            </a:endParaRPr>
          </a:p>
        </p:txBody>
      </p:sp>
      <p:sp>
        <p:nvSpPr>
          <p:cNvPr id="103" name="TextBox 102"/>
          <p:cNvSpPr txBox="1"/>
          <p:nvPr/>
        </p:nvSpPr>
        <p:spPr>
          <a:xfrm>
            <a:off x="2681699" y="5769550"/>
            <a:ext cx="1386924" cy="215444"/>
          </a:xfrm>
          <a:prstGeom prst="rect">
            <a:avLst/>
          </a:prstGeom>
          <a:solidFill>
            <a:srgbClr val="FFFFFF"/>
          </a:solidFill>
        </p:spPr>
        <p:txBody>
          <a:bodyPr wrap="square" rtlCol="0">
            <a:spAutoFit/>
          </a:bodyPr>
          <a:lstStyle/>
          <a:p>
            <a:pPr algn="ctr" defTabSz="457200" fontAlgn="base">
              <a:spcBef>
                <a:spcPct val="0"/>
              </a:spcBef>
              <a:spcAft>
                <a:spcPct val="0"/>
              </a:spcAft>
            </a:pPr>
            <a:r>
              <a:rPr lang="en-GB" sz="800" dirty="0" smtClean="0">
                <a:solidFill>
                  <a:srgbClr val="DCDDDE">
                    <a:lumMod val="50000"/>
                  </a:srgbClr>
                </a:solidFill>
                <a:ea typeface="ＭＳ Ｐゴシック" pitchFamily="34" charset="-128"/>
              </a:rPr>
              <a:t>One Market Group</a:t>
            </a:r>
            <a:endParaRPr lang="en-GB" sz="800" dirty="0">
              <a:solidFill>
                <a:srgbClr val="DCDDDE">
                  <a:lumMod val="50000"/>
                </a:srgbClr>
              </a:solidFill>
              <a:ea typeface="ＭＳ Ｐゴシック" pitchFamily="34" charset="-128"/>
            </a:endParaRPr>
          </a:p>
        </p:txBody>
      </p:sp>
      <p:sp>
        <p:nvSpPr>
          <p:cNvPr id="104" name="TextBox 103"/>
          <p:cNvSpPr txBox="1"/>
          <p:nvPr/>
        </p:nvSpPr>
        <p:spPr>
          <a:xfrm>
            <a:off x="2979264" y="5367361"/>
            <a:ext cx="1040658" cy="338554"/>
          </a:xfrm>
          <a:prstGeom prst="rect">
            <a:avLst/>
          </a:prstGeom>
          <a:solidFill>
            <a:srgbClr val="FFFFFF"/>
          </a:solidFill>
        </p:spPr>
        <p:txBody>
          <a:bodyPr wrap="square" rtlCol="0">
            <a:spAutoFit/>
          </a:bodyPr>
          <a:lstStyle/>
          <a:p>
            <a:pPr algn="ctr" defTabSz="457200" fontAlgn="base">
              <a:spcBef>
                <a:spcPct val="0"/>
              </a:spcBef>
              <a:spcAft>
                <a:spcPct val="0"/>
              </a:spcAft>
            </a:pPr>
            <a:r>
              <a:rPr lang="en-GB" sz="800" dirty="0" smtClean="0">
                <a:solidFill>
                  <a:srgbClr val="DCDDDE">
                    <a:lumMod val="50000"/>
                  </a:srgbClr>
                </a:solidFill>
                <a:ea typeface="ＭＳ Ｐゴシック" pitchFamily="34" charset="-128"/>
              </a:rPr>
              <a:t>Multiple Market Participants</a:t>
            </a:r>
            <a:endParaRPr lang="en-GB" sz="800" dirty="0">
              <a:solidFill>
                <a:srgbClr val="DCDDDE">
                  <a:lumMod val="50000"/>
                </a:srgbClr>
              </a:solidFill>
              <a:ea typeface="ＭＳ Ｐゴシック" pitchFamily="34" charset="-128"/>
            </a:endParaRPr>
          </a:p>
        </p:txBody>
      </p:sp>
      <p:sp>
        <p:nvSpPr>
          <p:cNvPr id="105" name="TextBox 104"/>
          <p:cNvSpPr txBox="1"/>
          <p:nvPr/>
        </p:nvSpPr>
        <p:spPr>
          <a:xfrm>
            <a:off x="3188966" y="5040255"/>
            <a:ext cx="898957" cy="215444"/>
          </a:xfrm>
          <a:prstGeom prst="rect">
            <a:avLst/>
          </a:prstGeom>
          <a:solidFill>
            <a:srgbClr val="FFFFFF"/>
          </a:solidFill>
        </p:spPr>
        <p:txBody>
          <a:bodyPr wrap="square" rtlCol="0">
            <a:spAutoFit/>
          </a:bodyPr>
          <a:lstStyle/>
          <a:p>
            <a:pPr algn="ctr" defTabSz="457200" fontAlgn="base">
              <a:spcBef>
                <a:spcPct val="0"/>
              </a:spcBef>
              <a:spcAft>
                <a:spcPct val="0"/>
              </a:spcAft>
            </a:pPr>
            <a:r>
              <a:rPr lang="en-GB" sz="800" dirty="0" smtClean="0">
                <a:solidFill>
                  <a:srgbClr val="DCDDDE">
                    <a:lumMod val="50000"/>
                  </a:srgbClr>
                </a:solidFill>
                <a:ea typeface="ＭＳ Ｐゴシック" pitchFamily="34" charset="-128"/>
              </a:rPr>
              <a:t>One Participant</a:t>
            </a:r>
            <a:endParaRPr lang="en-GB" sz="800" dirty="0">
              <a:solidFill>
                <a:srgbClr val="DCDDDE">
                  <a:lumMod val="50000"/>
                </a:srgbClr>
              </a:solidFill>
              <a:ea typeface="ＭＳ Ｐゴシック" pitchFamily="34" charset="-128"/>
            </a:endParaRPr>
          </a:p>
        </p:txBody>
      </p:sp>
      <p:sp>
        <p:nvSpPr>
          <p:cNvPr id="109" name="TextBox 108"/>
          <p:cNvSpPr txBox="1"/>
          <p:nvPr/>
        </p:nvSpPr>
        <p:spPr>
          <a:xfrm>
            <a:off x="3499593" y="4679687"/>
            <a:ext cx="702101" cy="217187"/>
          </a:xfrm>
          <a:prstGeom prst="rect">
            <a:avLst/>
          </a:prstGeom>
          <a:solidFill>
            <a:srgbClr val="FFFFFF"/>
          </a:solidFill>
        </p:spPr>
        <p:txBody>
          <a:bodyPr wrap="square" rtlCol="0">
            <a:spAutoFit/>
          </a:bodyPr>
          <a:lstStyle/>
          <a:p>
            <a:pPr algn="ctr" defTabSz="457200" fontAlgn="base">
              <a:spcBef>
                <a:spcPct val="0"/>
              </a:spcBef>
              <a:spcAft>
                <a:spcPct val="0"/>
              </a:spcAft>
            </a:pPr>
            <a:r>
              <a:rPr lang="en-GB" sz="800" dirty="0" smtClean="0">
                <a:solidFill>
                  <a:srgbClr val="DCDDDE">
                    <a:lumMod val="50000"/>
                  </a:srgbClr>
                </a:solidFill>
                <a:ea typeface="ＭＳ Ｐゴシック" pitchFamily="34" charset="-128"/>
              </a:rPr>
              <a:t>Xoserve</a:t>
            </a:r>
            <a:endParaRPr lang="en-GB" sz="800" dirty="0">
              <a:solidFill>
                <a:srgbClr val="DCDDDE">
                  <a:lumMod val="50000"/>
                </a:srgbClr>
              </a:solidFill>
              <a:ea typeface="ＭＳ Ｐゴシック" pitchFamily="34" charset="-128"/>
            </a:endParaRPr>
          </a:p>
        </p:txBody>
      </p:sp>
      <p:sp>
        <p:nvSpPr>
          <p:cNvPr id="100" name="TextBox 99"/>
          <p:cNvSpPr txBox="1"/>
          <p:nvPr/>
        </p:nvSpPr>
        <p:spPr>
          <a:xfrm>
            <a:off x="4114336" y="4571965"/>
            <a:ext cx="483284" cy="215444"/>
          </a:xfrm>
          <a:prstGeom prst="rect">
            <a:avLst/>
          </a:prstGeom>
          <a:solidFill>
            <a:srgbClr val="FFFFFF"/>
          </a:solidFill>
        </p:spPr>
        <p:txBody>
          <a:bodyPr wrap="square" rtlCol="0">
            <a:spAutoFit/>
          </a:bodyPr>
          <a:lstStyle/>
          <a:p>
            <a:pPr algn="ctr" defTabSz="457200" fontAlgn="base">
              <a:spcBef>
                <a:spcPct val="0"/>
              </a:spcBef>
              <a:spcAft>
                <a:spcPct val="0"/>
              </a:spcAft>
            </a:pPr>
            <a:r>
              <a:rPr lang="en-GB" sz="800" dirty="0" smtClean="0">
                <a:solidFill>
                  <a:srgbClr val="DCDDDE">
                    <a:lumMod val="50000"/>
                  </a:srgbClr>
                </a:solidFill>
                <a:ea typeface="ＭＳ Ｐゴシック" pitchFamily="34" charset="-128"/>
              </a:rPr>
              <a:t>365+</a:t>
            </a:r>
            <a:endParaRPr lang="en-GB" sz="800" dirty="0">
              <a:solidFill>
                <a:srgbClr val="DCDDDE">
                  <a:lumMod val="50000"/>
                </a:srgbClr>
              </a:solidFill>
              <a:ea typeface="ＭＳ Ｐゴシック" pitchFamily="34" charset="-128"/>
            </a:endParaRPr>
          </a:p>
        </p:txBody>
      </p:sp>
      <p:sp>
        <p:nvSpPr>
          <p:cNvPr id="110" name="TextBox 109"/>
          <p:cNvSpPr txBox="1"/>
          <p:nvPr/>
        </p:nvSpPr>
        <p:spPr>
          <a:xfrm>
            <a:off x="1085523" y="5856782"/>
            <a:ext cx="686136" cy="215444"/>
          </a:xfrm>
          <a:prstGeom prst="rect">
            <a:avLst/>
          </a:prstGeom>
          <a:solidFill>
            <a:srgbClr val="FFFFFF"/>
          </a:solidFill>
        </p:spPr>
        <p:txBody>
          <a:bodyPr wrap="square" rtlCol="0">
            <a:spAutoFit/>
          </a:bodyPr>
          <a:lstStyle/>
          <a:p>
            <a:pPr algn="ctr" defTabSz="457200" fontAlgn="base">
              <a:spcBef>
                <a:spcPct val="0"/>
              </a:spcBef>
              <a:spcAft>
                <a:spcPct val="0"/>
              </a:spcAft>
            </a:pPr>
            <a:r>
              <a:rPr lang="en-GB" sz="800" dirty="0" smtClean="0">
                <a:solidFill>
                  <a:srgbClr val="DCDDDE">
                    <a:lumMod val="50000"/>
                  </a:srgbClr>
                </a:solidFill>
                <a:ea typeface="ＭＳ Ｐゴシック" pitchFamily="34" charset="-128"/>
              </a:rPr>
              <a:t>1, 5, 6, 7</a:t>
            </a:r>
            <a:endParaRPr lang="en-GB" sz="800" dirty="0">
              <a:solidFill>
                <a:srgbClr val="DCDDDE">
                  <a:lumMod val="50000"/>
                </a:srgbClr>
              </a:solidFill>
              <a:ea typeface="ＭＳ Ｐゴシック" pitchFamily="34" charset="-128"/>
            </a:endParaRPr>
          </a:p>
        </p:txBody>
      </p:sp>
      <p:sp>
        <p:nvSpPr>
          <p:cNvPr id="111" name="TextBox 110"/>
          <p:cNvSpPr txBox="1"/>
          <p:nvPr/>
        </p:nvSpPr>
        <p:spPr>
          <a:xfrm>
            <a:off x="1338719" y="5598193"/>
            <a:ext cx="1139474" cy="215444"/>
          </a:xfrm>
          <a:prstGeom prst="rect">
            <a:avLst/>
          </a:prstGeom>
          <a:solidFill>
            <a:srgbClr val="FFFFFF"/>
          </a:solidFill>
        </p:spPr>
        <p:txBody>
          <a:bodyPr wrap="square" rtlCol="0">
            <a:spAutoFit/>
          </a:bodyPr>
          <a:lstStyle/>
          <a:p>
            <a:pPr algn="ctr" defTabSz="457200" fontAlgn="base">
              <a:spcBef>
                <a:spcPct val="0"/>
              </a:spcBef>
              <a:spcAft>
                <a:spcPct val="0"/>
              </a:spcAft>
            </a:pPr>
            <a:r>
              <a:rPr lang="en-GB" sz="800" dirty="0" smtClean="0">
                <a:solidFill>
                  <a:srgbClr val="DCDDDE">
                    <a:lumMod val="50000"/>
                  </a:srgbClr>
                </a:solidFill>
                <a:ea typeface="ＭＳ Ｐゴシック" pitchFamily="34" charset="-128"/>
              </a:rPr>
              <a:t>10, 15, 16, 20, 21</a:t>
            </a:r>
            <a:endParaRPr lang="en-GB" sz="800" dirty="0">
              <a:solidFill>
                <a:srgbClr val="DCDDDE">
                  <a:lumMod val="50000"/>
                </a:srgbClr>
              </a:solidFill>
              <a:ea typeface="ＭＳ Ｐゴシック" pitchFamily="34" charset="-128"/>
            </a:endParaRPr>
          </a:p>
        </p:txBody>
      </p:sp>
      <p:sp>
        <p:nvSpPr>
          <p:cNvPr id="112" name="TextBox 111"/>
          <p:cNvSpPr txBox="1"/>
          <p:nvPr/>
        </p:nvSpPr>
        <p:spPr>
          <a:xfrm>
            <a:off x="1963696" y="5353841"/>
            <a:ext cx="684492" cy="215444"/>
          </a:xfrm>
          <a:prstGeom prst="rect">
            <a:avLst/>
          </a:prstGeom>
          <a:solidFill>
            <a:srgbClr val="FFFFFF"/>
          </a:solidFill>
        </p:spPr>
        <p:txBody>
          <a:bodyPr wrap="square" rtlCol="0">
            <a:spAutoFit/>
          </a:bodyPr>
          <a:lstStyle/>
          <a:p>
            <a:pPr algn="ctr" defTabSz="457200" fontAlgn="base">
              <a:spcBef>
                <a:spcPct val="0"/>
              </a:spcBef>
              <a:spcAft>
                <a:spcPct val="0"/>
              </a:spcAft>
            </a:pPr>
            <a:r>
              <a:rPr lang="en-GB" sz="800" dirty="0" smtClean="0">
                <a:solidFill>
                  <a:srgbClr val="DCDDDE">
                    <a:lumMod val="50000"/>
                  </a:srgbClr>
                </a:solidFill>
                <a:ea typeface="ＭＳ Ｐゴシック" pitchFamily="34" charset="-128"/>
              </a:rPr>
              <a:t>19, 22</a:t>
            </a:r>
            <a:endParaRPr lang="en-GB" sz="800" dirty="0">
              <a:solidFill>
                <a:srgbClr val="DCDDDE">
                  <a:lumMod val="50000"/>
                </a:srgbClr>
              </a:solidFill>
              <a:ea typeface="ＭＳ Ｐゴシック" pitchFamily="34" charset="-128"/>
            </a:endParaRPr>
          </a:p>
        </p:txBody>
      </p:sp>
      <p:sp>
        <p:nvSpPr>
          <p:cNvPr id="113" name="TextBox 112"/>
          <p:cNvSpPr txBox="1"/>
          <p:nvPr/>
        </p:nvSpPr>
        <p:spPr>
          <a:xfrm>
            <a:off x="2266359" y="5104445"/>
            <a:ext cx="684492" cy="215444"/>
          </a:xfrm>
          <a:prstGeom prst="rect">
            <a:avLst/>
          </a:prstGeom>
          <a:solidFill>
            <a:srgbClr val="FFFFFF"/>
          </a:solidFill>
        </p:spPr>
        <p:txBody>
          <a:bodyPr wrap="square" rtlCol="0">
            <a:spAutoFit/>
          </a:bodyPr>
          <a:lstStyle/>
          <a:p>
            <a:pPr algn="ctr" defTabSz="457200" fontAlgn="base">
              <a:spcBef>
                <a:spcPct val="0"/>
              </a:spcBef>
              <a:spcAft>
                <a:spcPct val="0"/>
              </a:spcAft>
            </a:pPr>
            <a:r>
              <a:rPr lang="en-GB" sz="800" dirty="0" smtClean="0">
                <a:solidFill>
                  <a:srgbClr val="DCDDDE">
                    <a:lumMod val="50000"/>
                  </a:srgbClr>
                </a:solidFill>
                <a:ea typeface="ＭＳ Ｐゴシック" pitchFamily="34" charset="-128"/>
              </a:rPr>
              <a:t>18</a:t>
            </a:r>
            <a:endParaRPr lang="en-GB" sz="800" dirty="0">
              <a:solidFill>
                <a:srgbClr val="DCDDDE">
                  <a:lumMod val="50000"/>
                </a:srgbClr>
              </a:solidFill>
              <a:ea typeface="ＭＳ Ｐゴシック" pitchFamily="34" charset="-128"/>
            </a:endParaRPr>
          </a:p>
        </p:txBody>
      </p:sp>
      <p:sp>
        <p:nvSpPr>
          <p:cNvPr id="114" name="TextBox 113"/>
          <p:cNvSpPr txBox="1"/>
          <p:nvPr/>
        </p:nvSpPr>
        <p:spPr>
          <a:xfrm>
            <a:off x="2907788" y="4751691"/>
            <a:ext cx="684492" cy="338554"/>
          </a:xfrm>
          <a:prstGeom prst="rect">
            <a:avLst/>
          </a:prstGeom>
          <a:solidFill>
            <a:srgbClr val="FFFFFF"/>
          </a:solidFill>
        </p:spPr>
        <p:txBody>
          <a:bodyPr wrap="square" rtlCol="0">
            <a:spAutoFit/>
          </a:bodyPr>
          <a:lstStyle/>
          <a:p>
            <a:pPr algn="ctr" defTabSz="457200" fontAlgn="base">
              <a:spcBef>
                <a:spcPct val="0"/>
              </a:spcBef>
              <a:spcAft>
                <a:spcPct val="0"/>
              </a:spcAft>
            </a:pPr>
            <a:r>
              <a:rPr lang="en-GB" sz="800" dirty="0" smtClean="0">
                <a:solidFill>
                  <a:srgbClr val="DCDDDE">
                    <a:lumMod val="50000"/>
                  </a:srgbClr>
                </a:solidFill>
                <a:ea typeface="ＭＳ Ｐゴシック" pitchFamily="34" charset="-128"/>
              </a:rPr>
              <a:t>2, 12, 13, 14, 17</a:t>
            </a:r>
            <a:endParaRPr lang="en-GB" sz="800" dirty="0">
              <a:solidFill>
                <a:srgbClr val="DCDDDE">
                  <a:lumMod val="50000"/>
                </a:srgbClr>
              </a:solidFill>
              <a:ea typeface="ＭＳ Ｐゴシック" pitchFamily="34" charset="-128"/>
            </a:endParaRPr>
          </a:p>
        </p:txBody>
      </p:sp>
      <p:sp>
        <p:nvSpPr>
          <p:cNvPr id="115" name="TextBox 114"/>
          <p:cNvSpPr txBox="1"/>
          <p:nvPr/>
        </p:nvSpPr>
        <p:spPr>
          <a:xfrm>
            <a:off x="3523852" y="4443454"/>
            <a:ext cx="428658" cy="215444"/>
          </a:xfrm>
          <a:prstGeom prst="rect">
            <a:avLst/>
          </a:prstGeom>
          <a:solidFill>
            <a:srgbClr val="FFFFFF"/>
          </a:solidFill>
        </p:spPr>
        <p:txBody>
          <a:bodyPr wrap="square" rtlCol="0">
            <a:spAutoFit/>
          </a:bodyPr>
          <a:lstStyle/>
          <a:p>
            <a:pPr algn="ctr" defTabSz="457200" fontAlgn="base">
              <a:spcBef>
                <a:spcPct val="0"/>
              </a:spcBef>
              <a:spcAft>
                <a:spcPct val="0"/>
              </a:spcAft>
            </a:pPr>
            <a:r>
              <a:rPr lang="en-GB" sz="800" dirty="0" smtClean="0">
                <a:solidFill>
                  <a:srgbClr val="DCDDDE">
                    <a:lumMod val="50000"/>
                  </a:srgbClr>
                </a:solidFill>
                <a:ea typeface="ＭＳ Ｐゴシック" pitchFamily="34" charset="-128"/>
              </a:rPr>
              <a:t>3, 8</a:t>
            </a:r>
            <a:endParaRPr lang="en-GB" sz="800" dirty="0">
              <a:solidFill>
                <a:srgbClr val="DCDDDE">
                  <a:lumMod val="50000"/>
                </a:srgbClr>
              </a:solidFill>
              <a:ea typeface="ＭＳ Ｐゴシック" pitchFamily="34" charset="-128"/>
            </a:endParaRPr>
          </a:p>
        </p:txBody>
      </p:sp>
      <p:sp>
        <p:nvSpPr>
          <p:cNvPr id="116" name="TextBox 115"/>
          <p:cNvSpPr txBox="1"/>
          <p:nvPr/>
        </p:nvSpPr>
        <p:spPr>
          <a:xfrm>
            <a:off x="1977555" y="4843690"/>
            <a:ext cx="343890" cy="215444"/>
          </a:xfrm>
          <a:prstGeom prst="rect">
            <a:avLst/>
          </a:prstGeom>
          <a:solidFill>
            <a:srgbClr val="FFFFFF"/>
          </a:solidFill>
        </p:spPr>
        <p:txBody>
          <a:bodyPr wrap="square" rtlCol="0">
            <a:spAutoFit/>
          </a:bodyPr>
          <a:lstStyle/>
          <a:p>
            <a:pPr algn="ctr" defTabSz="457200" fontAlgn="base">
              <a:spcBef>
                <a:spcPct val="0"/>
              </a:spcBef>
              <a:spcAft>
                <a:spcPct val="0"/>
              </a:spcAft>
            </a:pPr>
            <a:r>
              <a:rPr lang="en-GB" sz="800" dirty="0" smtClean="0">
                <a:solidFill>
                  <a:srgbClr val="DCDDDE">
                    <a:lumMod val="50000"/>
                  </a:srgbClr>
                </a:solidFill>
                <a:ea typeface="ＭＳ Ｐゴシック" pitchFamily="34" charset="-128"/>
              </a:rPr>
              <a:t>All</a:t>
            </a:r>
            <a:endParaRPr lang="en-GB" sz="800" dirty="0">
              <a:solidFill>
                <a:srgbClr val="DCDDDE">
                  <a:lumMod val="50000"/>
                </a:srgbClr>
              </a:solidFill>
              <a:ea typeface="ＭＳ Ｐゴシック" pitchFamily="34" charset="-128"/>
            </a:endParaRPr>
          </a:p>
        </p:txBody>
      </p:sp>
      <p:sp>
        <p:nvSpPr>
          <p:cNvPr id="117" name="TextBox 116"/>
          <p:cNvSpPr txBox="1"/>
          <p:nvPr/>
        </p:nvSpPr>
        <p:spPr>
          <a:xfrm>
            <a:off x="2379334" y="4679687"/>
            <a:ext cx="404768" cy="215444"/>
          </a:xfrm>
          <a:prstGeom prst="rect">
            <a:avLst/>
          </a:prstGeom>
          <a:solidFill>
            <a:srgbClr val="FFFFFF"/>
          </a:solidFill>
        </p:spPr>
        <p:txBody>
          <a:bodyPr wrap="square" rtlCol="0">
            <a:spAutoFit/>
          </a:bodyPr>
          <a:lstStyle/>
          <a:p>
            <a:pPr algn="ctr" defTabSz="457200" fontAlgn="base">
              <a:spcBef>
                <a:spcPct val="0"/>
              </a:spcBef>
              <a:spcAft>
                <a:spcPct val="0"/>
              </a:spcAft>
            </a:pPr>
            <a:r>
              <a:rPr lang="en-GB" sz="800" dirty="0" smtClean="0">
                <a:solidFill>
                  <a:srgbClr val="DCDDDE">
                    <a:lumMod val="50000"/>
                  </a:srgbClr>
                </a:solidFill>
                <a:ea typeface="ＭＳ Ｐゴシック" pitchFamily="34" charset="-128"/>
              </a:rPr>
              <a:t>5-20</a:t>
            </a:r>
            <a:endParaRPr lang="en-GB" sz="800" dirty="0">
              <a:solidFill>
                <a:srgbClr val="DCDDDE">
                  <a:lumMod val="50000"/>
                </a:srgbClr>
              </a:solidFill>
              <a:ea typeface="ＭＳ Ｐゴシック" pitchFamily="34" charset="-128"/>
            </a:endParaRPr>
          </a:p>
        </p:txBody>
      </p:sp>
      <p:sp>
        <p:nvSpPr>
          <p:cNvPr id="118" name="TextBox 117"/>
          <p:cNvSpPr txBox="1"/>
          <p:nvPr/>
        </p:nvSpPr>
        <p:spPr>
          <a:xfrm>
            <a:off x="2845266" y="4501516"/>
            <a:ext cx="404768" cy="215444"/>
          </a:xfrm>
          <a:prstGeom prst="rect">
            <a:avLst/>
          </a:prstGeom>
          <a:solidFill>
            <a:srgbClr val="FFFFFF"/>
          </a:solidFill>
        </p:spPr>
        <p:txBody>
          <a:bodyPr wrap="square" rtlCol="0">
            <a:spAutoFit/>
          </a:bodyPr>
          <a:lstStyle/>
          <a:p>
            <a:pPr algn="ctr" defTabSz="457200" fontAlgn="base">
              <a:spcBef>
                <a:spcPct val="0"/>
              </a:spcBef>
              <a:spcAft>
                <a:spcPct val="0"/>
              </a:spcAft>
            </a:pPr>
            <a:r>
              <a:rPr lang="en-GB" sz="800" dirty="0" smtClean="0">
                <a:solidFill>
                  <a:srgbClr val="DCDDDE">
                    <a:lumMod val="50000"/>
                  </a:srgbClr>
                </a:solidFill>
                <a:ea typeface="ＭＳ Ｐゴシック" pitchFamily="34" charset="-128"/>
              </a:rPr>
              <a:t>2-5</a:t>
            </a:r>
            <a:endParaRPr lang="en-GB" sz="800" dirty="0">
              <a:solidFill>
                <a:srgbClr val="DCDDDE">
                  <a:lumMod val="50000"/>
                </a:srgbClr>
              </a:solidFill>
              <a:ea typeface="ＭＳ Ｐゴシック" pitchFamily="34" charset="-128"/>
            </a:endParaRPr>
          </a:p>
        </p:txBody>
      </p:sp>
      <p:sp>
        <p:nvSpPr>
          <p:cNvPr id="119" name="TextBox 118"/>
          <p:cNvSpPr txBox="1"/>
          <p:nvPr/>
        </p:nvSpPr>
        <p:spPr>
          <a:xfrm>
            <a:off x="3302371" y="4322328"/>
            <a:ext cx="247004" cy="215444"/>
          </a:xfrm>
          <a:prstGeom prst="rect">
            <a:avLst/>
          </a:prstGeom>
          <a:solidFill>
            <a:srgbClr val="FFFFFF"/>
          </a:solidFill>
        </p:spPr>
        <p:txBody>
          <a:bodyPr wrap="square" rtlCol="0">
            <a:spAutoFit/>
          </a:bodyPr>
          <a:lstStyle/>
          <a:p>
            <a:pPr algn="ctr" defTabSz="457200" fontAlgn="base">
              <a:spcBef>
                <a:spcPct val="0"/>
              </a:spcBef>
              <a:spcAft>
                <a:spcPct val="0"/>
              </a:spcAft>
            </a:pPr>
            <a:r>
              <a:rPr lang="en-GB" sz="800" dirty="0" smtClean="0">
                <a:solidFill>
                  <a:srgbClr val="DCDDDE">
                    <a:lumMod val="50000"/>
                  </a:srgbClr>
                </a:solidFill>
                <a:ea typeface="ＭＳ Ｐゴシック" pitchFamily="34" charset="-128"/>
              </a:rPr>
              <a:t>1</a:t>
            </a:r>
            <a:endParaRPr lang="en-GB" sz="800" dirty="0">
              <a:solidFill>
                <a:srgbClr val="DCDDDE">
                  <a:lumMod val="50000"/>
                </a:srgbClr>
              </a:solidFill>
              <a:ea typeface="ＭＳ Ｐゴシック" pitchFamily="34" charset="-128"/>
            </a:endParaRPr>
          </a:p>
        </p:txBody>
      </p:sp>
      <p:sp>
        <p:nvSpPr>
          <p:cNvPr id="120" name="TextBox 119"/>
          <p:cNvSpPr txBox="1"/>
          <p:nvPr/>
        </p:nvSpPr>
        <p:spPr>
          <a:xfrm>
            <a:off x="3614679" y="4152406"/>
            <a:ext cx="247004" cy="215444"/>
          </a:xfrm>
          <a:prstGeom prst="rect">
            <a:avLst/>
          </a:prstGeom>
          <a:solidFill>
            <a:srgbClr val="FFFFFF"/>
          </a:solidFill>
        </p:spPr>
        <p:txBody>
          <a:bodyPr wrap="square" rtlCol="0">
            <a:spAutoFit/>
          </a:bodyPr>
          <a:lstStyle/>
          <a:p>
            <a:pPr algn="ctr" defTabSz="457200" fontAlgn="base">
              <a:spcBef>
                <a:spcPct val="0"/>
              </a:spcBef>
              <a:spcAft>
                <a:spcPct val="0"/>
              </a:spcAft>
            </a:pPr>
            <a:r>
              <a:rPr lang="en-GB" sz="800" dirty="0" smtClean="0">
                <a:solidFill>
                  <a:srgbClr val="DCDDDE">
                    <a:lumMod val="50000"/>
                  </a:srgbClr>
                </a:solidFill>
                <a:ea typeface="ＭＳ Ｐゴシック" pitchFamily="34" charset="-128"/>
              </a:rPr>
              <a:t>0</a:t>
            </a:r>
            <a:endParaRPr lang="en-GB" sz="800" dirty="0">
              <a:solidFill>
                <a:srgbClr val="DCDDDE">
                  <a:lumMod val="50000"/>
                </a:srgbClr>
              </a:solidFill>
              <a:ea typeface="ＭＳ Ｐゴシック" pitchFamily="34" charset="-128"/>
            </a:endParaRPr>
          </a:p>
        </p:txBody>
      </p:sp>
      <p:sp>
        <p:nvSpPr>
          <p:cNvPr id="121" name="TextBox 120"/>
          <p:cNvSpPr txBox="1"/>
          <p:nvPr/>
        </p:nvSpPr>
        <p:spPr>
          <a:xfrm>
            <a:off x="1384236" y="3984878"/>
            <a:ext cx="432048" cy="215444"/>
          </a:xfrm>
          <a:prstGeom prst="rect">
            <a:avLst/>
          </a:prstGeom>
          <a:solidFill>
            <a:srgbClr val="FFFFFF"/>
          </a:solidFill>
        </p:spPr>
        <p:txBody>
          <a:bodyPr wrap="square" rtlCol="0">
            <a:spAutoFit/>
          </a:bodyPr>
          <a:lstStyle/>
          <a:p>
            <a:pPr algn="ctr" defTabSz="457200" fontAlgn="base">
              <a:spcBef>
                <a:spcPct val="0"/>
              </a:spcBef>
              <a:spcAft>
                <a:spcPct val="0"/>
              </a:spcAft>
            </a:pPr>
            <a:r>
              <a:rPr lang="en-GB" sz="800" dirty="0" smtClean="0">
                <a:solidFill>
                  <a:srgbClr val="DCDDDE">
                    <a:lumMod val="50000"/>
                  </a:srgbClr>
                </a:solidFill>
                <a:ea typeface="ＭＳ Ｐゴシック" pitchFamily="34" charset="-128"/>
              </a:rPr>
              <a:t>High</a:t>
            </a:r>
            <a:endParaRPr lang="en-GB" sz="800" dirty="0">
              <a:solidFill>
                <a:srgbClr val="DCDDDE">
                  <a:lumMod val="50000"/>
                </a:srgbClr>
              </a:solidFill>
              <a:ea typeface="ＭＳ Ｐゴシック" pitchFamily="34" charset="-128"/>
            </a:endParaRPr>
          </a:p>
        </p:txBody>
      </p:sp>
      <p:sp>
        <p:nvSpPr>
          <p:cNvPr id="122" name="TextBox 121"/>
          <p:cNvSpPr txBox="1"/>
          <p:nvPr/>
        </p:nvSpPr>
        <p:spPr>
          <a:xfrm>
            <a:off x="2185021" y="3987346"/>
            <a:ext cx="586343" cy="216250"/>
          </a:xfrm>
          <a:prstGeom prst="rect">
            <a:avLst/>
          </a:prstGeom>
          <a:solidFill>
            <a:srgbClr val="FFFFFF"/>
          </a:solidFill>
        </p:spPr>
        <p:txBody>
          <a:bodyPr wrap="square" rtlCol="0">
            <a:spAutoFit/>
          </a:bodyPr>
          <a:lstStyle/>
          <a:p>
            <a:pPr algn="ctr" defTabSz="457200" fontAlgn="base">
              <a:spcBef>
                <a:spcPct val="0"/>
              </a:spcBef>
              <a:spcAft>
                <a:spcPct val="0"/>
              </a:spcAft>
            </a:pPr>
            <a:r>
              <a:rPr lang="en-GB" sz="800" dirty="0" smtClean="0">
                <a:solidFill>
                  <a:srgbClr val="DCDDDE">
                    <a:lumMod val="50000"/>
                  </a:srgbClr>
                </a:solidFill>
                <a:ea typeface="ＭＳ Ｐゴシック" pitchFamily="34" charset="-128"/>
              </a:rPr>
              <a:t>Medium</a:t>
            </a:r>
            <a:endParaRPr lang="en-GB" sz="800" dirty="0">
              <a:solidFill>
                <a:srgbClr val="DCDDDE">
                  <a:lumMod val="50000"/>
                </a:srgbClr>
              </a:solidFill>
              <a:ea typeface="ＭＳ Ｐゴシック" pitchFamily="34" charset="-128"/>
            </a:endParaRPr>
          </a:p>
        </p:txBody>
      </p:sp>
      <p:sp>
        <p:nvSpPr>
          <p:cNvPr id="123" name="TextBox 122"/>
          <p:cNvSpPr txBox="1"/>
          <p:nvPr/>
        </p:nvSpPr>
        <p:spPr>
          <a:xfrm>
            <a:off x="2988211" y="3987346"/>
            <a:ext cx="586343" cy="216250"/>
          </a:xfrm>
          <a:prstGeom prst="rect">
            <a:avLst/>
          </a:prstGeom>
          <a:solidFill>
            <a:srgbClr val="FFFFFF"/>
          </a:solidFill>
        </p:spPr>
        <p:txBody>
          <a:bodyPr wrap="square" rtlCol="0">
            <a:spAutoFit/>
          </a:bodyPr>
          <a:lstStyle/>
          <a:p>
            <a:pPr algn="ctr" defTabSz="457200" fontAlgn="base">
              <a:spcBef>
                <a:spcPct val="0"/>
              </a:spcBef>
              <a:spcAft>
                <a:spcPct val="0"/>
              </a:spcAft>
            </a:pPr>
            <a:r>
              <a:rPr lang="en-GB" sz="800" dirty="0" smtClean="0">
                <a:solidFill>
                  <a:srgbClr val="DCDDDE">
                    <a:lumMod val="50000"/>
                  </a:srgbClr>
                </a:solidFill>
                <a:ea typeface="ＭＳ Ｐゴシック" pitchFamily="34" charset="-128"/>
              </a:rPr>
              <a:t>Low</a:t>
            </a:r>
            <a:endParaRPr lang="en-GB" sz="800" dirty="0">
              <a:solidFill>
                <a:srgbClr val="DCDDDE">
                  <a:lumMod val="50000"/>
                </a:srgbClr>
              </a:solidFill>
              <a:ea typeface="ＭＳ Ｐゴシック" pitchFamily="34" charset="-128"/>
            </a:endParaRPr>
          </a:p>
        </p:txBody>
      </p:sp>
      <p:sp>
        <p:nvSpPr>
          <p:cNvPr id="124" name="TextBox 123"/>
          <p:cNvSpPr txBox="1"/>
          <p:nvPr/>
        </p:nvSpPr>
        <p:spPr>
          <a:xfrm>
            <a:off x="850127" y="2214137"/>
            <a:ext cx="586343" cy="216250"/>
          </a:xfrm>
          <a:prstGeom prst="rect">
            <a:avLst/>
          </a:prstGeom>
          <a:solidFill>
            <a:srgbClr val="FFFFFF"/>
          </a:solidFill>
        </p:spPr>
        <p:txBody>
          <a:bodyPr wrap="square" rtlCol="0">
            <a:spAutoFit/>
          </a:bodyPr>
          <a:lstStyle/>
          <a:p>
            <a:pPr algn="ctr" defTabSz="457200" fontAlgn="base">
              <a:spcBef>
                <a:spcPct val="0"/>
              </a:spcBef>
              <a:spcAft>
                <a:spcPct val="0"/>
              </a:spcAft>
            </a:pPr>
            <a:r>
              <a:rPr lang="en-GB" sz="800" dirty="0" smtClean="0">
                <a:solidFill>
                  <a:srgbClr val="DCDDDE">
                    <a:lumMod val="50000"/>
                  </a:srgbClr>
                </a:solidFill>
                <a:ea typeface="ＭＳ Ｐゴシック" pitchFamily="34" charset="-128"/>
              </a:rPr>
              <a:t>TRUE</a:t>
            </a:r>
            <a:endParaRPr lang="en-GB" sz="800" dirty="0">
              <a:solidFill>
                <a:srgbClr val="DCDDDE">
                  <a:lumMod val="50000"/>
                </a:srgbClr>
              </a:solidFill>
              <a:ea typeface="ＭＳ Ｐゴシック" pitchFamily="34" charset="-128"/>
            </a:endParaRPr>
          </a:p>
        </p:txBody>
      </p:sp>
      <p:sp>
        <p:nvSpPr>
          <p:cNvPr id="125" name="TextBox 124"/>
          <p:cNvSpPr txBox="1"/>
          <p:nvPr/>
        </p:nvSpPr>
        <p:spPr>
          <a:xfrm>
            <a:off x="3230680" y="3592923"/>
            <a:ext cx="586343" cy="216250"/>
          </a:xfrm>
          <a:prstGeom prst="rect">
            <a:avLst/>
          </a:prstGeom>
          <a:solidFill>
            <a:srgbClr val="FFFFFF"/>
          </a:solidFill>
        </p:spPr>
        <p:txBody>
          <a:bodyPr wrap="square" rtlCol="0">
            <a:spAutoFit/>
          </a:bodyPr>
          <a:lstStyle/>
          <a:p>
            <a:pPr algn="ctr" defTabSz="457200" fontAlgn="base">
              <a:spcBef>
                <a:spcPct val="0"/>
              </a:spcBef>
              <a:spcAft>
                <a:spcPct val="0"/>
              </a:spcAft>
            </a:pPr>
            <a:r>
              <a:rPr lang="en-GB" sz="800" dirty="0" smtClean="0">
                <a:solidFill>
                  <a:srgbClr val="DCDDDE">
                    <a:lumMod val="50000"/>
                  </a:srgbClr>
                </a:solidFill>
                <a:ea typeface="ＭＳ Ｐゴシック" pitchFamily="34" charset="-128"/>
              </a:rPr>
              <a:t>FALSE</a:t>
            </a:r>
            <a:endParaRPr lang="en-GB" sz="800" dirty="0">
              <a:solidFill>
                <a:srgbClr val="DCDDDE">
                  <a:lumMod val="50000"/>
                </a:srgbClr>
              </a:solidFill>
              <a:ea typeface="ＭＳ Ｐゴシック" pitchFamily="34" charset="-128"/>
            </a:endParaRPr>
          </a:p>
        </p:txBody>
      </p:sp>
      <p:sp>
        <p:nvSpPr>
          <p:cNvPr id="126" name="TextBox 125"/>
          <p:cNvSpPr txBox="1"/>
          <p:nvPr/>
        </p:nvSpPr>
        <p:spPr>
          <a:xfrm>
            <a:off x="1947096" y="1484033"/>
            <a:ext cx="586343" cy="216250"/>
          </a:xfrm>
          <a:prstGeom prst="rect">
            <a:avLst/>
          </a:prstGeom>
          <a:solidFill>
            <a:srgbClr val="FFFFFF"/>
          </a:solidFill>
        </p:spPr>
        <p:txBody>
          <a:bodyPr wrap="square" rtlCol="0">
            <a:spAutoFit/>
          </a:bodyPr>
          <a:lstStyle/>
          <a:p>
            <a:pPr algn="ctr" defTabSz="457200" fontAlgn="base">
              <a:spcBef>
                <a:spcPct val="0"/>
              </a:spcBef>
              <a:spcAft>
                <a:spcPct val="0"/>
              </a:spcAft>
            </a:pPr>
            <a:r>
              <a:rPr lang="en-GB" sz="800" dirty="0" smtClean="0">
                <a:solidFill>
                  <a:srgbClr val="DCDDDE">
                    <a:lumMod val="50000"/>
                  </a:srgbClr>
                </a:solidFill>
                <a:ea typeface="ＭＳ Ｐゴシック" pitchFamily="34" charset="-128"/>
              </a:rPr>
              <a:t>TRUE</a:t>
            </a:r>
            <a:endParaRPr lang="en-GB" sz="800" dirty="0">
              <a:solidFill>
                <a:srgbClr val="DCDDDE">
                  <a:lumMod val="50000"/>
                </a:srgbClr>
              </a:solidFill>
              <a:ea typeface="ＭＳ Ｐゴシック" pitchFamily="34" charset="-128"/>
            </a:endParaRPr>
          </a:p>
        </p:txBody>
      </p:sp>
      <p:sp>
        <p:nvSpPr>
          <p:cNvPr id="127" name="TextBox 126"/>
          <p:cNvSpPr txBox="1"/>
          <p:nvPr/>
        </p:nvSpPr>
        <p:spPr>
          <a:xfrm>
            <a:off x="3574554" y="3376673"/>
            <a:ext cx="586343" cy="216250"/>
          </a:xfrm>
          <a:prstGeom prst="rect">
            <a:avLst/>
          </a:prstGeom>
          <a:solidFill>
            <a:srgbClr val="FFFFFF"/>
          </a:solidFill>
        </p:spPr>
        <p:txBody>
          <a:bodyPr wrap="square" rtlCol="0">
            <a:spAutoFit/>
          </a:bodyPr>
          <a:lstStyle/>
          <a:p>
            <a:pPr algn="ctr" defTabSz="457200" fontAlgn="base">
              <a:spcBef>
                <a:spcPct val="0"/>
              </a:spcBef>
              <a:spcAft>
                <a:spcPct val="0"/>
              </a:spcAft>
            </a:pPr>
            <a:r>
              <a:rPr lang="en-GB" sz="800" dirty="0" smtClean="0">
                <a:solidFill>
                  <a:srgbClr val="DCDDDE">
                    <a:lumMod val="50000"/>
                  </a:srgbClr>
                </a:solidFill>
                <a:ea typeface="ＭＳ Ｐゴシック" pitchFamily="34" charset="-128"/>
              </a:rPr>
              <a:t>FALSE</a:t>
            </a:r>
            <a:endParaRPr lang="en-GB" sz="800" dirty="0">
              <a:solidFill>
                <a:srgbClr val="DCDDDE">
                  <a:lumMod val="50000"/>
                </a:srgbClr>
              </a:solidFill>
              <a:ea typeface="ＭＳ Ｐゴシック" pitchFamily="34" charset="-128"/>
            </a:endParaRPr>
          </a:p>
        </p:txBody>
      </p:sp>
      <p:sp>
        <p:nvSpPr>
          <p:cNvPr id="128" name="TextBox 127"/>
          <p:cNvSpPr txBox="1"/>
          <p:nvPr/>
        </p:nvSpPr>
        <p:spPr>
          <a:xfrm>
            <a:off x="4027831" y="1273946"/>
            <a:ext cx="586343" cy="216250"/>
          </a:xfrm>
          <a:prstGeom prst="rect">
            <a:avLst/>
          </a:prstGeom>
          <a:solidFill>
            <a:srgbClr val="FFFFFF"/>
          </a:solidFill>
        </p:spPr>
        <p:txBody>
          <a:bodyPr wrap="square" rtlCol="0">
            <a:spAutoFit/>
          </a:bodyPr>
          <a:lstStyle/>
          <a:p>
            <a:pPr algn="ctr" defTabSz="457200" fontAlgn="base">
              <a:spcBef>
                <a:spcPct val="0"/>
              </a:spcBef>
              <a:spcAft>
                <a:spcPct val="0"/>
              </a:spcAft>
            </a:pPr>
            <a:r>
              <a:rPr lang="en-GB" sz="800" dirty="0" smtClean="0">
                <a:solidFill>
                  <a:srgbClr val="DCDDDE">
                    <a:lumMod val="50000"/>
                  </a:srgbClr>
                </a:solidFill>
                <a:ea typeface="ＭＳ Ｐゴシック" pitchFamily="34" charset="-128"/>
              </a:rPr>
              <a:t>TRUE</a:t>
            </a:r>
            <a:endParaRPr lang="en-GB" sz="800" dirty="0">
              <a:solidFill>
                <a:srgbClr val="DCDDDE">
                  <a:lumMod val="50000"/>
                </a:srgbClr>
              </a:solidFill>
              <a:ea typeface="ＭＳ Ｐゴシック" pitchFamily="34" charset="-128"/>
            </a:endParaRPr>
          </a:p>
        </p:txBody>
      </p:sp>
      <p:sp>
        <p:nvSpPr>
          <p:cNvPr id="129" name="TextBox 128"/>
          <p:cNvSpPr txBox="1"/>
          <p:nvPr/>
        </p:nvSpPr>
        <p:spPr>
          <a:xfrm>
            <a:off x="4031974" y="3268548"/>
            <a:ext cx="586343" cy="216250"/>
          </a:xfrm>
          <a:prstGeom prst="rect">
            <a:avLst/>
          </a:prstGeom>
          <a:solidFill>
            <a:srgbClr val="FFFFFF"/>
          </a:solidFill>
        </p:spPr>
        <p:txBody>
          <a:bodyPr wrap="square" rtlCol="0">
            <a:spAutoFit/>
          </a:bodyPr>
          <a:lstStyle/>
          <a:p>
            <a:pPr algn="ctr" defTabSz="457200" fontAlgn="base">
              <a:spcBef>
                <a:spcPct val="0"/>
              </a:spcBef>
              <a:spcAft>
                <a:spcPct val="0"/>
              </a:spcAft>
            </a:pPr>
            <a:r>
              <a:rPr lang="en-GB" sz="800" dirty="0" smtClean="0">
                <a:solidFill>
                  <a:srgbClr val="DCDDDE">
                    <a:lumMod val="50000"/>
                  </a:srgbClr>
                </a:solidFill>
                <a:ea typeface="ＭＳ Ｐゴシック" pitchFamily="34" charset="-128"/>
              </a:rPr>
              <a:t>FALSE</a:t>
            </a:r>
            <a:endParaRPr lang="en-GB" sz="800" dirty="0">
              <a:solidFill>
                <a:srgbClr val="DCDDDE">
                  <a:lumMod val="50000"/>
                </a:srgbClr>
              </a:solidFill>
              <a:ea typeface="ＭＳ Ｐゴシック" pitchFamily="34" charset="-128"/>
            </a:endParaRPr>
          </a:p>
        </p:txBody>
      </p:sp>
      <p:sp>
        <p:nvSpPr>
          <p:cNvPr id="130" name="TextBox 129"/>
          <p:cNvSpPr txBox="1"/>
          <p:nvPr/>
        </p:nvSpPr>
        <p:spPr>
          <a:xfrm>
            <a:off x="5112060" y="1795910"/>
            <a:ext cx="1890456" cy="215444"/>
          </a:xfrm>
          <a:prstGeom prst="rect">
            <a:avLst/>
          </a:prstGeom>
          <a:solidFill>
            <a:srgbClr val="FFFFFF"/>
          </a:solidFill>
        </p:spPr>
        <p:txBody>
          <a:bodyPr wrap="square" rtlCol="0">
            <a:spAutoFit/>
          </a:bodyPr>
          <a:lstStyle/>
          <a:p>
            <a:pPr algn="ctr" defTabSz="457200" fontAlgn="base">
              <a:spcBef>
                <a:spcPct val="0"/>
              </a:spcBef>
              <a:spcAft>
                <a:spcPct val="0"/>
              </a:spcAft>
            </a:pPr>
            <a:r>
              <a:rPr lang="en-GB" sz="800" dirty="0" smtClean="0">
                <a:solidFill>
                  <a:srgbClr val="DCDDDE">
                    <a:lumMod val="50000"/>
                  </a:srgbClr>
                </a:solidFill>
                <a:ea typeface="ＭＳ Ｐゴシック" pitchFamily="34" charset="-128"/>
              </a:rPr>
              <a:t>CMA Order / EU Legislation / BEIS</a:t>
            </a:r>
            <a:endParaRPr lang="en-GB" sz="800" dirty="0">
              <a:solidFill>
                <a:srgbClr val="DCDDDE">
                  <a:lumMod val="50000"/>
                </a:srgbClr>
              </a:solidFill>
              <a:ea typeface="ＭＳ Ｐゴシック" pitchFamily="34" charset="-128"/>
            </a:endParaRPr>
          </a:p>
        </p:txBody>
      </p:sp>
      <p:sp>
        <p:nvSpPr>
          <p:cNvPr id="131" name="TextBox 130"/>
          <p:cNvSpPr txBox="1"/>
          <p:nvPr/>
        </p:nvSpPr>
        <p:spPr>
          <a:xfrm>
            <a:off x="5333596" y="2127724"/>
            <a:ext cx="841993" cy="215444"/>
          </a:xfrm>
          <a:prstGeom prst="rect">
            <a:avLst/>
          </a:prstGeom>
          <a:solidFill>
            <a:srgbClr val="FFFFFF"/>
          </a:solidFill>
        </p:spPr>
        <p:txBody>
          <a:bodyPr wrap="square" rtlCol="0">
            <a:spAutoFit/>
          </a:bodyPr>
          <a:lstStyle/>
          <a:p>
            <a:pPr algn="ctr" defTabSz="457200" fontAlgn="base">
              <a:spcBef>
                <a:spcPct val="0"/>
              </a:spcBef>
              <a:spcAft>
                <a:spcPct val="0"/>
              </a:spcAft>
            </a:pPr>
            <a:r>
              <a:rPr lang="en-GB" sz="800" dirty="0" err="1" smtClean="0">
                <a:solidFill>
                  <a:srgbClr val="DCDDDE">
                    <a:lumMod val="50000"/>
                  </a:srgbClr>
                </a:solidFill>
                <a:ea typeface="ＭＳ Ｐゴシック" pitchFamily="34" charset="-128"/>
              </a:rPr>
              <a:t>Ofgem</a:t>
            </a:r>
            <a:r>
              <a:rPr lang="en-GB" sz="800" dirty="0" smtClean="0">
                <a:solidFill>
                  <a:srgbClr val="DCDDDE">
                    <a:lumMod val="50000"/>
                  </a:srgbClr>
                </a:solidFill>
                <a:ea typeface="ＭＳ Ｐゴシック" pitchFamily="34" charset="-128"/>
              </a:rPr>
              <a:t> / MOD</a:t>
            </a:r>
            <a:endParaRPr lang="en-GB" sz="800" dirty="0">
              <a:solidFill>
                <a:srgbClr val="DCDDDE">
                  <a:lumMod val="50000"/>
                </a:srgbClr>
              </a:solidFill>
              <a:ea typeface="ＭＳ Ｐゴシック" pitchFamily="34" charset="-128"/>
            </a:endParaRPr>
          </a:p>
        </p:txBody>
      </p:sp>
      <p:sp>
        <p:nvSpPr>
          <p:cNvPr id="132" name="TextBox 131"/>
          <p:cNvSpPr txBox="1"/>
          <p:nvPr/>
        </p:nvSpPr>
        <p:spPr>
          <a:xfrm>
            <a:off x="4957447" y="2456891"/>
            <a:ext cx="1244915" cy="215444"/>
          </a:xfrm>
          <a:prstGeom prst="rect">
            <a:avLst/>
          </a:prstGeom>
          <a:solidFill>
            <a:srgbClr val="FFFFFF"/>
          </a:solidFill>
        </p:spPr>
        <p:txBody>
          <a:bodyPr wrap="square" rtlCol="0">
            <a:spAutoFit/>
          </a:bodyPr>
          <a:lstStyle/>
          <a:p>
            <a:pPr algn="ctr" defTabSz="457200" fontAlgn="base">
              <a:spcBef>
                <a:spcPct val="0"/>
              </a:spcBef>
              <a:spcAft>
                <a:spcPct val="0"/>
              </a:spcAft>
            </a:pPr>
            <a:r>
              <a:rPr lang="en-GB" sz="800" dirty="0" smtClean="0">
                <a:solidFill>
                  <a:srgbClr val="DCDDDE">
                    <a:lumMod val="50000"/>
                  </a:srgbClr>
                </a:solidFill>
                <a:ea typeface="ＭＳ Ｐゴシック" pitchFamily="34" charset="-128"/>
              </a:rPr>
              <a:t>License Condition</a:t>
            </a:r>
            <a:endParaRPr lang="en-GB" sz="800" dirty="0">
              <a:solidFill>
                <a:srgbClr val="DCDDDE">
                  <a:lumMod val="50000"/>
                </a:srgbClr>
              </a:solidFill>
              <a:ea typeface="ＭＳ Ｐゴシック" pitchFamily="34" charset="-128"/>
            </a:endParaRPr>
          </a:p>
        </p:txBody>
      </p:sp>
      <p:sp>
        <p:nvSpPr>
          <p:cNvPr id="133" name="TextBox 132"/>
          <p:cNvSpPr txBox="1"/>
          <p:nvPr/>
        </p:nvSpPr>
        <p:spPr>
          <a:xfrm>
            <a:off x="4696164" y="2758142"/>
            <a:ext cx="1244915" cy="215444"/>
          </a:xfrm>
          <a:prstGeom prst="rect">
            <a:avLst/>
          </a:prstGeom>
          <a:solidFill>
            <a:srgbClr val="FFFFFF"/>
          </a:solidFill>
        </p:spPr>
        <p:txBody>
          <a:bodyPr wrap="square" rtlCol="0">
            <a:spAutoFit/>
          </a:bodyPr>
          <a:lstStyle/>
          <a:p>
            <a:pPr algn="ctr" defTabSz="457200" fontAlgn="base">
              <a:spcBef>
                <a:spcPct val="0"/>
              </a:spcBef>
              <a:spcAft>
                <a:spcPct val="0"/>
              </a:spcAft>
            </a:pPr>
            <a:r>
              <a:rPr lang="en-GB" sz="800" dirty="0" smtClean="0">
                <a:solidFill>
                  <a:srgbClr val="DCDDDE">
                    <a:lumMod val="50000"/>
                  </a:srgbClr>
                </a:solidFill>
                <a:ea typeface="ＭＳ Ｐゴシック" pitchFamily="34" charset="-128"/>
              </a:rPr>
              <a:t>Standalone </a:t>
            </a:r>
            <a:r>
              <a:rPr lang="en-GB" sz="800" dirty="0" err="1" smtClean="0">
                <a:solidFill>
                  <a:srgbClr val="DCDDDE">
                    <a:lumMod val="50000"/>
                  </a:srgbClr>
                </a:solidFill>
                <a:ea typeface="ＭＳ Ｐゴシック" pitchFamily="34" charset="-128"/>
              </a:rPr>
              <a:t>ChMC</a:t>
            </a:r>
            <a:r>
              <a:rPr lang="en-GB" sz="800" dirty="0" smtClean="0">
                <a:solidFill>
                  <a:srgbClr val="DCDDDE">
                    <a:lumMod val="50000"/>
                  </a:srgbClr>
                </a:solidFill>
                <a:ea typeface="ＭＳ Ｐゴシック" pitchFamily="34" charset="-128"/>
              </a:rPr>
              <a:t> CP</a:t>
            </a:r>
            <a:endParaRPr lang="en-GB" sz="800" dirty="0">
              <a:solidFill>
                <a:srgbClr val="DCDDDE">
                  <a:lumMod val="50000"/>
                </a:srgbClr>
              </a:solidFill>
              <a:ea typeface="ＭＳ Ｐゴシック" pitchFamily="34" charset="-128"/>
            </a:endParaRPr>
          </a:p>
        </p:txBody>
      </p:sp>
      <p:sp>
        <p:nvSpPr>
          <p:cNvPr id="134" name="TextBox 133"/>
          <p:cNvSpPr txBox="1"/>
          <p:nvPr/>
        </p:nvSpPr>
        <p:spPr>
          <a:xfrm>
            <a:off x="4723507" y="3100852"/>
            <a:ext cx="491858" cy="215444"/>
          </a:xfrm>
          <a:prstGeom prst="rect">
            <a:avLst/>
          </a:prstGeom>
          <a:solidFill>
            <a:srgbClr val="FFFFFF"/>
          </a:solidFill>
        </p:spPr>
        <p:txBody>
          <a:bodyPr wrap="square" rtlCol="0">
            <a:spAutoFit/>
          </a:bodyPr>
          <a:lstStyle/>
          <a:p>
            <a:pPr algn="ctr" defTabSz="457200" fontAlgn="base">
              <a:spcBef>
                <a:spcPct val="0"/>
              </a:spcBef>
              <a:spcAft>
                <a:spcPct val="0"/>
              </a:spcAft>
            </a:pPr>
            <a:r>
              <a:rPr lang="en-GB" sz="800" dirty="0" smtClean="0">
                <a:solidFill>
                  <a:srgbClr val="DCDDDE">
                    <a:lumMod val="50000"/>
                  </a:srgbClr>
                </a:solidFill>
                <a:ea typeface="ＭＳ Ｐゴシック" pitchFamily="34" charset="-128"/>
              </a:rPr>
              <a:t>ASR</a:t>
            </a:r>
            <a:endParaRPr lang="en-GB" sz="800" dirty="0">
              <a:solidFill>
                <a:srgbClr val="DCDDDE">
                  <a:lumMod val="50000"/>
                </a:srgbClr>
              </a:solidFill>
              <a:ea typeface="ＭＳ Ｐゴシック" pitchFamily="34" charset="-128"/>
            </a:endParaRPr>
          </a:p>
        </p:txBody>
      </p:sp>
      <p:sp>
        <p:nvSpPr>
          <p:cNvPr id="135" name="TextBox 134"/>
          <p:cNvSpPr txBox="1"/>
          <p:nvPr/>
        </p:nvSpPr>
        <p:spPr>
          <a:xfrm>
            <a:off x="4417563" y="3487200"/>
            <a:ext cx="627755" cy="215444"/>
          </a:xfrm>
          <a:prstGeom prst="rect">
            <a:avLst/>
          </a:prstGeom>
          <a:solidFill>
            <a:srgbClr val="FFFFFF"/>
          </a:solidFill>
        </p:spPr>
        <p:txBody>
          <a:bodyPr wrap="square" rtlCol="0">
            <a:spAutoFit/>
          </a:bodyPr>
          <a:lstStyle/>
          <a:p>
            <a:pPr algn="ctr" defTabSz="457200" fontAlgn="base">
              <a:spcBef>
                <a:spcPct val="0"/>
              </a:spcBef>
              <a:spcAft>
                <a:spcPct val="0"/>
              </a:spcAft>
            </a:pPr>
            <a:r>
              <a:rPr lang="en-GB" sz="800" dirty="0" err="1" smtClean="0">
                <a:solidFill>
                  <a:srgbClr val="DCDDDE">
                    <a:lumMod val="50000"/>
                  </a:srgbClr>
                </a:solidFill>
                <a:ea typeface="ＭＳ Ｐゴシック" pitchFamily="34" charset="-128"/>
              </a:rPr>
              <a:t>Xos</a:t>
            </a:r>
            <a:r>
              <a:rPr lang="en-GB" sz="800" dirty="0" smtClean="0">
                <a:solidFill>
                  <a:srgbClr val="DCDDDE">
                    <a:lumMod val="50000"/>
                  </a:srgbClr>
                </a:solidFill>
                <a:ea typeface="ＭＳ Ｐゴシック" pitchFamily="34" charset="-128"/>
              </a:rPr>
              <a:t> CR</a:t>
            </a:r>
            <a:endParaRPr lang="en-GB" sz="800" dirty="0">
              <a:solidFill>
                <a:srgbClr val="DCDDDE">
                  <a:lumMod val="50000"/>
                </a:srgbClr>
              </a:solidFill>
              <a:ea typeface="ＭＳ Ｐゴシック" pitchFamily="34" charset="-128"/>
            </a:endParaRPr>
          </a:p>
        </p:txBody>
      </p:sp>
      <p:sp>
        <p:nvSpPr>
          <p:cNvPr id="136" name="TextBox 135"/>
          <p:cNvSpPr txBox="1"/>
          <p:nvPr/>
        </p:nvSpPr>
        <p:spPr>
          <a:xfrm>
            <a:off x="4696164" y="3720405"/>
            <a:ext cx="483284" cy="215444"/>
          </a:xfrm>
          <a:prstGeom prst="rect">
            <a:avLst/>
          </a:prstGeom>
          <a:solidFill>
            <a:srgbClr val="FFFFFF"/>
          </a:solidFill>
        </p:spPr>
        <p:txBody>
          <a:bodyPr wrap="square" rtlCol="0">
            <a:spAutoFit/>
          </a:bodyPr>
          <a:lstStyle/>
          <a:p>
            <a:pPr algn="ctr" defTabSz="457200" fontAlgn="base">
              <a:spcBef>
                <a:spcPct val="0"/>
              </a:spcBef>
              <a:spcAft>
                <a:spcPct val="0"/>
              </a:spcAft>
            </a:pPr>
            <a:r>
              <a:rPr lang="en-GB" sz="800" dirty="0" smtClean="0">
                <a:solidFill>
                  <a:srgbClr val="DCDDDE">
                    <a:lumMod val="50000"/>
                  </a:srgbClr>
                </a:solidFill>
                <a:ea typeface="ＭＳ Ｐゴシック" pitchFamily="34" charset="-128"/>
              </a:rPr>
              <a:t>365+</a:t>
            </a:r>
            <a:endParaRPr lang="en-GB" sz="800" dirty="0">
              <a:solidFill>
                <a:srgbClr val="DCDDDE">
                  <a:lumMod val="50000"/>
                </a:srgbClr>
              </a:solidFill>
              <a:ea typeface="ＭＳ Ｐゴシック" pitchFamily="34" charset="-128"/>
            </a:endParaRPr>
          </a:p>
        </p:txBody>
      </p:sp>
      <p:sp>
        <p:nvSpPr>
          <p:cNvPr id="137" name="TextBox 136"/>
          <p:cNvSpPr txBox="1"/>
          <p:nvPr/>
        </p:nvSpPr>
        <p:spPr>
          <a:xfrm>
            <a:off x="5179448" y="3316296"/>
            <a:ext cx="849619" cy="215444"/>
          </a:xfrm>
          <a:prstGeom prst="rect">
            <a:avLst/>
          </a:prstGeom>
          <a:solidFill>
            <a:srgbClr val="FFFFFF"/>
          </a:solidFill>
        </p:spPr>
        <p:txBody>
          <a:bodyPr wrap="square" rtlCol="0">
            <a:spAutoFit/>
          </a:bodyPr>
          <a:lstStyle/>
          <a:p>
            <a:pPr algn="ctr" defTabSz="457200" fontAlgn="base">
              <a:spcBef>
                <a:spcPct val="0"/>
              </a:spcBef>
              <a:spcAft>
                <a:spcPct val="0"/>
              </a:spcAft>
            </a:pPr>
            <a:r>
              <a:rPr lang="en-GB" sz="800" dirty="0" smtClean="0">
                <a:solidFill>
                  <a:srgbClr val="DCDDDE">
                    <a:lumMod val="50000"/>
                  </a:srgbClr>
                </a:solidFill>
                <a:ea typeface="ＭＳ Ｐゴシック" pitchFamily="34" charset="-128"/>
              </a:rPr>
              <a:t>180-365 days</a:t>
            </a:r>
            <a:endParaRPr lang="en-GB" sz="800" dirty="0">
              <a:solidFill>
                <a:srgbClr val="DCDDDE">
                  <a:lumMod val="50000"/>
                </a:srgbClr>
              </a:solidFill>
              <a:ea typeface="ＭＳ Ｐゴシック" pitchFamily="34" charset="-128"/>
            </a:endParaRPr>
          </a:p>
        </p:txBody>
      </p:sp>
      <p:sp>
        <p:nvSpPr>
          <p:cNvPr id="138" name="TextBox 137"/>
          <p:cNvSpPr txBox="1"/>
          <p:nvPr/>
        </p:nvSpPr>
        <p:spPr>
          <a:xfrm>
            <a:off x="5805499" y="2993130"/>
            <a:ext cx="766342" cy="215444"/>
          </a:xfrm>
          <a:prstGeom prst="rect">
            <a:avLst/>
          </a:prstGeom>
          <a:solidFill>
            <a:srgbClr val="FFFFFF"/>
          </a:solidFill>
        </p:spPr>
        <p:txBody>
          <a:bodyPr wrap="square" rtlCol="0">
            <a:spAutoFit/>
          </a:bodyPr>
          <a:lstStyle/>
          <a:p>
            <a:pPr algn="ctr" defTabSz="457200" fontAlgn="base">
              <a:spcBef>
                <a:spcPct val="0"/>
              </a:spcBef>
              <a:spcAft>
                <a:spcPct val="0"/>
              </a:spcAft>
            </a:pPr>
            <a:r>
              <a:rPr lang="en-GB" sz="800" dirty="0" smtClean="0">
                <a:solidFill>
                  <a:srgbClr val="DCDDDE">
                    <a:lumMod val="50000"/>
                  </a:srgbClr>
                </a:solidFill>
                <a:ea typeface="ＭＳ Ｐゴシック" pitchFamily="34" charset="-128"/>
              </a:rPr>
              <a:t>90-180 days</a:t>
            </a:r>
            <a:endParaRPr lang="en-GB" sz="800" dirty="0">
              <a:solidFill>
                <a:srgbClr val="DCDDDE">
                  <a:lumMod val="50000"/>
                </a:srgbClr>
              </a:solidFill>
              <a:ea typeface="ＭＳ Ｐゴシック" pitchFamily="34" charset="-128"/>
            </a:endParaRPr>
          </a:p>
        </p:txBody>
      </p:sp>
      <p:sp>
        <p:nvSpPr>
          <p:cNvPr id="139" name="TextBox 138"/>
          <p:cNvSpPr txBox="1"/>
          <p:nvPr/>
        </p:nvSpPr>
        <p:spPr>
          <a:xfrm>
            <a:off x="6400462" y="2643508"/>
            <a:ext cx="766342" cy="215444"/>
          </a:xfrm>
          <a:prstGeom prst="rect">
            <a:avLst/>
          </a:prstGeom>
          <a:solidFill>
            <a:srgbClr val="FFFFFF"/>
          </a:solidFill>
        </p:spPr>
        <p:txBody>
          <a:bodyPr wrap="square" rtlCol="0">
            <a:spAutoFit/>
          </a:bodyPr>
          <a:lstStyle/>
          <a:p>
            <a:pPr algn="ctr" defTabSz="457200" fontAlgn="base">
              <a:spcBef>
                <a:spcPct val="0"/>
              </a:spcBef>
              <a:spcAft>
                <a:spcPct val="0"/>
              </a:spcAft>
            </a:pPr>
            <a:r>
              <a:rPr lang="en-GB" sz="800" dirty="0" smtClean="0">
                <a:solidFill>
                  <a:srgbClr val="DCDDDE">
                    <a:lumMod val="50000"/>
                  </a:srgbClr>
                </a:solidFill>
                <a:ea typeface="ＭＳ Ｐゴシック" pitchFamily="34" charset="-128"/>
              </a:rPr>
              <a:t>30-90 days</a:t>
            </a:r>
            <a:endParaRPr lang="en-GB" sz="800" dirty="0">
              <a:solidFill>
                <a:srgbClr val="DCDDDE">
                  <a:lumMod val="50000"/>
                </a:srgbClr>
              </a:solidFill>
              <a:ea typeface="ＭＳ Ｐゴシック" pitchFamily="34" charset="-128"/>
            </a:endParaRPr>
          </a:p>
        </p:txBody>
      </p:sp>
      <p:sp>
        <p:nvSpPr>
          <p:cNvPr id="140" name="TextBox 139"/>
          <p:cNvSpPr txBox="1"/>
          <p:nvPr/>
        </p:nvSpPr>
        <p:spPr>
          <a:xfrm>
            <a:off x="7140970" y="2241447"/>
            <a:ext cx="766342" cy="215444"/>
          </a:xfrm>
          <a:prstGeom prst="rect">
            <a:avLst/>
          </a:prstGeom>
          <a:solidFill>
            <a:srgbClr val="FFFFFF"/>
          </a:solidFill>
        </p:spPr>
        <p:txBody>
          <a:bodyPr wrap="square" rtlCol="0">
            <a:spAutoFit/>
          </a:bodyPr>
          <a:lstStyle/>
          <a:p>
            <a:pPr algn="ctr" defTabSz="457200" fontAlgn="base">
              <a:spcBef>
                <a:spcPct val="0"/>
              </a:spcBef>
              <a:spcAft>
                <a:spcPct val="0"/>
              </a:spcAft>
            </a:pPr>
            <a:r>
              <a:rPr lang="en-GB" sz="800" dirty="0" smtClean="0">
                <a:solidFill>
                  <a:srgbClr val="DCDDDE">
                    <a:lumMod val="50000"/>
                  </a:srgbClr>
                </a:solidFill>
                <a:ea typeface="ＭＳ Ｐゴシック" pitchFamily="34" charset="-128"/>
              </a:rPr>
              <a:t>0-30 days</a:t>
            </a:r>
            <a:endParaRPr lang="en-GB" sz="800" dirty="0">
              <a:solidFill>
                <a:srgbClr val="DCDDDE">
                  <a:lumMod val="50000"/>
                </a:srgbClr>
              </a:solidFill>
              <a:ea typeface="ＭＳ Ｐゴシック" pitchFamily="34" charset="-128"/>
            </a:endParaRPr>
          </a:p>
        </p:txBody>
      </p:sp>
    </p:spTree>
    <p:extLst>
      <p:ext uri="{BB962C8B-B14F-4D97-AF65-F5344CB8AC3E}">
        <p14:creationId xmlns:p14="http://schemas.microsoft.com/office/powerpoint/2010/main" val="2374873487"/>
      </p:ext>
    </p:extLst>
  </p:cSld>
  <p:clrMapOvr>
    <a:masterClrMapping/>
  </p:clrMapOvr>
  <p:timing>
    <p:tnLst>
      <p:par>
        <p:cTn id="1" dur="indefinite" restart="never" nodeType="tmRoot"/>
      </p:par>
    </p:tnLst>
  </p:timing>
</p:sld>
</file>

<file path=ppt/theme/theme1.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C027A3842200A4881B078E78C741B39" ma:contentTypeVersion="3" ma:contentTypeDescription="Create a new document." ma:contentTypeScope="" ma:versionID="6fb8bd99a2b914b1d1dd27695f53efc1">
  <xsd:schema xmlns:xsd="http://www.w3.org/2001/XMLSchema" xmlns:p="http://schemas.microsoft.com/office/2006/metadata/properties" xmlns:ns2="2a985eae-c12e-416e-9833-85f34b1ee04e" targetNamespace="http://schemas.microsoft.com/office/2006/metadata/properties" ma:root="true" ma:fieldsID="5b9596359f36dd66c11bae1f87653c13" ns2:_="">
    <xsd:import namespace="2a985eae-c12e-416e-9833-85f34b1ee04e"/>
    <xsd:element name="properties">
      <xsd:complexType>
        <xsd:sequence>
          <xsd:element name="documentManagement">
            <xsd:complexType>
              <xsd:all>
                <xsd:element ref="ns2:Department"/>
                <xsd:element ref="ns2:Tags"/>
                <xsd:element ref="ns2:Image_x0020_Group" minOccurs="0"/>
              </xsd:all>
            </xsd:complexType>
          </xsd:element>
        </xsd:sequence>
      </xsd:complexType>
    </xsd:element>
  </xsd:schema>
  <xsd:schema xmlns:xsd="http://www.w3.org/2001/XMLSchema" xmlns:dms="http://schemas.microsoft.com/office/2006/documentManagement/types" targetNamespace="2a985eae-c12e-416e-9833-85f34b1ee04e" elementFormDefault="qualified">
    <xsd:import namespace="http://schemas.microsoft.com/office/2006/documentManagement/types"/>
    <xsd:element name="Department" ma:index="8" ma:displayName="Department" ma:default="Other" ma:description="Please enter the department that this document is relevant to" ma:format="Dropdown" ma:internalName="Department">
      <xsd:simpleType>
        <xsd:restriction base="dms:Choice">
          <xsd:enumeration value="Archive"/>
          <xsd:enumeration value="BCM"/>
          <xsd:enumeration value="Communications"/>
          <xsd:enumeration value="CSR"/>
          <xsd:enumeration value="Operations"/>
          <xsd:enumeration value="Finance &amp; Business Services"/>
          <xsd:enumeration value="Finance (Reporting)"/>
          <xsd:enumeration value="Human Resources"/>
          <xsd:enumeration value="Legal &amp; Compliance"/>
          <xsd:enumeration value="Our Business"/>
          <xsd:enumeration value="Projects &amp; Change"/>
          <xsd:enumeration value="Strategy &amp; Development"/>
          <xsd:enumeration value="UNISON"/>
          <xsd:enumeration value="Other"/>
          <xsd:enumeration value="Images"/>
        </xsd:restriction>
      </xsd:simpleType>
    </xsd:element>
    <xsd:element name="Tags" ma:index="9" ma:displayName="Publishing Location" ma:description="Primary page to be published on" ma:format="Hyperlink" ma:internalName="Tags">
      <xsd:complexType>
        <xsd:complexContent>
          <xsd:extension base="dms:URL">
            <xsd:sequence>
              <xsd:element name="Url" type="dms:ValidUrl"/>
              <xsd:element name="Description" type="xsd:string"/>
            </xsd:sequence>
          </xsd:extension>
        </xsd:complexContent>
      </xsd:complexType>
    </xsd:element>
    <xsd:element name="Image_x0020_Group" ma:index="10" nillable="true" ma:displayName="Group" ma:default="Document" ma:format="Dropdown" ma:internalName="Image_x0020_Group">
      <xsd:simpleType>
        <xsd:restriction base="dms:Choice">
          <xsd:enumeration value="Document"/>
          <xsd:enumeration value="Form"/>
          <xsd:enumeration value="Newsletter"/>
          <xsd:enumeration value="Staff"/>
          <xsd:enumeration value="Clipart"/>
          <xsd:enumeration value="Logo"/>
          <xsd:enumeration value="Background"/>
          <xsd:enumeration value="Charity"/>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gs xmlns="2a985eae-c12e-416e-9833-85f34b1ee04e">
      <Url>http://infonet2/sites/XOServe/Pages/Our_Business_CorporateIdentity.aspx</Url>
      <Description>Corporate Identity</Description>
    </Tags>
    <Image_x0020_Group xmlns="2a985eae-c12e-416e-9833-85f34b1ee04e">Document</Image_x0020_Group>
    <Department xmlns="2a985eae-c12e-416e-9833-85f34b1ee04e">Communications</Department>
  </documentManagement>
</p:properties>
</file>

<file path=customXml/itemProps1.xml><?xml version="1.0" encoding="utf-8"?>
<ds:datastoreItem xmlns:ds="http://schemas.openxmlformats.org/officeDocument/2006/customXml" ds:itemID="{48BF2A29-2C2F-44EF-BF41-193292EB7AF0}">
  <ds:schemaRefs>
    <ds:schemaRef ds:uri="http://schemas.microsoft.com/sharepoint/v3/contenttype/forms"/>
  </ds:schemaRefs>
</ds:datastoreItem>
</file>

<file path=customXml/itemProps2.xml><?xml version="1.0" encoding="utf-8"?>
<ds:datastoreItem xmlns:ds="http://schemas.openxmlformats.org/officeDocument/2006/customXml" ds:itemID="{BC7852B6-C231-462B-AC9A-6F2190470C1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a985eae-c12e-416e-9833-85f34b1ee04e"/>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F8545E1A-EA83-463B-B744-ADE3D05E8049}">
  <ds:schemaRefs>
    <ds:schemaRef ds:uri="http://purl.org/dc/dcmitype/"/>
    <ds:schemaRef ds:uri="http://purl.org/dc/elements/1.1/"/>
    <ds:schemaRef ds:uri="2a985eae-c12e-416e-9833-85f34b1ee04e"/>
    <ds:schemaRef ds:uri="http://schemas.microsoft.com/office/2006/documentManagement/types"/>
    <ds:schemaRef ds:uri="http://purl.org/dc/terms/"/>
    <ds:schemaRef ds:uri="http://schemas.openxmlformats.org/package/2006/metadata/core-propertie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2676</TotalTime>
  <Words>843</Words>
  <Application>Microsoft Office PowerPoint</Application>
  <PresentationFormat>On-screen Show (4:3)</PresentationFormat>
  <Paragraphs>122</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xoserve templates</vt:lpstr>
      <vt:lpstr>Proposed Benefit Prioritisation Approach</vt:lpstr>
      <vt:lpstr>Change Management Prioritisation Proposal</vt:lpstr>
      <vt:lpstr>Benefit Classification Variables</vt:lpstr>
      <vt:lpstr>PowerPoint Presentation</vt:lpstr>
    </vt:vector>
  </TitlesOfParts>
  <Company>DC Freelance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has been achieved since last meeting?</dc:title>
  <dc:creator>Simon Clements</dc:creator>
  <cp:lastModifiedBy>National Grid</cp:lastModifiedBy>
  <cp:revision>110</cp:revision>
  <dcterms:created xsi:type="dcterms:W3CDTF">2011-09-20T14:58:41Z</dcterms:created>
  <dcterms:modified xsi:type="dcterms:W3CDTF">2018-01-03T11:56:23Z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_AdHocReviewCycleID">
    <vt:i4>353395353</vt:i4>
  </property>
  <property fmtid="{D5CDD505-2E9C-101B-9397-08002B2CF9AE}" pid="4" name="_NewReviewCycle">
    <vt:lpwstr/>
  </property>
  <property fmtid="{D5CDD505-2E9C-101B-9397-08002B2CF9AE}" pid="5" name="_EmailSubject">
    <vt:lpwstr>Powerpoint Template</vt:lpwstr>
  </property>
  <property fmtid="{D5CDD505-2E9C-101B-9397-08002B2CF9AE}" pid="6" name="_AuthorEmail">
    <vt:lpwstr>Sean.Gardner@Xoserve.com</vt:lpwstr>
  </property>
  <property fmtid="{D5CDD505-2E9C-101B-9397-08002B2CF9AE}" pid="7" name="_AuthorEmailDisplayName">
    <vt:lpwstr>Gardner, Sean</vt:lpwstr>
  </property>
  <property fmtid="{D5CDD505-2E9C-101B-9397-08002B2CF9AE}" pid="8" name="ContentTypeId">
    <vt:lpwstr>0x010100EC027A3842200A4881B078E78C741B39</vt:lpwstr>
  </property>
</Properties>
</file>