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D3E6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D3E6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1D3E6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2852" y="210388"/>
            <a:ext cx="8718295" cy="33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1D3E6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852" y="210388"/>
            <a:ext cx="48374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COR4216 ‘API Platform</a:t>
            </a:r>
            <a:r>
              <a:rPr spc="-114" dirty="0"/>
              <a:t> </a:t>
            </a:r>
            <a:r>
              <a:rPr spc="-5" dirty="0"/>
              <a:t>Implementation’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639383"/>
              </p:ext>
            </p:extLst>
          </p:nvPr>
        </p:nvGraphicFramePr>
        <p:xfrm>
          <a:off x="226098" y="690498"/>
          <a:ext cx="8460701" cy="47959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6477"/>
                <a:gridCol w="1511180"/>
                <a:gridCol w="1877682"/>
                <a:gridCol w="1877681"/>
                <a:gridCol w="1877681"/>
              </a:tblGrid>
              <a:tr h="51352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221615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lang="en-GB" sz="1200" b="1" spc="-5" baseline="0" dirty="0" smtClean="0">
                          <a:latin typeface="Arial"/>
                          <a:cs typeface="Arial"/>
                        </a:rPr>
                        <a:t>7</a:t>
                      </a:r>
                      <a:r>
                        <a:rPr sz="1200" b="1" spc="-7" baseline="24305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200" b="1" spc="-5" dirty="0" smtClean="0">
                          <a:latin typeface="Arial"/>
                          <a:cs typeface="Arial"/>
                        </a:rPr>
                        <a:t>Jan</a:t>
                      </a:r>
                      <a:r>
                        <a:rPr sz="1200" b="1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GB" sz="1200" b="1" dirty="0" smtClean="0">
                          <a:latin typeface="Arial"/>
                          <a:cs typeface="Arial"/>
                        </a:rPr>
                        <a:t>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65925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spc="-10" dirty="0">
                          <a:latin typeface="Calibri"/>
                          <a:cs typeface="Calibri"/>
                        </a:rPr>
                        <a:t>Overall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Project RAG</a:t>
                      </a:r>
                      <a:r>
                        <a:rPr sz="14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Status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G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  <a:tr h="5135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20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Risks and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Issues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Cost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Calibri"/>
                          <a:cs typeface="Calibri"/>
                        </a:rPr>
                        <a:t>Resources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</a:tr>
              <a:tr h="470659"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RAG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Status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G</a:t>
                      </a: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G</a:t>
                      </a:r>
                    </a:p>
                  </a:txBody>
                  <a:tcPr marL="0" marR="0" marT="342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</a:t>
                      </a: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  <a:tr h="470659">
                <a:tc gridSpan="5"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Status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Explanation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1565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200" spc="-15" dirty="0">
                          <a:latin typeface="Arial"/>
                          <a:cs typeface="Arial"/>
                        </a:rPr>
                        <a:t>Time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325"/>
                        </a:spcBef>
                        <a:buChar char="•"/>
                        <a:tabLst>
                          <a:tab pos="2711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Back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office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Associates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have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successfully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completed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API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build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phase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2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12</a:t>
                      </a:r>
                      <a:r>
                        <a:rPr sz="1200" baseline="2430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200" spc="-15" baseline="24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October</a:t>
                      </a:r>
                    </a:p>
                    <a:p>
                      <a:pPr marL="270510" indent="-172720">
                        <a:lnSpc>
                          <a:spcPct val="100000"/>
                        </a:lnSpc>
                        <a:buChar char="•"/>
                        <a:tabLst>
                          <a:tab pos="2711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API testing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completed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7</a:t>
                      </a:r>
                      <a:r>
                        <a:rPr sz="1200" baseline="24305" dirty="0">
                          <a:latin typeface="Arial"/>
                          <a:cs typeface="Arial"/>
                        </a:rPr>
                        <a:t>th</a:t>
                      </a:r>
                      <a:r>
                        <a:rPr sz="1200" spc="-120" baseline="243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November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27114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The API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Platform was successfully implemented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the</a:t>
                      </a:r>
                      <a:r>
                        <a:rPr sz="12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7" baseline="24305" dirty="0">
                          <a:latin typeface="Arial"/>
                          <a:cs typeface="Arial"/>
                        </a:rPr>
                        <a:t>th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December</a:t>
                      </a: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70510" indent="-172720">
                        <a:lnSpc>
                          <a:spcPct val="100000"/>
                        </a:lnSpc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the dual fuel API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PCW Service is </a:t>
                      </a:r>
                      <a:r>
                        <a:rPr lang="en-GB" sz="1200" dirty="0" smtClean="0">
                          <a:latin typeface="Arial"/>
                          <a:cs typeface="Arial"/>
                        </a:rPr>
                        <a:t>expected to go live in at the end of Q1 2018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85816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Cost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330"/>
                        </a:spcBef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Re-sanctioned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project costs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including C&amp;C being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third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party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aggregator have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been</a:t>
                      </a:r>
                      <a:r>
                        <a:rPr sz="1200" spc="-1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approved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2133">
                <a:tc>
                  <a:txBody>
                    <a:bodyPr/>
                    <a:lstStyle/>
                    <a:p>
                      <a:pPr marL="442595" marR="307975" indent="-1143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Risks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 Issues</a:t>
                      </a: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1050"/>
                        </a:spcBef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There are currently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no open</a:t>
                      </a:r>
                      <a:r>
                        <a:rPr sz="12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risks.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43026"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Resources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133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270510" indent="-172720">
                        <a:lnSpc>
                          <a:spcPct val="100000"/>
                        </a:lnSpc>
                        <a:spcBef>
                          <a:spcPts val="330"/>
                        </a:spcBef>
                        <a:buChar char="•"/>
                        <a:tabLst>
                          <a:tab pos="271145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All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project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resources are in place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committed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the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delivery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the</a:t>
                      </a:r>
                      <a:r>
                        <a:rPr sz="1200" spc="-1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project</a:t>
                      </a:r>
                    </a:p>
                  </a:txBody>
                  <a:tcPr marL="0" marR="0" marT="419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8067578" y="6351047"/>
            <a:ext cx="344170" cy="12318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650" spc="125" dirty="0">
                <a:latin typeface="Calibri"/>
                <a:cs typeface="Calibri"/>
              </a:rPr>
              <a:t>Dec</a:t>
            </a:r>
            <a:r>
              <a:rPr sz="650" spc="75" dirty="0">
                <a:latin typeface="Calibri"/>
                <a:cs typeface="Calibri"/>
              </a:rPr>
              <a:t>-</a:t>
            </a:r>
            <a:r>
              <a:rPr sz="650" spc="125" dirty="0">
                <a:latin typeface="Calibri"/>
                <a:cs typeface="Calibri"/>
              </a:rPr>
              <a:t>17</a:t>
            </a:r>
            <a:endParaRPr sz="6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35020" y="5917013"/>
            <a:ext cx="7393940" cy="0"/>
          </a:xfrm>
          <a:custGeom>
            <a:avLst/>
            <a:gdLst/>
            <a:ahLst/>
            <a:cxnLst/>
            <a:rect l="l" t="t" r="r" b="b"/>
            <a:pathLst>
              <a:path w="7393940">
                <a:moveTo>
                  <a:pt x="0" y="0"/>
                </a:moveTo>
                <a:lnTo>
                  <a:pt x="7393414" y="0"/>
                </a:lnTo>
              </a:path>
            </a:pathLst>
          </a:custGeom>
          <a:ln w="117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6297449" y="5917013"/>
            <a:ext cx="1939925" cy="0"/>
          </a:xfrm>
          <a:custGeom>
            <a:avLst/>
            <a:gdLst/>
            <a:ahLst/>
            <a:cxnLst/>
            <a:rect l="l" t="t" r="r" b="b"/>
            <a:pathLst>
              <a:path w="1939925">
                <a:moveTo>
                  <a:pt x="0" y="0"/>
                </a:moveTo>
                <a:lnTo>
                  <a:pt x="1939684" y="0"/>
                </a:lnTo>
              </a:path>
            </a:pathLst>
          </a:custGeom>
          <a:ln w="58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835020" y="5917013"/>
            <a:ext cx="3766820" cy="0"/>
          </a:xfrm>
          <a:custGeom>
            <a:avLst/>
            <a:gdLst/>
            <a:ahLst/>
            <a:cxnLst/>
            <a:rect l="l" t="t" r="r" b="b"/>
            <a:pathLst>
              <a:path w="3766820">
                <a:moveTo>
                  <a:pt x="0" y="0"/>
                </a:moveTo>
                <a:lnTo>
                  <a:pt x="3766292" y="0"/>
                </a:lnTo>
              </a:path>
            </a:pathLst>
          </a:custGeom>
          <a:ln w="5862">
            <a:solidFill>
              <a:srgbClr val="F9FAF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7776132" y="5917013"/>
            <a:ext cx="0" cy="232410"/>
          </a:xfrm>
          <a:custGeom>
            <a:avLst/>
            <a:gdLst/>
            <a:ahLst/>
            <a:cxnLst/>
            <a:rect l="l" t="t" r="r" b="b"/>
            <a:pathLst>
              <a:path h="232410">
                <a:moveTo>
                  <a:pt x="0" y="0"/>
                </a:moveTo>
                <a:lnTo>
                  <a:pt x="0" y="232042"/>
                </a:lnTo>
              </a:path>
            </a:pathLst>
          </a:custGeom>
          <a:ln w="86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7736932" y="6120387"/>
            <a:ext cx="82550" cy="57785"/>
          </a:xfrm>
          <a:custGeom>
            <a:avLst/>
            <a:gdLst/>
            <a:ahLst/>
            <a:cxnLst/>
            <a:rect l="l" t="t" r="r" b="b"/>
            <a:pathLst>
              <a:path w="82550" h="57785">
                <a:moveTo>
                  <a:pt x="41055" y="0"/>
                </a:moveTo>
                <a:lnTo>
                  <a:pt x="25099" y="2266"/>
                </a:lnTo>
                <a:lnTo>
                  <a:pt x="12047" y="8448"/>
                </a:lnTo>
                <a:lnTo>
                  <a:pt x="3234" y="17617"/>
                </a:lnTo>
                <a:lnTo>
                  <a:pt x="0" y="28847"/>
                </a:lnTo>
                <a:lnTo>
                  <a:pt x="3234" y="40077"/>
                </a:lnTo>
                <a:lnTo>
                  <a:pt x="12047" y="49246"/>
                </a:lnTo>
                <a:lnTo>
                  <a:pt x="25099" y="55428"/>
                </a:lnTo>
                <a:lnTo>
                  <a:pt x="41055" y="57695"/>
                </a:lnTo>
                <a:lnTo>
                  <a:pt x="57078" y="55428"/>
                </a:lnTo>
                <a:lnTo>
                  <a:pt x="70165" y="49246"/>
                </a:lnTo>
                <a:lnTo>
                  <a:pt x="78989" y="40077"/>
                </a:lnTo>
                <a:lnTo>
                  <a:pt x="82226" y="28847"/>
                </a:lnTo>
                <a:lnTo>
                  <a:pt x="78989" y="17617"/>
                </a:lnTo>
                <a:lnTo>
                  <a:pt x="70165" y="8448"/>
                </a:lnTo>
                <a:lnTo>
                  <a:pt x="57078" y="2266"/>
                </a:lnTo>
                <a:lnTo>
                  <a:pt x="41055" y="0"/>
                </a:lnTo>
                <a:close/>
              </a:path>
            </a:pathLst>
          </a:custGeom>
          <a:solidFill>
            <a:srgbClr val="0F0F0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7736933" y="6120387"/>
            <a:ext cx="82550" cy="57785"/>
          </a:xfrm>
          <a:custGeom>
            <a:avLst/>
            <a:gdLst/>
            <a:ahLst/>
            <a:cxnLst/>
            <a:rect l="l" t="t" r="r" b="b"/>
            <a:pathLst>
              <a:path w="82550" h="57785">
                <a:moveTo>
                  <a:pt x="82226" y="28847"/>
                </a:moveTo>
                <a:lnTo>
                  <a:pt x="78989" y="17617"/>
                </a:lnTo>
                <a:lnTo>
                  <a:pt x="70164" y="8448"/>
                </a:lnTo>
                <a:lnTo>
                  <a:pt x="57077" y="2266"/>
                </a:lnTo>
                <a:lnTo>
                  <a:pt x="41055" y="0"/>
                </a:lnTo>
                <a:lnTo>
                  <a:pt x="25099" y="2266"/>
                </a:lnTo>
                <a:lnTo>
                  <a:pt x="12046" y="8448"/>
                </a:lnTo>
                <a:lnTo>
                  <a:pt x="3234" y="17617"/>
                </a:lnTo>
                <a:lnTo>
                  <a:pt x="0" y="28847"/>
                </a:lnTo>
                <a:lnTo>
                  <a:pt x="3234" y="40077"/>
                </a:lnTo>
                <a:lnTo>
                  <a:pt x="12046" y="49246"/>
                </a:lnTo>
                <a:lnTo>
                  <a:pt x="25099" y="55428"/>
                </a:lnTo>
                <a:lnTo>
                  <a:pt x="41055" y="57695"/>
                </a:lnTo>
                <a:lnTo>
                  <a:pt x="57077" y="55428"/>
                </a:lnTo>
                <a:lnTo>
                  <a:pt x="70164" y="49246"/>
                </a:lnTo>
                <a:lnTo>
                  <a:pt x="78989" y="40077"/>
                </a:lnTo>
                <a:lnTo>
                  <a:pt x="82226" y="28847"/>
                </a:lnTo>
                <a:close/>
              </a:path>
            </a:pathLst>
          </a:custGeom>
          <a:ln w="69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8" name="object 58"/>
          <p:cNvSpPr txBox="1"/>
          <p:nvPr/>
        </p:nvSpPr>
        <p:spPr>
          <a:xfrm>
            <a:off x="7387963" y="6181650"/>
            <a:ext cx="793115" cy="2374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4445" algn="ctr">
              <a:lnSpc>
                <a:spcPct val="100000"/>
              </a:lnSpc>
              <a:spcBef>
                <a:spcPts val="155"/>
              </a:spcBef>
            </a:pPr>
            <a:r>
              <a:rPr sz="650" b="1" spc="110" dirty="0">
                <a:latin typeface="Calibri"/>
                <a:cs typeface="Calibri"/>
              </a:rPr>
              <a:t>7-Dec-17</a:t>
            </a:r>
            <a:endParaRPr sz="650" dirty="0">
              <a:latin typeface="Calibri"/>
              <a:cs typeface="Calibri"/>
            </a:endParaRPr>
          </a:p>
          <a:p>
            <a:pPr marR="5080" algn="ctr">
              <a:lnSpc>
                <a:spcPct val="100000"/>
              </a:lnSpc>
              <a:spcBef>
                <a:spcPts val="55"/>
              </a:spcBef>
            </a:pPr>
            <a:r>
              <a:rPr sz="650" b="1" spc="65" dirty="0">
                <a:latin typeface="Calibri"/>
                <a:cs typeface="Calibri"/>
              </a:rPr>
              <a:t>I</a:t>
            </a:r>
            <a:r>
              <a:rPr sz="650" b="1" spc="200" dirty="0">
                <a:latin typeface="Calibri"/>
                <a:cs typeface="Calibri"/>
              </a:rPr>
              <a:t>m</a:t>
            </a:r>
            <a:r>
              <a:rPr sz="650" b="1" spc="135" dirty="0">
                <a:latin typeface="Calibri"/>
                <a:cs typeface="Calibri"/>
              </a:rPr>
              <a:t>p</a:t>
            </a:r>
            <a:r>
              <a:rPr sz="650" b="1" spc="50" dirty="0">
                <a:latin typeface="Calibri"/>
                <a:cs typeface="Calibri"/>
              </a:rPr>
              <a:t>l</a:t>
            </a:r>
            <a:r>
              <a:rPr sz="650" b="1" spc="125" dirty="0">
                <a:latin typeface="Calibri"/>
                <a:cs typeface="Calibri"/>
              </a:rPr>
              <a:t>e</a:t>
            </a:r>
            <a:r>
              <a:rPr sz="650" b="1" spc="200" dirty="0">
                <a:latin typeface="Calibri"/>
                <a:cs typeface="Calibri"/>
              </a:rPr>
              <a:t>m</a:t>
            </a:r>
            <a:r>
              <a:rPr sz="650" b="1" spc="130" dirty="0">
                <a:latin typeface="Calibri"/>
                <a:cs typeface="Calibri"/>
              </a:rPr>
              <a:t>en</a:t>
            </a:r>
            <a:r>
              <a:rPr sz="650" b="1" spc="80" dirty="0">
                <a:latin typeface="Calibri"/>
                <a:cs typeface="Calibri"/>
              </a:rPr>
              <a:t>t</a:t>
            </a:r>
            <a:r>
              <a:rPr sz="650" b="1" spc="125" dirty="0">
                <a:latin typeface="Calibri"/>
                <a:cs typeface="Calibri"/>
              </a:rPr>
              <a:t>a</a:t>
            </a:r>
            <a:r>
              <a:rPr sz="650" b="1" spc="80" dirty="0">
                <a:latin typeface="Calibri"/>
                <a:cs typeface="Calibri"/>
              </a:rPr>
              <a:t>t</a:t>
            </a:r>
            <a:r>
              <a:rPr sz="650" b="1" spc="55" dirty="0">
                <a:latin typeface="Calibri"/>
                <a:cs typeface="Calibri"/>
              </a:rPr>
              <a:t>i</a:t>
            </a:r>
            <a:r>
              <a:rPr sz="650" b="1" spc="130" dirty="0">
                <a:latin typeface="Calibri"/>
                <a:cs typeface="Calibri"/>
              </a:rPr>
              <a:t>o</a:t>
            </a:r>
            <a:r>
              <a:rPr sz="650" b="1" spc="135" dirty="0">
                <a:latin typeface="Calibri"/>
                <a:cs typeface="Calibri"/>
              </a:rPr>
              <a:t>n</a:t>
            </a:r>
            <a:endParaRPr sz="650" dirty="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592615" y="5917013"/>
            <a:ext cx="1939925" cy="0"/>
          </a:xfrm>
          <a:custGeom>
            <a:avLst/>
            <a:gdLst/>
            <a:ahLst/>
            <a:cxnLst/>
            <a:rect l="l" t="t" r="r" b="b"/>
            <a:pathLst>
              <a:path w="1939925">
                <a:moveTo>
                  <a:pt x="0" y="0"/>
                </a:moveTo>
                <a:lnTo>
                  <a:pt x="1939684" y="0"/>
                </a:lnTo>
              </a:path>
            </a:pathLst>
          </a:custGeom>
          <a:ln w="58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122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COR4216 ‘API Platform Implementation’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COR4216 ‘API Platform Implementation’</dc:title>
  <dc:creator>Smith, Emma</dc:creator>
  <cp:lastModifiedBy>National Grid</cp:lastModifiedBy>
  <cp:revision>2</cp:revision>
  <dcterms:created xsi:type="dcterms:W3CDTF">2018-01-30T16:27:36Z</dcterms:created>
  <dcterms:modified xsi:type="dcterms:W3CDTF">2018-01-30T16:35:54Z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-458520688</vt:i4>
  </property>
  <property fmtid="{D5CDD505-2E9C-101B-9397-08002B2CF9AE}" pid="3" name="_NewReviewCycle">
    <vt:lpwstr/>
  </property>
  <property fmtid="{D5CDD505-2E9C-101B-9397-08002B2CF9AE}" pid="4" name="_EmailSubject">
    <vt:lpwstr>PDF to PPTX</vt:lpwstr>
  </property>
  <property fmtid="{D5CDD505-2E9C-101B-9397-08002B2CF9AE}" pid="5" name="_AuthorEmail">
    <vt:lpwstr>Stefan.Foxall@xoserve.com</vt:lpwstr>
  </property>
  <property fmtid="{D5CDD505-2E9C-101B-9397-08002B2CF9AE}" pid="6" name="_AuthorEmailDisplayName">
    <vt:lpwstr>Foxall, Stefan</vt:lpwstr>
  </property>
</Properties>
</file>