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notesMasterIdLst>
    <p:notesMasterId r:id="rId10"/>
  </p:notesMasterIdLst>
  <p:handoutMasterIdLst>
    <p:handoutMasterId r:id="rId11"/>
  </p:handoutMasterIdLst>
  <p:sldIdLst>
    <p:sldId id="645" r:id="rId6"/>
    <p:sldId id="687" r:id="rId7"/>
    <p:sldId id="679" r:id="rId8"/>
    <p:sldId id="677" r:id="rId9"/>
  </p:sldIdLst>
  <p:sldSz cx="9144000" cy="6858000" type="screen4x3"/>
  <p:notesSz cx="6735763" cy="98663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8" autoAdjust="0"/>
    <p:restoredTop sz="94434" autoAdjust="0"/>
  </p:normalViewPr>
  <p:slideViewPr>
    <p:cSldViewPr>
      <p:cViewPr varScale="1">
        <p:scale>
          <a:sx n="96" d="100"/>
          <a:sy n="96" d="100"/>
        </p:scale>
        <p:origin x="1512" y="168"/>
      </p:cViewPr>
      <p:guideLst>
        <p:guide orient="horz" pos="2160"/>
        <p:guide pos="4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6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AB5D0-4BA8-4594-9BA7-CB84F17040CC}" type="datetimeFigureOut">
              <a:rPr lang="en-GB" smtClean="0"/>
              <a:t>23/01/2018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7700E-6991-4C21-8A26-24CBE800C5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582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349" tIns="45673" rIns="91349" bIns="456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349" tIns="45673" rIns="91349" bIns="45673" rtlCol="0"/>
          <a:lstStyle>
            <a:lvl1pPr algn="r">
              <a:defRPr sz="1200"/>
            </a:lvl1pPr>
          </a:lstStyle>
          <a:p>
            <a:fld id="{53D6B4B6-AE8E-4D53-BDB5-48E97C6F99BB}" type="datetimeFigureOut">
              <a:rPr lang="en-US" smtClean="0"/>
              <a:t>1/23/18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3" rIns="91349" bIns="456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349" tIns="45673" rIns="91349" bIns="456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349" tIns="45673" rIns="91349" bIns="456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349" tIns="45673" rIns="91349" bIns="45673" rtlCol="0" anchor="b"/>
          <a:lstStyle>
            <a:lvl1pPr algn="r">
              <a:defRPr sz="1200"/>
            </a:lvl1pPr>
          </a:lstStyle>
          <a:p>
            <a:fld id="{84806FA1-1D9D-499A-8E10-E9042502E7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99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08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9388" y="2636838"/>
            <a:ext cx="5472112" cy="1008062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7325" y="3998913"/>
            <a:ext cx="5464175" cy="1085850"/>
          </a:xfrm>
        </p:spPr>
        <p:txBody>
          <a:bodyPr/>
          <a:lstStyle>
            <a:lvl1pPr>
              <a:defRPr sz="2000"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94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742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0175" y="115888"/>
            <a:ext cx="2076450" cy="6481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076950" cy="6481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61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29495"/>
            <a:ext cx="8305800" cy="55451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250825" y="6366817"/>
            <a:ext cx="10081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1430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814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0767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1052513"/>
            <a:ext cx="40767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76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254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7757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922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7205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500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30580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Bullet</a:t>
            </a:r>
          </a:p>
          <a:p>
            <a:pPr lvl="2"/>
            <a:r>
              <a:rPr lang="en-US" dirty="0"/>
              <a:t>Sub Bullet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15888"/>
            <a:ext cx="5976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  <a:endParaRPr 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161925"/>
            <a:ext cx="658813" cy="646113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6597352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dirty="0">
                <a:solidFill>
                  <a:srgbClr val="C00000"/>
                </a:solidFill>
              </a:rPr>
              <a:t>    </a:t>
            </a:r>
            <a:r>
              <a:rPr lang="en-GB" sz="1000" dirty="0">
                <a:solidFill>
                  <a:srgbClr val="969696">
                    <a:lumMod val="60000"/>
                    <a:lumOff val="40000"/>
                  </a:srgbClr>
                </a:solidFill>
              </a:rPr>
              <a:t>CONFIDENTIAL                                                                                                                                                                  www.interconnector.com</a:t>
            </a:r>
          </a:p>
        </p:txBody>
      </p:sp>
    </p:spTree>
    <p:extLst>
      <p:ext uri="{BB962C8B-B14F-4D97-AF65-F5344CB8AC3E}">
        <p14:creationId xmlns:p14="http://schemas.microsoft.com/office/powerpoint/2010/main" val="230327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F311A"/>
          </a:solidFill>
          <a:latin typeface="Tahoma" pitchFamily="34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77838" indent="-287338" algn="l" rtl="0" eaLnBrk="1" fontAlgn="base" hangingPunct="1">
        <a:spcBef>
          <a:spcPct val="20000"/>
        </a:spcBef>
        <a:spcAft>
          <a:spcPct val="0"/>
        </a:spcAft>
        <a:buClr>
          <a:srgbClr val="BF311A"/>
        </a:buClr>
        <a:buSzPct val="100000"/>
        <a:buFont typeface="Wingdings" pitchFamily="2" charset="2"/>
        <a:buChar char="Ø"/>
        <a:defRPr sz="2200">
          <a:solidFill>
            <a:schemeClr val="tx1"/>
          </a:solidFill>
          <a:latin typeface="+mn-lt"/>
        </a:defRPr>
      </a:lvl2pPr>
      <a:lvl3pPr marL="857250" indent="-188913" algn="l" rtl="0" eaLnBrk="1" fontAlgn="base" hangingPunct="1">
        <a:spcBef>
          <a:spcPct val="20000"/>
        </a:spcBef>
        <a:spcAft>
          <a:spcPct val="0"/>
        </a:spcAft>
        <a:buClr>
          <a:srgbClr val="BF311A"/>
        </a:buClr>
        <a:buSzPct val="100000"/>
        <a:buChar char="•"/>
        <a:defRPr sz="2200">
          <a:solidFill>
            <a:schemeClr val="tx1"/>
          </a:solidFill>
          <a:latin typeface="+mn-lt"/>
        </a:defRPr>
      </a:lvl3pPr>
      <a:lvl4pPr marL="1238250" indent="-190500" algn="l" rtl="0" eaLnBrk="1" fontAlgn="base" hangingPunct="1">
        <a:spcBef>
          <a:spcPct val="20000"/>
        </a:spcBef>
        <a:spcAft>
          <a:spcPct val="0"/>
        </a:spcAft>
        <a:buClr>
          <a:srgbClr val="BF311A"/>
        </a:buClr>
        <a:buSzPct val="100000"/>
        <a:buChar char="–"/>
        <a:defRPr sz="2200">
          <a:solidFill>
            <a:schemeClr val="tx1"/>
          </a:solidFill>
          <a:latin typeface="+mn-lt"/>
        </a:defRPr>
      </a:lvl4pPr>
      <a:lvl5pPr marL="1619250" indent="-190500" algn="l" rtl="0" eaLnBrk="1" fontAlgn="base" hangingPunct="1">
        <a:spcBef>
          <a:spcPct val="20000"/>
        </a:spcBef>
        <a:spcAft>
          <a:spcPct val="0"/>
        </a:spcAft>
        <a:buClr>
          <a:srgbClr val="BF311A"/>
        </a:buClr>
        <a:buSzPct val="100000"/>
        <a:buChar char="»"/>
        <a:defRPr sz="2200">
          <a:solidFill>
            <a:schemeClr val="tx1"/>
          </a:solidFill>
          <a:latin typeface="+mn-lt"/>
        </a:defRPr>
      </a:lvl5pPr>
      <a:lvl6pPr marL="2076450" indent="-190500" algn="l" rtl="0" eaLnBrk="1" fontAlgn="base" hangingPunct="1">
        <a:spcBef>
          <a:spcPct val="20000"/>
        </a:spcBef>
        <a:spcAft>
          <a:spcPct val="0"/>
        </a:spcAft>
        <a:buClr>
          <a:srgbClr val="BF311A"/>
        </a:buClr>
        <a:buSzPct val="100000"/>
        <a:buChar char="»"/>
        <a:defRPr sz="2200">
          <a:solidFill>
            <a:schemeClr val="tx1"/>
          </a:solidFill>
          <a:latin typeface="+mn-lt"/>
        </a:defRPr>
      </a:lvl6pPr>
      <a:lvl7pPr marL="2533650" indent="-190500" algn="l" rtl="0" eaLnBrk="1" fontAlgn="base" hangingPunct="1">
        <a:spcBef>
          <a:spcPct val="20000"/>
        </a:spcBef>
        <a:spcAft>
          <a:spcPct val="0"/>
        </a:spcAft>
        <a:buClr>
          <a:srgbClr val="BF311A"/>
        </a:buClr>
        <a:buSzPct val="100000"/>
        <a:buChar char="»"/>
        <a:defRPr sz="2200">
          <a:solidFill>
            <a:schemeClr val="tx1"/>
          </a:solidFill>
          <a:latin typeface="+mn-lt"/>
        </a:defRPr>
      </a:lvl7pPr>
      <a:lvl8pPr marL="2990850" indent="-190500" algn="l" rtl="0" eaLnBrk="1" fontAlgn="base" hangingPunct="1">
        <a:spcBef>
          <a:spcPct val="20000"/>
        </a:spcBef>
        <a:spcAft>
          <a:spcPct val="0"/>
        </a:spcAft>
        <a:buClr>
          <a:srgbClr val="BF311A"/>
        </a:buClr>
        <a:buSzPct val="100000"/>
        <a:buChar char="»"/>
        <a:defRPr sz="2200">
          <a:solidFill>
            <a:schemeClr val="tx1"/>
          </a:solidFill>
          <a:latin typeface="+mn-lt"/>
        </a:defRPr>
      </a:lvl8pPr>
      <a:lvl9pPr marL="3448050" indent="-190500" algn="l" rtl="0" eaLnBrk="1" fontAlgn="base" hangingPunct="1">
        <a:spcBef>
          <a:spcPct val="20000"/>
        </a:spcBef>
        <a:spcAft>
          <a:spcPct val="0"/>
        </a:spcAft>
        <a:buClr>
          <a:srgbClr val="BF311A"/>
        </a:buClr>
        <a:buSzPct val="100000"/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92896"/>
            <a:ext cx="6716398" cy="1368152"/>
          </a:xfrm>
        </p:spPr>
        <p:txBody>
          <a:bodyPr/>
          <a:lstStyle/>
          <a:p>
            <a:r>
              <a:rPr lang="en-GB" sz="2800" dirty="0"/>
              <a:t>IUK draft alternative 621 mod proposal thoughts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005064"/>
            <a:ext cx="5464175" cy="1085850"/>
          </a:xfrm>
        </p:spPr>
        <p:txBody>
          <a:bodyPr/>
          <a:lstStyle/>
          <a:p>
            <a:r>
              <a:rPr lang="en-GB" dirty="0"/>
              <a:t>UNC Mod Working Group Meeting</a:t>
            </a:r>
          </a:p>
          <a:p>
            <a:r>
              <a:rPr lang="en-GB" dirty="0"/>
              <a:t>23 Jan 2018</a:t>
            </a:r>
          </a:p>
        </p:txBody>
      </p:sp>
    </p:spTree>
    <p:extLst>
      <p:ext uri="{BB962C8B-B14F-4D97-AF65-F5344CB8AC3E}">
        <p14:creationId xmlns:p14="http://schemas.microsoft.com/office/powerpoint/2010/main" val="2478018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443" y="251197"/>
            <a:ext cx="7704782" cy="762000"/>
          </a:xfrm>
        </p:spPr>
        <p:txBody>
          <a:bodyPr/>
          <a:lstStyle/>
          <a:p>
            <a:r>
              <a:rPr lang="en-GB" dirty="0"/>
              <a:t>Key changes being considered compared to UNC mod 621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412776"/>
            <a:ext cx="8305800" cy="46805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Equal capacity discounts to GB storage applied to capacity bookings at bi-directional interconnection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Discount applied to proportion of bookings in = out 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For period beyond 2021 based on anticipated bookings to determine Transmission Entry/Exit capacity charges and revenue recovery charges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Transitional period</a:t>
            </a:r>
          </a:p>
          <a:p>
            <a:pPr marL="820738" lvl="1" indent="-342900">
              <a:buFont typeface="Courier New" panose="02070309020205020404" pitchFamily="49" charset="0"/>
              <a:buChar char="o"/>
            </a:pPr>
            <a:r>
              <a:rPr lang="en-GB" sz="2400" dirty="0"/>
              <a:t>Same rules as applied to GB storage</a:t>
            </a:r>
          </a:p>
          <a:p>
            <a:pPr marL="820738" lvl="1" indent="-342900">
              <a:buFont typeface="Courier New" panose="02070309020205020404" pitchFamily="49" charset="0"/>
              <a:buChar char="o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466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7488758" cy="762000"/>
          </a:xfrm>
        </p:spPr>
        <p:txBody>
          <a:bodyPr/>
          <a:lstStyle/>
          <a:p>
            <a:r>
              <a:rPr lang="en-GB" u="sng" dirty="0"/>
              <a:t>Interconnectors provide seasonal flexibility just like Storage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25" y="1110038"/>
            <a:ext cx="8305800" cy="543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4978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4712"/>
            <a:ext cx="7848798" cy="762000"/>
          </a:xfrm>
        </p:spPr>
        <p:txBody>
          <a:bodyPr/>
          <a:lstStyle/>
          <a:p>
            <a:r>
              <a:rPr lang="en-GB" dirty="0"/>
              <a:t>Rationale for a level playing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8935706" cy="547260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Addresses distortion to competition and barrier to cross border flows: 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GB" sz="2300" dirty="0"/>
              <a:t>Interconnectors complement continental storage enabling cross border storage competition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Reflects interconnectors contribution to </a:t>
            </a:r>
            <a:r>
              <a:rPr lang="en-GB" sz="2300" dirty="0" err="1"/>
              <a:t>SofS</a:t>
            </a:r>
            <a:r>
              <a:rPr lang="en-GB" sz="2300" dirty="0"/>
              <a:t> and system flexibility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Helps safeguard interconnection: </a:t>
            </a:r>
            <a:r>
              <a:rPr lang="en-GB" sz="2300" b="0" dirty="0"/>
              <a:t>current distortion to competition mitigated mainly by interconnector capacity being treated as a sunk cost but this is ending soon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300" dirty="0"/>
              <a:t>Wider benefits for GB consumers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AU" sz="2300" dirty="0"/>
              <a:t>Cross border flows improve liquidity</a:t>
            </a:r>
          </a:p>
          <a:p>
            <a:pPr marL="820738" lvl="1" indent="-342900">
              <a:buFont typeface="Arial" panose="020B0604020202020204" pitchFamily="34" charset="0"/>
              <a:buChar char="•"/>
            </a:pPr>
            <a:r>
              <a:rPr lang="en-AU" sz="2300" dirty="0"/>
              <a:t>Facilitating access to continental storage avoids the need for additional GB storage investment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300" dirty="0"/>
              <a:t>Permitted by European Law</a:t>
            </a:r>
          </a:p>
          <a:p>
            <a:endParaRPr lang="en-GB" sz="2400" b="0" dirty="0"/>
          </a:p>
          <a:p>
            <a:pPr lvl="1" indent="0">
              <a:buNone/>
            </a:pPr>
            <a:endParaRPr lang="en-AU" sz="1800" dirty="0"/>
          </a:p>
          <a:p>
            <a:endParaRPr lang="en-AU" sz="1800" dirty="0"/>
          </a:p>
          <a:p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endParaRPr lang="en-GB" sz="2000" dirty="0"/>
          </a:p>
          <a:p>
            <a:pPr lvl="1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43306" y="6492875"/>
            <a:ext cx="2133600" cy="365125"/>
          </a:xfrm>
        </p:spPr>
        <p:txBody>
          <a:bodyPr/>
          <a:lstStyle/>
          <a:p>
            <a:fld id="{8D08E41E-450F-45BC-BF16-446F7464A100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0756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resentation template 2013 current ppt">
  <a:themeElements>
    <a:clrScheme name="IUK 2008 Centrium Style v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UK 2008 Centrium Style v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K 2008 Centrium Style v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UK 2008 Centrium Style v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K 2008 Centrium Style v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K 2008 Centrium Style v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K 2008 Centrium Style v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K 2008 Centrium Style v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UK 2008 Centrium Style v2 8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095deb881ee4c75aef65e8a0f17beea xmlns="d4ae51d9-f621-41ae-885d-6d558a28537a">
      <Terms xmlns="http://schemas.microsoft.com/office/infopath/2007/PartnerControls"/>
    </e095deb881ee4c75aef65e8a0f17beea>
    <TaxCatchAll xmlns="d4ae51d9-f621-41ae-885d-6d558a28537a">
      <Value>1</Value>
    </TaxCatchAll>
    <_dlc_DocIdPersistId xmlns="865FE145-3276-42F1-B8F2-B881DBFE1B7B">true</_dlc_DocIdPersistId>
    <a1f8530cab55400fb63f2860320bb3a4 xmlns="d4ae51d9-f621-41ae-885d-6d558a28537a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96321d60-2eb2-4cbf-8210-ec31c1660399</TermId>
        </TermInfo>
      </Terms>
    </a1f8530cab55400fb63f2860320bb3a4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ther Document" ma:contentTypeID="0x010100B64C77914725F4488C963190E54B815A000105195770A30047B240CE91C5184E3D" ma:contentTypeVersion="39" ma:contentTypeDescription="" ma:contentTypeScope="" ma:versionID="ab8841e7fa9f192d5d43d9d40e420ea8">
  <xsd:schema xmlns:xsd="http://www.w3.org/2001/XMLSchema" xmlns:xs="http://www.w3.org/2001/XMLSchema" xmlns:p="http://schemas.microsoft.com/office/2006/metadata/properties" xmlns:ns4="865FE145-3276-42F1-B8F2-B881DBFE1B7B" xmlns:ns5="d4ae51d9-f621-41ae-885d-6d558a28537a" targetNamespace="http://schemas.microsoft.com/office/2006/metadata/properties" ma:root="true" ma:fieldsID="235c5424cbe79ba38ccce9a99dd46304" ns4:_="" ns5:_="">
    <xsd:import namespace="865FE145-3276-42F1-B8F2-B881DBFE1B7B"/>
    <xsd:import namespace="d4ae51d9-f621-41ae-885d-6d558a28537a"/>
    <xsd:element name="properties">
      <xsd:complexType>
        <xsd:sequence>
          <xsd:element name="documentManagement">
            <xsd:complexType>
              <xsd:all>
                <xsd:element ref="ns4:_dlc_DocIdPersistId" minOccurs="0"/>
                <xsd:element ref="ns5:TaxCatchAll" minOccurs="0"/>
                <xsd:element ref="ns5:a1f8530cab55400fb63f2860320bb3a4" minOccurs="0"/>
                <xsd:element ref="ns5:e095deb881ee4c75aef65e8a0f17beea" minOccurs="0"/>
                <xsd:element ref="ns5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5FE145-3276-42F1-B8F2-B881DBFE1B7B" elementFormDefault="qualified">
    <xsd:import namespace="http://schemas.microsoft.com/office/2006/documentManagement/types"/>
    <xsd:import namespace="http://schemas.microsoft.com/office/infopath/2007/PartnerControls"/>
    <xsd:element name="_dlc_DocIdPersistId" ma:index="6" nillable="true" ma:displayName="Persist ID" ma:default="TRUE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e51d9-f621-41ae-885d-6d558a28537a" elementFormDefault="qualified">
    <xsd:import namespace="http://schemas.microsoft.com/office/2006/documentManagement/types"/>
    <xsd:import namespace="http://schemas.microsoft.com/office/infopath/2007/PartnerControls"/>
    <xsd:element name="TaxCatchAll" ma:index="7" nillable="true" ma:displayName="Taxonomy Catch All Column" ma:description="" ma:hidden="true" ma:list="{a0856d20-00e3-419f-8bf5-105e32db9131}" ma:internalName="TaxCatchAll" ma:readOnly="false" ma:showField="CatchAllData" ma:web="31eb9cd8-6972-4cd6-9dae-658be3584d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1f8530cab55400fb63f2860320bb3a4" ma:index="8" ma:taxonomy="true" ma:internalName="a1f8530cab55400fb63f2860320bb3a4" ma:taxonomyFieldName="Classification" ma:displayName="Classification" ma:default="1;#Internal|96321d60-2eb2-4cbf-8210-ec31c1660399" ma:fieldId="{deb277c1-773a-49fd-a20d-0a8069868883}" ma:sspId="0681ad9c-e4fb-4f2c-adb7-e3c9a654a41b" ma:termSetId="f0887ccc-8f53-444e-9e9f-8ccaaa8f94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095deb881ee4c75aef65e8a0f17beea" ma:index="9" nillable="true" ma:taxonomy="true" ma:internalName="e095deb881ee4c75aef65e8a0f17beea" ma:taxonomyFieldName="Hardcopy_x0020_Location" ma:displayName="Hardcopy Location" ma:readOnly="false" ma:default="" ma:fieldId="{0d3eb45d-0369-4627-9f2f-79210ca185e8}" ma:sspId="0681ad9c-e4fb-4f2c-adb7-e3c9a654a41b" ma:termSetId="51693bcb-75a0-4a65-b462-9835b0dcef5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16" nillable="true" ma:displayName="Taxonomy Catch All Column1" ma:description="" ma:hidden="true" ma:list="{a0856d20-00e3-419f-8bf5-105e32db9131}" ma:internalName="TaxCatchAllLabel" ma:readOnly="true" ma:showField="CatchAllDataLabel" ma:web="31eb9cd8-6972-4cd6-9dae-658be3584d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681ad9c-e4fb-4f2c-adb7-e3c9a654a41b" ContentTypeId="0x010100B64C77914725F4488C963190E54B815A" PreviousValue="false"/>
</file>

<file path=customXml/itemProps1.xml><?xml version="1.0" encoding="utf-8"?>
<ds:datastoreItem xmlns:ds="http://schemas.openxmlformats.org/officeDocument/2006/customXml" ds:itemID="{3D40001E-8540-4BE4-8BC0-CC679AFC1372}">
  <ds:schemaRefs>
    <ds:schemaRef ds:uri="d4ae51d9-f621-41ae-885d-6d558a28537a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865FE145-3276-42F1-B8F2-B881DBFE1B7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C683860-6D56-43C7-8B84-80CD3E74DE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8FB557-6F6D-460F-B6A3-BB2BDAE4B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5FE145-3276-42F1-B8F2-B881DBFE1B7B"/>
    <ds:schemaRef ds:uri="d4ae51d9-f621-41ae-885d-6d558a2853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0FC895D-381C-48AD-ABB4-1D88097945E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PPT_NEW</Template>
  <TotalTime>12812</TotalTime>
  <Words>169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Tahoma</vt:lpstr>
      <vt:lpstr>Wingdings</vt:lpstr>
      <vt:lpstr>1_Presentation template 2013 current ppt</vt:lpstr>
      <vt:lpstr>IUK draft alternative 621 mod proposal thoughts</vt:lpstr>
      <vt:lpstr>Key changes being considered compared to UNC mod 621</vt:lpstr>
      <vt:lpstr>Interconnectors provide seasonal flexibility just like Storage</vt:lpstr>
      <vt:lpstr>Rationale for a level playing field</vt:lpstr>
    </vt:vector>
  </TitlesOfParts>
  <Company>Interconnector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20160322 RSSG (Draft).pptx</dc:title>
  <dc:creator>Reconnect Team</dc:creator>
  <dc:description/>
  <cp:lastModifiedBy>Kully Jones</cp:lastModifiedBy>
  <cp:revision>966</cp:revision>
  <cp:lastPrinted>2016-03-17T18:03:48Z</cp:lastPrinted>
  <dcterms:created xsi:type="dcterms:W3CDTF">2014-10-09T14:16:28Z</dcterms:created>
  <dcterms:modified xsi:type="dcterms:W3CDTF">2018-01-23T08:46:56Z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0x010100B64C77914725F4488C963190E54B815A000105195770A30047B240CE91C5184E3D</vt:lpwstr>
  </property>
  <property fmtid="{D5CDD505-2E9C-101B-9397-08002B2CF9AE}" pid="3" name="Document Owner">
    <vt:lpwstr/>
  </property>
  <property fmtid="{D5CDD505-2E9C-101B-9397-08002B2CF9AE}" pid="4" name="TaxKeyword">
    <vt:lpwstr/>
  </property>
  <property fmtid="{D5CDD505-2E9C-101B-9397-08002B2CF9AE}" pid="5" name="Hardcopy Location">
    <vt:lpwstr/>
  </property>
  <property fmtid="{D5CDD505-2E9C-101B-9397-08002B2CF9AE}" pid="6" name="ad11365b98724698aa8817a6cea4f266">
    <vt:lpwstr/>
  </property>
  <property fmtid="{D5CDD505-2E9C-101B-9397-08002B2CF9AE}" pid="7" name="Parties">
    <vt:lpwstr/>
  </property>
  <property fmtid="{D5CDD505-2E9C-101B-9397-08002B2CF9AE}" pid="8" name="l61a04863c0146b0afa2649fa2357d13">
    <vt:lpwstr/>
  </property>
  <property fmtid="{D5CDD505-2E9C-101B-9397-08002B2CF9AE}" pid="9" name="TaxKeywordTaxHTField">
    <vt:lpwstr/>
  </property>
  <property fmtid="{D5CDD505-2E9C-101B-9397-08002B2CF9AE}" pid="10" name="Meeting Type">
    <vt:lpwstr/>
  </property>
  <property fmtid="{D5CDD505-2E9C-101B-9397-08002B2CF9AE}" pid="11" name="Report Type">
    <vt:lpwstr/>
  </property>
  <property fmtid="{D5CDD505-2E9C-101B-9397-08002B2CF9AE}" pid="12" name="j7090332b68148bfa6c4038b8115de13">
    <vt:lpwstr/>
  </property>
  <property fmtid="{D5CDD505-2E9C-101B-9397-08002B2CF9AE}" pid="13" name="i45c61418cec4875bedbb18e9b12d43a">
    <vt:lpwstr/>
  </property>
  <property fmtid="{D5CDD505-2E9C-101B-9397-08002B2CF9AE}" pid="14" name="k86393ef711842bfae6650ffab765171">
    <vt:lpwstr/>
  </property>
  <property fmtid="{D5CDD505-2E9C-101B-9397-08002B2CF9AE}" pid="15" name="Classification">
    <vt:lpwstr>1;#Internal|96321d60-2eb2-4cbf-8210-ec31c1660399</vt:lpwstr>
  </property>
  <property fmtid="{D5CDD505-2E9C-101B-9397-08002B2CF9AE}" pid="16" name="Agreement Type">
    <vt:lpwstr/>
  </property>
</Properties>
</file>