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handoutMasterIdLst>
    <p:handoutMasterId r:id="rId17"/>
  </p:handoutMasterIdLst>
  <p:sldIdLst>
    <p:sldId id="277" r:id="rId5"/>
    <p:sldId id="291" r:id="rId6"/>
    <p:sldId id="306" r:id="rId7"/>
    <p:sldId id="307" r:id="rId8"/>
    <p:sldId id="305" r:id="rId9"/>
    <p:sldId id="310" r:id="rId10"/>
    <p:sldId id="309" r:id="rId11"/>
    <p:sldId id="308" r:id="rId12"/>
    <p:sldId id="312" r:id="rId13"/>
    <p:sldId id="311" r:id="rId14"/>
    <p:sldId id="313" r:id="rId15"/>
    <p:sldId id="314" r:id="rId16"/>
  </p:sldIdLst>
  <p:sldSz cx="9144000" cy="6858000" type="screen4x3"/>
  <p:notesSz cx="6724650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AA8"/>
    <a:srgbClr val="68AEE0"/>
    <a:srgbClr val="1D3E61"/>
    <a:srgbClr val="D2232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Objects="1">
      <p:cViewPr>
        <p:scale>
          <a:sx n="75" d="100"/>
          <a:sy n="75" d="100"/>
        </p:scale>
        <p:origin x="-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474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3" y="1"/>
            <a:ext cx="291474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734" tIns="45368" rIns="90734" bIns="453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17/01/2018</a:t>
            </a:fld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86"/>
            <a:ext cx="291474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3" y="9378486"/>
            <a:ext cx="2914748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734" tIns="45368" rIns="90734" bIns="453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0" r:id="rId2"/>
    <p:sldLayoutId id="2147484061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13196" y="4366890"/>
            <a:ext cx="9144000" cy="862310"/>
          </a:xfrm>
        </p:spPr>
        <p:txBody>
          <a:bodyPr/>
          <a:lstStyle/>
          <a:p>
            <a:r>
              <a:rPr lang="en-GB" sz="3200" dirty="0" smtClean="0">
                <a:solidFill>
                  <a:srgbClr val="3E5AA8"/>
                </a:solidFill>
              </a:rPr>
              <a:t>UNC Modification 0634 (Urgent) – </a:t>
            </a:r>
            <a:br>
              <a:rPr lang="en-GB" sz="3200" dirty="0" smtClean="0">
                <a:solidFill>
                  <a:srgbClr val="3E5AA8"/>
                </a:solidFill>
              </a:rPr>
            </a:br>
            <a:r>
              <a:rPr lang="en-GB" sz="3200" dirty="0" smtClean="0">
                <a:solidFill>
                  <a:srgbClr val="3E5AA8"/>
                </a:solidFill>
              </a:rPr>
              <a:t>Post Implementation Assessment</a:t>
            </a:r>
            <a:endParaRPr lang="en-GB" sz="3200" dirty="0" smtClean="0">
              <a:solidFill>
                <a:srgbClr val="3E5AA8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5537795"/>
            <a:ext cx="9144000" cy="771525"/>
          </a:xfrm>
        </p:spPr>
        <p:txBody>
          <a:bodyPr/>
          <a:lstStyle/>
          <a:p>
            <a:r>
              <a:rPr lang="en-GB" dirty="0" smtClean="0">
                <a:solidFill>
                  <a:srgbClr val="3E5AA8"/>
                </a:solidFill>
              </a:rPr>
              <a:t>Distribution WG</a:t>
            </a:r>
            <a:r>
              <a:rPr lang="en-GB" dirty="0" smtClean="0">
                <a:solidFill>
                  <a:srgbClr val="3E5AA8"/>
                </a:solidFill>
              </a:rPr>
              <a:t> </a:t>
            </a:r>
            <a:r>
              <a:rPr lang="en-GB" dirty="0" smtClean="0">
                <a:solidFill>
                  <a:srgbClr val="3E5AA8"/>
                </a:solidFill>
              </a:rPr>
              <a:t>- </a:t>
            </a:r>
            <a:r>
              <a:rPr lang="en-GB" dirty="0" smtClean="0">
                <a:solidFill>
                  <a:srgbClr val="3E5AA8"/>
                </a:solidFill>
              </a:rPr>
              <a:t>25</a:t>
            </a:r>
            <a:r>
              <a:rPr lang="en-GB" baseline="30000" dirty="0" smtClean="0">
                <a:solidFill>
                  <a:srgbClr val="3E5AA8"/>
                </a:solidFill>
              </a:rPr>
              <a:t>th</a:t>
            </a:r>
            <a:r>
              <a:rPr lang="en-GB" dirty="0" smtClean="0">
                <a:solidFill>
                  <a:srgbClr val="3E5AA8"/>
                </a:solidFill>
              </a:rPr>
              <a:t> </a:t>
            </a:r>
            <a:r>
              <a:rPr lang="en-GB" dirty="0" smtClean="0">
                <a:solidFill>
                  <a:srgbClr val="3E5AA8"/>
                </a:solidFill>
              </a:rPr>
              <a:t>January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Pot 2 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/>
              <a:t>Pot 2 – DM Supply Meter Points which had recorded actual readings but have stopped recording actuals / new DM Supply Meter Points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352928" cy="270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Pot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Interesting Points to note: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138 potential interventions – 87 of which were retained as 0, 72 of which in Month 1</a:t>
            </a:r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12 </a:t>
            </a:r>
            <a:r>
              <a:rPr lang="en-GB" sz="1600" dirty="0"/>
              <a:t>actual consumption obtained from DMSP and inserted by CDSP in Month 1 </a:t>
            </a:r>
            <a:r>
              <a:rPr lang="en-GB" sz="1600" dirty="0" smtClean="0"/>
              <a:t>and 2 – 1,612 </a:t>
            </a:r>
            <a:r>
              <a:rPr lang="en-GB" sz="1600" dirty="0" err="1"/>
              <a:t>GWh</a:t>
            </a:r>
            <a:r>
              <a:rPr lang="en-GB" sz="1600" dirty="0"/>
              <a:t> amended in allocation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11 consumptions amended by DMSP in Month 1 &amp; 2 – 950 </a:t>
            </a:r>
            <a:r>
              <a:rPr lang="en-GB" sz="1600" dirty="0" err="1" smtClean="0"/>
              <a:t>GWh</a:t>
            </a: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CDSP engagement beyond transitional issue?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For Transitional Issue (Pot 1) Supply Meter Points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B</a:t>
            </a:r>
            <a:r>
              <a:rPr lang="en-GB" dirty="0" smtClean="0"/>
              <a:t>enefits seen within Month 1 following implementation, no further amendments undertaken by CDSP</a:t>
            </a: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For Pot 2 Supply Meter Points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Some intervention undertaken by CDSP – 12 instances where DMSP provided Consumption inserted by CDSP, 7 instances where instruction to insert AQ/365 provided – majority in Month 1 (10, 5 respectively)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Intervention by DMSP in 17 instances to amend estimated zero </a:t>
            </a:r>
            <a:r>
              <a:rPr lang="en-GB" sz="2000" smtClean="0"/>
              <a:t>consumption across Pot 1 and 2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0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</a:t>
            </a:r>
            <a:r>
              <a:rPr lang="en-GB" dirty="0" smtClean="0"/>
              <a:t>Modification 0634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4704"/>
            <a:ext cx="8686800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Mod 0634 (Urgent) - </a:t>
            </a:r>
            <a:r>
              <a:rPr lang="en-US" sz="2000" dirty="0"/>
              <a:t>Revised estimation process for DM sites with D-7 zero </a:t>
            </a:r>
            <a:r>
              <a:rPr lang="en-US" sz="2000" dirty="0" smtClean="0"/>
              <a:t>consumption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Proposed </a:t>
            </a:r>
            <a:r>
              <a:rPr lang="en-GB" sz="2000" dirty="0"/>
              <a:t>due to large number of DM Supply Meter Points that were not recording Actual consumptions post Nexus Implementation</a:t>
            </a:r>
            <a:r>
              <a:rPr lang="en-GB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DM estimates </a:t>
            </a:r>
            <a:r>
              <a:rPr lang="en-US" sz="2000" dirty="0"/>
              <a:t>were being used to close out </a:t>
            </a:r>
            <a:r>
              <a:rPr lang="en-US" sz="2000" dirty="0" smtClean="0"/>
              <a:t>allocations, adding to volatility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Urgent </a:t>
            </a:r>
            <a:r>
              <a:rPr lang="en-US" sz="2000" dirty="0"/>
              <a:t>modification raised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Override existing estimation routines in the event that an actual reading is not obtained on DM Supply Meter Points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Where estimate derived was ZERO based upon the D-7 Reading</a:t>
            </a:r>
          </a:p>
          <a:p>
            <a:pPr>
              <a:lnSpc>
                <a:spcPct val="150000"/>
              </a:lnSpc>
            </a:pPr>
            <a:endParaRPr lang="en-GB" sz="2000" dirty="0" smtClean="0"/>
          </a:p>
          <a:p>
            <a:pPr>
              <a:lnSpc>
                <a:spcPct val="15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87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CDSP Activities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20688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Urgent modification raised to amend: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Pre-0634 estimate routine used (in priority order)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Consumption derived from D-7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AQ/365 Consumption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GB" dirty="0" smtClean="0"/>
              <a:t>0634 required assessment by the CDSP where the Estimated Consumption was derived using D-7 reading AND this derived ZERO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Assess whether an Actual consumption was available, and if so utilise this consumption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Assess whether a better estimation routine would be to derive consumption based on AQ/365</a:t>
            </a:r>
          </a:p>
          <a:p>
            <a:pPr lvl="2">
              <a:lnSpc>
                <a:spcPct val="150000"/>
              </a:lnSpc>
            </a:pPr>
            <a:r>
              <a:rPr lang="en-GB" dirty="0" smtClean="0"/>
              <a:t>Retain zero consumption</a:t>
            </a:r>
            <a:endParaRPr lang="en-GB" dirty="0"/>
          </a:p>
          <a:p>
            <a:pPr marL="457200" lvl="1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Shipper Activities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20688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Shipper to assess </a:t>
            </a:r>
            <a:r>
              <a:rPr lang="en-US" sz="2000" dirty="0" smtClean="0"/>
              <a:t>CDSP proposed consumption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Shipper could instruct CDSP to: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Amend consumption and use: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AQ / 365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ZERO value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Alternative Consumption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1800" dirty="0" smtClean="0"/>
              <a:t>Do nothing – i.e. CDSP proposed consumption would be retained</a:t>
            </a:r>
            <a:endParaRPr lang="en-GB" dirty="0"/>
          </a:p>
          <a:p>
            <a:pPr marL="457200" lvl="1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8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 Modification 0634 – </a:t>
            </a:r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4704"/>
            <a:ext cx="8686800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Revised consumption required by GFD+5 in order to amend allocations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ea typeface="+mn-ea"/>
                <a:cs typeface="+mn-cs"/>
              </a:rPr>
              <a:t>0634 required CDSP insertion of revised consumption prior to notification to Shipper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ea typeface="+mn-ea"/>
                <a:cs typeface="+mn-cs"/>
              </a:rPr>
              <a:t>Xoserve contact DMSP to ascertain whether: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ea typeface="+mn-ea"/>
                <a:cs typeface="+mn-cs"/>
              </a:rPr>
              <a:t>DMSP had obtained an Actual Consumption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>
                <a:ea typeface="+mn-ea"/>
                <a:cs typeface="+mn-cs"/>
              </a:rPr>
              <a:t>Whether the DMSP were planning to intervene with Alternative Consumption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Amended process to seek approval from Shipper User prior to inserting the revised consumption – to reduce the risk of missing the D+5 deadline due to ‘double entry’</a:t>
            </a:r>
          </a:p>
        </p:txBody>
      </p:sp>
    </p:spTree>
    <p:extLst>
      <p:ext uri="{BB962C8B-B14F-4D97-AF65-F5344CB8AC3E}">
        <p14:creationId xmlns:p14="http://schemas.microsoft.com/office/powerpoint/2010/main" val="4923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 Modification 0634 – </a:t>
            </a:r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4704"/>
            <a:ext cx="8686800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>
                <a:ea typeface="+mn-ea"/>
                <a:cs typeface="+mn-cs"/>
              </a:rPr>
              <a:t>This is represented by the following process diagrams: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Explicit 0634 process:	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/>
              <a:t>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 smtClean="0">
                <a:ea typeface="+mn-ea"/>
                <a:cs typeface="+mn-cs"/>
              </a:rPr>
              <a:t>Implemented 0634 process:</a:t>
            </a:r>
            <a:endParaRPr lang="en-GB" dirty="0"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384832"/>
              </p:ext>
            </p:extLst>
          </p:nvPr>
        </p:nvGraphicFramePr>
        <p:xfrm>
          <a:off x="2339752" y="40050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40050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76728"/>
              </p:ext>
            </p:extLst>
          </p:nvPr>
        </p:nvGraphicFramePr>
        <p:xfrm>
          <a:off x="2339752" y="19888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showAsIcon="1" r:id="rId5" imgW="914400" imgH="771480" progId="AcroExch.Document.11">
                  <p:embed/>
                </p:oleObj>
              </mc:Choice>
              <mc:Fallback>
                <p:oleObj name="Acrobat Document" showAsIcon="1" r:id="rId5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198884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3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Pot 1 – DM Supply Meter Points that at 0634 implementation had not recorded an actual reading since Project Nexus Implementation Date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Pot 2 – DM Supply Meter Points which had recorded actual readings but have stopped recording actuals / new DM Supply Meter Points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000" dirty="0" smtClean="0"/>
          </a:p>
          <a:p>
            <a:pPr>
              <a:lnSpc>
                <a:spcPct val="150000"/>
              </a:lnSpc>
            </a:pPr>
            <a:r>
              <a:rPr lang="en-GB" sz="2000" dirty="0" smtClean="0"/>
              <a:t>Statistics presented show c 1 month following implementation, and c 2 months following implementation </a:t>
            </a:r>
            <a:endParaRPr lang="en-GB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5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Pot 1 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Pot 1 – DM Supply Meter Points that at 0634 implementation had not recorded an actual reading since Project Nexus Implementation Date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sz="2000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1126"/>
            <a:ext cx="8396660" cy="271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 Modification 0634 – Pot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6712"/>
            <a:ext cx="868680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Interesting Points to note: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91 potential interventions – 78 of which were retained as 0 following CDSP assessment, 64 of which in Month 1</a:t>
            </a:r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1 actual consumption obtained from DMSP and inserted by CDSP in Month 1 – 960 </a:t>
            </a:r>
            <a:r>
              <a:rPr lang="en-GB" sz="1600" dirty="0" err="1" smtClean="0"/>
              <a:t>GWh</a:t>
            </a:r>
            <a:r>
              <a:rPr lang="en-GB" sz="1600" dirty="0" smtClean="0"/>
              <a:t> amended in allocation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0 actual consumptions inserted in Month 2</a:t>
            </a:r>
          </a:p>
          <a:p>
            <a:pPr lvl="1">
              <a:lnSpc>
                <a:spcPct val="150000"/>
              </a:lnSpc>
            </a:pPr>
            <a:endParaRPr lang="en-GB" sz="1600" dirty="0"/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6 consumptions amended by DMSP in Month 1 &amp; 2 – 1, 580 </a:t>
            </a:r>
            <a:r>
              <a:rPr lang="en-GB" sz="1600" dirty="0" err="1" smtClean="0"/>
              <a:t>GWh</a:t>
            </a: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sz="1600" dirty="0" smtClean="0"/>
          </a:p>
          <a:p>
            <a:pPr lvl="1"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2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545E1A-EA83-463B-B744-ADE3D05E804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a985eae-c12e-416e-9833-85f34b1ee04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7559</TotalTime>
  <Words>663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xoserve templates</vt:lpstr>
      <vt:lpstr>Adobe Acrobat Document</vt:lpstr>
      <vt:lpstr>UNC Modification 0634 (Urgent) –  Post Implementation Assessment</vt:lpstr>
      <vt:lpstr>UNC Modification 0634 </vt:lpstr>
      <vt:lpstr>UNC Modification 0634 – CDSP Activities</vt:lpstr>
      <vt:lpstr>UNC Modification 0634 – Shipper Activities</vt:lpstr>
      <vt:lpstr>UNC Modification 0634 – Implementation</vt:lpstr>
      <vt:lpstr>UNC Modification 0634 – Implementation</vt:lpstr>
      <vt:lpstr>UNC Modification 0634 – Statistics</vt:lpstr>
      <vt:lpstr>UNC Modification 0634 – Pot 1 Statistics</vt:lpstr>
      <vt:lpstr>UNC Modification 0634 – Pot 1</vt:lpstr>
      <vt:lpstr>UNC Modification 0634 – Pot 2 Statistics</vt:lpstr>
      <vt:lpstr>UNC Modification 0634 – Pot 2</vt:lpstr>
      <vt:lpstr>CDSP engagement beyond transitional issue?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Simon Clements</dc:creator>
  <cp:lastModifiedBy>David Addison</cp:lastModifiedBy>
  <cp:revision>214</cp:revision>
  <cp:lastPrinted>2018-01-17T16:43:33Z</cp:lastPrinted>
  <dcterms:created xsi:type="dcterms:W3CDTF">2011-09-20T14:58:41Z</dcterms:created>
  <dcterms:modified xsi:type="dcterms:W3CDTF">2018-01-17T16:57:21Z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0x010100EC027A3842200A4881B078E78C741B39</vt:lpwstr>
  </property>
  <property fmtid="{D5CDD505-2E9C-101B-9397-08002B2CF9AE}" pid="4" name="_AdHocReviewCycleID">
    <vt:i4>-2076019115</vt:i4>
  </property>
  <property fmtid="{D5CDD505-2E9C-101B-9397-08002B2CF9AE}" pid="5" name="_NewReviewCycle">
    <vt:lpwstr/>
  </property>
  <property fmtid="{D5CDD505-2E9C-101B-9397-08002B2CF9AE}" pid="6" name="_EmailSubject">
    <vt:lpwstr>Slides - Distribution WG Actions - 0634 Post Implementation Assessment</vt:lpwstr>
  </property>
  <property fmtid="{D5CDD505-2E9C-101B-9397-08002B2CF9AE}" pid="7" name="_AuthorEmail">
    <vt:lpwstr>david.addison@xoserve.com</vt:lpwstr>
  </property>
  <property fmtid="{D5CDD505-2E9C-101B-9397-08002B2CF9AE}" pid="8" name="_AuthorEmailDisplayName">
    <vt:lpwstr>Addison, David</vt:lpwstr>
  </property>
</Properties>
</file>