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118" autoAdjust="0"/>
    <p:restoredTop sz="94671" autoAdjust="0"/>
  </p:normalViewPr>
  <p:slideViewPr>
    <p:cSldViewPr>
      <p:cViewPr>
        <p:scale>
          <a:sx n="75" d="100"/>
          <a:sy n="75" d="100"/>
        </p:scale>
        <p:origin x="-18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23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78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392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46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316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223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6423320"/>
            <a:ext cx="864096" cy="462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88640"/>
            <a:ext cx="130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3203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51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996952"/>
            <a:ext cx="9144000" cy="1295400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/>
            </a:r>
            <a:br>
              <a:rPr lang="en-GB" dirty="0" smtClean="0">
                <a:solidFill>
                  <a:srgbClr val="3E5AA8"/>
                </a:solidFill>
              </a:rPr>
            </a:br>
            <a:r>
              <a:rPr lang="en-GB" dirty="0" smtClean="0">
                <a:solidFill>
                  <a:srgbClr val="3E5AA8"/>
                </a:solidFill>
              </a:rPr>
              <a:t>Release 3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865720"/>
            <a:ext cx="9144000" cy="771525"/>
          </a:xfrm>
        </p:spPr>
        <p:txBody>
          <a:bodyPr/>
          <a:lstStyle/>
          <a:p>
            <a:r>
              <a:rPr lang="en-GB" dirty="0" smtClean="0">
                <a:solidFill>
                  <a:srgbClr val="3E5AA8"/>
                </a:solidFill>
              </a:rPr>
              <a:t>07</a:t>
            </a:r>
            <a:r>
              <a:rPr lang="en-GB" baseline="30000" dirty="0" smtClean="0">
                <a:solidFill>
                  <a:srgbClr val="3E5AA8"/>
                </a:solidFill>
              </a:rPr>
              <a:t>th</a:t>
            </a:r>
            <a:r>
              <a:rPr lang="en-GB" dirty="0" smtClean="0">
                <a:solidFill>
                  <a:srgbClr val="3E5AA8"/>
                </a:solidFill>
              </a:rPr>
              <a:t> March 2018</a:t>
            </a:r>
          </a:p>
        </p:txBody>
      </p:sp>
    </p:spTree>
    <p:extLst>
      <p:ext uri="{BB962C8B-B14F-4D97-AF65-F5344CB8AC3E}">
        <p14:creationId xmlns:p14="http://schemas.microsoft.com/office/powerpoint/2010/main" val="188119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Summary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5040560"/>
          </a:xfrm>
        </p:spPr>
        <p:txBody>
          <a:bodyPr/>
          <a:lstStyle/>
          <a:p>
            <a:endParaRPr lang="en-GB" sz="1500" dirty="0" smtClean="0"/>
          </a:p>
          <a:p>
            <a:r>
              <a:rPr lang="en-GB" sz="1200" dirty="0" smtClean="0"/>
              <a:t>Design Planning work for Release 3 has been completed with Design commencing on 5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of March</a:t>
            </a:r>
          </a:p>
          <a:p>
            <a:endParaRPr lang="en-GB" sz="1200" dirty="0" smtClean="0"/>
          </a:p>
          <a:p>
            <a:r>
              <a:rPr lang="en-GB" sz="1200" dirty="0" smtClean="0"/>
              <a:t>There are a number of scope considerations to be finalised at this ChMC. </a:t>
            </a:r>
            <a:endParaRPr lang="en-GB" sz="1200" dirty="0"/>
          </a:p>
          <a:p>
            <a:pPr marL="0" indent="0">
              <a:buNone/>
            </a:pPr>
            <a:r>
              <a:rPr lang="en-GB" sz="1200" dirty="0" smtClean="0"/>
              <a:t>         What we are seeking Scope agreement on :</a:t>
            </a:r>
          </a:p>
          <a:p>
            <a:endParaRPr lang="en-GB" sz="1200" dirty="0"/>
          </a:p>
          <a:p>
            <a:pPr lvl="1">
              <a:buFont typeface="+mj-lt"/>
              <a:buAutoNum type="arabicPeriod"/>
            </a:pPr>
            <a:r>
              <a:rPr lang="en-US" sz="1200" dirty="0" smtClean="0"/>
              <a:t>2 </a:t>
            </a:r>
            <a:r>
              <a:rPr lang="en-US" sz="1200" dirty="0"/>
              <a:t>outstanding scope items (XRN 4431 &amp; 4453) have recommendations due from DSG </a:t>
            </a:r>
            <a:r>
              <a:rPr lang="en-US" sz="1200" dirty="0" smtClean="0"/>
              <a:t>(due </a:t>
            </a:r>
            <a:r>
              <a:rPr lang="en-US" sz="1200" dirty="0"/>
              <a:t>05</a:t>
            </a:r>
            <a:r>
              <a:rPr lang="en-US" sz="1200" baseline="30000" dirty="0"/>
              <a:t>th</a:t>
            </a:r>
            <a:r>
              <a:rPr lang="en-US" sz="1200" dirty="0"/>
              <a:t> of </a:t>
            </a:r>
            <a:r>
              <a:rPr lang="en-US" sz="1200" dirty="0" smtClean="0"/>
              <a:t>March) – Decision on inclusion or otherwise in R3</a:t>
            </a:r>
          </a:p>
          <a:p>
            <a:pPr lvl="1">
              <a:buFont typeface="+mj-lt"/>
              <a:buAutoNum type="arabicPeriod"/>
            </a:pPr>
            <a:r>
              <a:rPr lang="en-US" sz="1200" dirty="0" smtClean="0"/>
              <a:t>A number of ‘In scope’ changes have high level ROM costs presented to this group as requested in February ChMC – decision on inclusion or otherwise into R3</a:t>
            </a:r>
            <a:endParaRPr lang="en-GB" sz="1200" dirty="0"/>
          </a:p>
          <a:p>
            <a:endParaRPr lang="en-GB" sz="1200" dirty="0" smtClean="0"/>
          </a:p>
          <a:p>
            <a:r>
              <a:rPr lang="en-GB" sz="1200" dirty="0" smtClean="0"/>
              <a:t>Scope approval has close linkage to Design – some sunk costs may be incurred if scope decisions are deferred to later stages of Release 3.</a:t>
            </a:r>
          </a:p>
          <a:p>
            <a:endParaRPr lang="en-GB" sz="1200" dirty="0" smtClean="0"/>
          </a:p>
          <a:p>
            <a:r>
              <a:rPr lang="en-GB" sz="1200" dirty="0" smtClean="0"/>
              <a:t>Design plan overview is also provided for information to the Change Management Committee on Industry Design Engagement and CP issuance (refer to slides 3 &amp; 4)</a:t>
            </a:r>
          </a:p>
          <a:p>
            <a:endParaRPr lang="en-GB" sz="1200" dirty="0" smtClean="0"/>
          </a:p>
          <a:p>
            <a:r>
              <a:rPr lang="en-GB" sz="1200" dirty="0" smtClean="0"/>
              <a:t>Project team continue to track green to previously committed funding milestone date of full BER submission to ChMC for approval by 11</a:t>
            </a:r>
            <a:r>
              <a:rPr lang="en-GB" sz="1200" baseline="30000" dirty="0" smtClean="0"/>
              <a:t>th</a:t>
            </a:r>
            <a:r>
              <a:rPr lang="en-GB" sz="1200" dirty="0" smtClean="0"/>
              <a:t> April 2018</a:t>
            </a:r>
            <a:endParaRPr lang="en-GB" sz="1200" dirty="0"/>
          </a:p>
          <a:p>
            <a:pPr>
              <a:buFont typeface="+mj-lt"/>
              <a:buAutoNum type="arabicPeriod"/>
            </a:pP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951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208557"/>
              </p:ext>
            </p:extLst>
          </p:nvPr>
        </p:nvGraphicFramePr>
        <p:xfrm>
          <a:off x="277688" y="908719"/>
          <a:ext cx="8686800" cy="525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  <a:gridCol w="723900"/>
              </a:tblGrid>
              <a:tr h="227436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en-GB" sz="800" b="1" i="0" u="none" strike="noStrike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2018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2743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January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February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March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April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May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June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July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August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September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October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November</a:t>
                      </a:r>
                      <a:endParaRPr lang="en-GB" sz="800" b="1" i="0" u="none" strike="noStrike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+mj-lt"/>
                        </a:rPr>
                        <a:t>December</a:t>
                      </a:r>
                      <a:endParaRPr lang="en-GB" sz="8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8483" marR="8483" marT="8483" marB="0" anchor="ctr">
                    <a:solidFill>
                      <a:schemeClr val="tx1"/>
                    </a:solidFill>
                  </a:tcPr>
                </a:tc>
              </a:tr>
              <a:tr h="4801713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DDDDDD"/>
                        </a:solidFill>
                        <a:effectLst/>
                        <a:latin typeface="Calibri"/>
                      </a:endParaRPr>
                    </a:p>
                  </a:txBody>
                  <a:tcPr marL="8483" marR="8483" marT="8483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45418" cy="740701"/>
          </a:xfrm>
        </p:spPr>
        <p:txBody>
          <a:bodyPr/>
          <a:lstStyle/>
          <a:p>
            <a:r>
              <a:rPr lang="en-GB" sz="2800" dirty="0">
                <a:solidFill>
                  <a:schemeClr val="tx1"/>
                </a:solidFill>
              </a:rPr>
              <a:t>Release 3 High Level Delivery </a:t>
            </a:r>
            <a:r>
              <a:rPr lang="en-GB" sz="2800" dirty="0" smtClean="0">
                <a:solidFill>
                  <a:schemeClr val="tx1"/>
                </a:solidFill>
              </a:rPr>
              <a:t>timelines</a:t>
            </a:r>
            <a:endParaRPr lang="en-GB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67956" y="2088736"/>
            <a:ext cx="487620" cy="37882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Prioritisation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768300" y="2080729"/>
            <a:ext cx="515715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50" dirty="0">
                <a:solidFill>
                  <a:srgbClr val="FFFFFF"/>
                </a:solidFill>
              </a:rPr>
              <a:t>Scope </a:t>
            </a:r>
          </a:p>
          <a:p>
            <a:pPr algn="ctr"/>
            <a:r>
              <a:rPr lang="en-GB" sz="650" dirty="0">
                <a:solidFill>
                  <a:srgbClr val="FFFFFF"/>
                </a:solidFill>
              </a:rPr>
              <a:t>Defined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403648" y="2079900"/>
            <a:ext cx="720080" cy="397133"/>
          </a:xfrm>
          <a:prstGeom prst="rect">
            <a:avLst/>
          </a:prstGeom>
          <a:solidFill>
            <a:schemeClr val="accent6">
              <a:lumMod val="50000"/>
              <a:alpha val="52000"/>
            </a:schemeClr>
          </a:solidFill>
          <a:ln>
            <a:noFill/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Funding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1691680" y="3102287"/>
            <a:ext cx="1368152" cy="3987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70C0"/>
            </a:solidFill>
          </a:ln>
          <a:effectLst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Design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059833" y="3979512"/>
            <a:ext cx="1584176" cy="397133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Build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7116404" y="5216490"/>
            <a:ext cx="577464" cy="397133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FFFFFF"/>
                </a:solidFill>
                <a:ea typeface="ＭＳ Ｐゴシック" pitchFamily="34" charset="-128"/>
              </a:rPr>
              <a:t>Imp.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7693868" y="5696163"/>
            <a:ext cx="1342628" cy="397133"/>
          </a:xfrm>
          <a:prstGeom prst="rect">
            <a:avLst/>
          </a:prstGeom>
          <a:solidFill>
            <a:schemeClr val="bg1"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PIS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1521" y="1628800"/>
            <a:ext cx="1014202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Scoping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1284015" y="1628800"/>
            <a:ext cx="1895126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Initiation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3214304" y="1628800"/>
            <a:ext cx="4308624" cy="238453"/>
          </a:xfrm>
          <a:prstGeom prst="rect">
            <a:avLst/>
          </a:prstGeom>
          <a:solidFill>
            <a:srgbClr val="3E5AA8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Delivery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7559886" y="1628800"/>
            <a:ext cx="1404601" cy="238453"/>
          </a:xfrm>
          <a:prstGeom prst="rect">
            <a:avLst/>
          </a:prstGeom>
          <a:solidFill>
            <a:schemeClr val="tx2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solidFill>
                  <a:srgbClr val="FFFFFF"/>
                </a:solidFill>
                <a:ea typeface="ＭＳ Ｐゴシック" pitchFamily="34" charset="-128"/>
              </a:rPr>
              <a:t>Realisation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683568" y="3980386"/>
            <a:ext cx="670669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Baselined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Scope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1403648" y="3980386"/>
            <a:ext cx="504056" cy="396259"/>
          </a:xfrm>
          <a:prstGeom prst="rect">
            <a:avLst/>
          </a:prstGeom>
          <a:solidFill>
            <a:srgbClr val="68AEE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>
                <a:solidFill>
                  <a:srgbClr val="000000"/>
                </a:solidFill>
                <a:ea typeface="ＭＳ Ｐゴシック" pitchFamily="34" charset="-128"/>
              </a:rPr>
              <a:t>Locked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700" b="1" dirty="0" smtClean="0">
                <a:solidFill>
                  <a:srgbClr val="000000"/>
                </a:solidFill>
                <a:ea typeface="ＭＳ Ｐゴシック" pitchFamily="34" charset="-128"/>
              </a:rPr>
              <a:t>Scope*</a:t>
            </a:r>
            <a:endParaRPr lang="en-GB" sz="700" b="1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>
            <a:off x="1037225" y="2503125"/>
            <a:ext cx="0" cy="1440819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1691680" y="2467559"/>
            <a:ext cx="0" cy="1511953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BFA7C702-C493-4DAC-BD78-6F0393DA4AF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56" name="Rectangle 55"/>
          <p:cNvSpPr/>
          <p:nvPr/>
        </p:nvSpPr>
        <p:spPr>
          <a:xfrm>
            <a:off x="768300" y="2492896"/>
            <a:ext cx="1355427" cy="427959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rgbClr val="FFFFFF"/>
                </a:solidFill>
              </a:rPr>
              <a:t>Analysis, IA &amp; HL Design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4211960" y="4398504"/>
            <a:ext cx="1080120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System Test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5076056" y="4808110"/>
            <a:ext cx="1152128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UAT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228184" y="5216490"/>
            <a:ext cx="888220" cy="397133"/>
          </a:xfrm>
          <a:prstGeom prst="rect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rgbClr val="0070C0"/>
                </a:solidFill>
                <a:ea typeface="ＭＳ Ｐゴシック" pitchFamily="34" charset="-128"/>
              </a:rPr>
              <a:t>Market Trials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>
            <a:off x="7561173" y="1939932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12700" cap="flat" cmpd="sng" algn="ctr">
            <a:solidFill>
              <a:schemeClr val="accent1">
                <a:lumMod val="60000"/>
                <a:lumOff val="4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2249160" y="3573016"/>
            <a:ext cx="965144" cy="0"/>
          </a:xfrm>
          <a:prstGeom prst="straightConnector1">
            <a:avLst/>
          </a:prstGeom>
          <a:solidFill>
            <a:schemeClr val="accent1">
              <a:alpha val="50000"/>
            </a:schemeClr>
          </a:solidFill>
          <a:ln w="3175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diamond"/>
            <a:tailEnd type="diamon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3240693" y="1867253"/>
            <a:ext cx="35163" cy="4389360"/>
          </a:xfrm>
          <a:prstGeom prst="line">
            <a:avLst/>
          </a:prstGeom>
          <a:solidFill>
            <a:schemeClr val="accent1">
              <a:alpha val="50000"/>
            </a:schemeClr>
          </a:solidFill>
          <a:ln w="25400" cap="flat" cmpd="sng" algn="ctr">
            <a:solidFill>
              <a:schemeClr val="accent3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2027491" y="3605381"/>
            <a:ext cx="1872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CP representation &amp; Finalisation </a:t>
            </a:r>
            <a:endParaRPr lang="en-GB" sz="600" dirty="0"/>
          </a:p>
        </p:txBody>
      </p:sp>
      <p:sp>
        <p:nvSpPr>
          <p:cNvPr id="10" name="TextBox 9"/>
          <p:cNvSpPr txBox="1"/>
          <p:nvPr/>
        </p:nvSpPr>
        <p:spPr>
          <a:xfrm>
            <a:off x="-13562" y="6348946"/>
            <a:ext cx="650850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*Locked scope at this stage enters Design phase; BER finalisation and/or Design Phase may result in some R3 scope being reviewed by ChMC</a:t>
            </a:r>
            <a:endParaRPr lang="en-GB" sz="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Plan – Change Pack Issuance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27" y="5157192"/>
            <a:ext cx="8862144" cy="115212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1100" dirty="0" smtClean="0"/>
              <a:t>Design Plan commenced on 5</a:t>
            </a:r>
            <a:r>
              <a:rPr lang="en-GB" sz="1100" baseline="30000" dirty="0" smtClean="0"/>
              <a:t>th</a:t>
            </a:r>
            <a:r>
              <a:rPr lang="en-GB" sz="1100" dirty="0" smtClean="0"/>
              <a:t> of March and planned to complete on 27/04/2018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/>
              <a:t>E</a:t>
            </a:r>
            <a:r>
              <a:rPr lang="en-GB" sz="1100" dirty="0" smtClean="0"/>
              <a:t>xpected to be a tight plan due to nature/complexity of Release 3 changes e.g. Cadent Billing, RGMA validation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 smtClean="0"/>
              <a:t>CP Drops planned in accordance with internal Design workshops; some flex may be experienced depending on complexity encountered during design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 smtClean="0"/>
              <a:t>External facing changes being prioritised for early CP drops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1100" dirty="0" smtClean="0"/>
              <a:t>Industry Design engagement sessions planned (via DSG) to ensure early visibility of R3 design is provided to representatives at DSG</a:t>
            </a:r>
          </a:p>
          <a:p>
            <a:pPr>
              <a:buFont typeface="Wingdings" panose="05000000000000000000" pitchFamily="2" charset="2"/>
              <a:buChar char="Ø"/>
            </a:pPr>
            <a:endParaRPr lang="en-GB" sz="1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1520" y="1772231"/>
            <a:ext cx="8496944" cy="3240945"/>
          </a:xfrm>
          <a:prstGeom prst="rect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>
            <a:off x="251520" y="1148452"/>
            <a:ext cx="6048672" cy="336331"/>
          </a:xfrm>
          <a:prstGeom prst="leftRightArrow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Detailed Design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00192" y="1556787"/>
            <a:ext cx="139424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b="1" dirty="0" smtClean="0"/>
              <a:t>02/05/18</a:t>
            </a:r>
            <a:endParaRPr lang="en-GB" sz="800" b="1" dirty="0"/>
          </a:p>
        </p:txBody>
      </p:sp>
      <p:sp>
        <p:nvSpPr>
          <p:cNvPr id="8" name="Left-Right Arrow 7"/>
          <p:cNvSpPr/>
          <p:nvPr/>
        </p:nvSpPr>
        <p:spPr bwMode="auto">
          <a:xfrm>
            <a:off x="2267744" y="1878915"/>
            <a:ext cx="2088232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Change Pack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19672" y="2244715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Drop 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21/03/18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65785" y="2217191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Approval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11/04/18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68661" y="2859315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Drop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04/04/18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2859315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Approval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23/04/18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948264" y="1844824"/>
            <a:ext cx="0" cy="3168352"/>
          </a:xfrm>
          <a:prstGeom prst="line">
            <a:avLst/>
          </a:prstGeom>
          <a:solidFill>
            <a:schemeClr val="accent1">
              <a:alpha val="50000"/>
            </a:schemeClr>
          </a:solidFill>
          <a:ln w="19050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  <a:extLst/>
        </p:spPr>
      </p:cxnSp>
      <p:sp>
        <p:nvSpPr>
          <p:cNvPr id="15" name="Left-Right Arrow 14"/>
          <p:cNvSpPr/>
          <p:nvPr/>
        </p:nvSpPr>
        <p:spPr bwMode="auto">
          <a:xfrm>
            <a:off x="3338735" y="2509955"/>
            <a:ext cx="2466529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Change Pack 2</a:t>
            </a:r>
          </a:p>
        </p:txBody>
      </p:sp>
      <p:sp>
        <p:nvSpPr>
          <p:cNvPr id="16" name="Left-Right Arrow 15"/>
          <p:cNvSpPr/>
          <p:nvPr/>
        </p:nvSpPr>
        <p:spPr bwMode="auto">
          <a:xfrm>
            <a:off x="251520" y="716405"/>
            <a:ext cx="1656184" cy="336331"/>
          </a:xfrm>
          <a:prstGeom prst="leftRightArrow">
            <a:avLst/>
          </a:prstGeom>
          <a:solidFill>
            <a:schemeClr val="accent1">
              <a:alpha val="4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HL Design </a:t>
            </a:r>
          </a:p>
        </p:txBody>
      </p:sp>
      <p:sp>
        <p:nvSpPr>
          <p:cNvPr id="17" name="Left-Right Arrow 16"/>
          <p:cNvSpPr/>
          <p:nvPr/>
        </p:nvSpPr>
        <p:spPr bwMode="auto">
          <a:xfrm>
            <a:off x="6300192" y="1148452"/>
            <a:ext cx="2448272" cy="336331"/>
          </a:xfrm>
          <a:prstGeom prst="leftRightArrow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Build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592834" y="3481263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Drop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16/04/18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28221" y="3481263"/>
            <a:ext cx="1394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Change Pack Approval</a:t>
            </a:r>
          </a:p>
          <a:p>
            <a:pPr algn="ctr"/>
            <a:r>
              <a:rPr lang="en-GB" sz="700" b="1" dirty="0" smtClean="0">
                <a:solidFill>
                  <a:srgbClr val="3E5AA8"/>
                </a:solidFill>
              </a:rPr>
              <a:t>30/04/18</a:t>
            </a:r>
            <a:endParaRPr lang="en-GB" sz="700" b="1" dirty="0">
              <a:solidFill>
                <a:srgbClr val="3E5AA8"/>
              </a:solidFill>
            </a:endParaRPr>
          </a:p>
        </p:txBody>
      </p:sp>
      <p:sp>
        <p:nvSpPr>
          <p:cNvPr id="20" name="Left-Right Arrow 19"/>
          <p:cNvSpPr/>
          <p:nvPr/>
        </p:nvSpPr>
        <p:spPr bwMode="auto">
          <a:xfrm>
            <a:off x="4162908" y="3131903"/>
            <a:ext cx="2466529" cy="332516"/>
          </a:xfrm>
          <a:prstGeom prst="leftRightArrow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800" b="1" dirty="0">
                <a:solidFill>
                  <a:schemeClr val="tx1"/>
                </a:solidFill>
                <a:latin typeface="Arial" charset="0"/>
              </a:rPr>
              <a:t>Change Pack 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6220" y="1001751"/>
            <a:ext cx="962199" cy="21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05/03/18</a:t>
            </a:r>
            <a:endParaRPr lang="en-GB" sz="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82766" y="1001752"/>
            <a:ext cx="962199" cy="215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30/04/18</a:t>
            </a:r>
            <a:endParaRPr lang="en-GB" sz="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873155" y="1845404"/>
            <a:ext cx="13819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</a:rPr>
              <a:t>6 month Notification</a:t>
            </a:r>
            <a:endParaRPr lang="en-GB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Isosceles Triangle 23"/>
          <p:cNvSpPr/>
          <p:nvPr/>
        </p:nvSpPr>
        <p:spPr bwMode="auto">
          <a:xfrm>
            <a:off x="2267744" y="4150593"/>
            <a:ext cx="216024" cy="288032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Isosceles Triangle 24"/>
          <p:cNvSpPr/>
          <p:nvPr/>
        </p:nvSpPr>
        <p:spPr bwMode="auto">
          <a:xfrm>
            <a:off x="4181945" y="4150593"/>
            <a:ext cx="216024" cy="288032"/>
          </a:xfrm>
          <a:prstGeom prst="triangle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7684" y="4509120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Design Engagement Session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41885" y="4509119"/>
            <a:ext cx="151216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b="1" dirty="0" smtClean="0"/>
              <a:t>Design Engagement Session</a:t>
            </a:r>
          </a:p>
        </p:txBody>
      </p:sp>
    </p:spTree>
    <p:extLst>
      <p:ext uri="{BB962C8B-B14F-4D97-AF65-F5344CB8AC3E}">
        <p14:creationId xmlns:p14="http://schemas.microsoft.com/office/powerpoint/2010/main" val="276768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402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xoserve templates</vt:lpstr>
      <vt:lpstr>1_xoserve templates</vt:lpstr>
      <vt:lpstr> Release 3 Update</vt:lpstr>
      <vt:lpstr>Summary</vt:lpstr>
      <vt:lpstr>Release 3 High Level Delivery timelines</vt:lpstr>
      <vt:lpstr>Design Plan – Change Pack Issuance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Release 3 Scope  &amp; Proposed Plan</dc:title>
  <dc:creator>National Grid</dc:creator>
  <cp:lastModifiedBy>National Grid</cp:lastModifiedBy>
  <cp:revision>19</cp:revision>
  <dcterms:created xsi:type="dcterms:W3CDTF">2018-01-30T14:11:09Z</dcterms:created>
  <dcterms:modified xsi:type="dcterms:W3CDTF">2018-03-07T10:11:00Z</dcterms:modified>
</cp:coreProperties>
</file>