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  <p:sldMasterId id="2147483680" r:id="rId6"/>
    <p:sldMasterId id="2147483691" r:id="rId7"/>
    <p:sldMasterId id="2147483696" r:id="rId8"/>
    <p:sldMasterId id="2147483710" r:id="rId9"/>
    <p:sldMasterId id="2147483720" r:id="rId10"/>
  </p:sldMasterIdLst>
  <p:notesMasterIdLst>
    <p:notesMasterId r:id="rId28"/>
  </p:notesMasterIdLst>
  <p:sldIdLst>
    <p:sldId id="422" r:id="rId11"/>
    <p:sldId id="374" r:id="rId12"/>
    <p:sldId id="412" r:id="rId13"/>
    <p:sldId id="461" r:id="rId14"/>
    <p:sldId id="455" r:id="rId15"/>
    <p:sldId id="456" r:id="rId16"/>
    <p:sldId id="457" r:id="rId17"/>
    <p:sldId id="474" r:id="rId18"/>
    <p:sldId id="458" r:id="rId19"/>
    <p:sldId id="473" r:id="rId20"/>
    <p:sldId id="459" r:id="rId21"/>
    <p:sldId id="466" r:id="rId22"/>
    <p:sldId id="435" r:id="rId23"/>
    <p:sldId id="463" r:id="rId24"/>
    <p:sldId id="437" r:id="rId25"/>
    <p:sldId id="472" r:id="rId26"/>
    <p:sldId id="471" r:id="rId27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36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902" autoAdjust="0"/>
    <p:restoredTop sz="93088"/>
  </p:normalViewPr>
  <p:slideViewPr>
    <p:cSldViewPr>
      <p:cViewPr varScale="1">
        <p:scale>
          <a:sx n="102" d="100"/>
          <a:sy n="102" d="100"/>
        </p:scale>
        <p:origin x="182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411"/>
          </a:xfrm>
          <a:prstGeom prst="rect">
            <a:avLst/>
          </a:prstGeom>
        </p:spPr>
        <p:txBody>
          <a:bodyPr vert="horz" lIns="91405" tIns="45703" rIns="91405" bIns="4570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411"/>
          </a:xfrm>
          <a:prstGeom prst="rect">
            <a:avLst/>
          </a:prstGeom>
        </p:spPr>
        <p:txBody>
          <a:bodyPr vert="horz" lIns="91405" tIns="45703" rIns="91405" bIns="45703" rtlCol="0"/>
          <a:lstStyle>
            <a:lvl1pPr algn="r">
              <a:defRPr sz="1200"/>
            </a:lvl1pPr>
          </a:lstStyle>
          <a:p>
            <a:fld id="{5D6BA407-0A70-4A9A-851F-69897A756DF5}" type="datetimeFigureOut">
              <a:rPr lang="en-GB" smtClean="0"/>
              <a:t>19/03/2018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5" tIns="45703" rIns="91405" bIns="4570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05" tIns="45703" rIns="91405" bIns="457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6411"/>
          </a:xfrm>
          <a:prstGeom prst="rect">
            <a:avLst/>
          </a:prstGeom>
        </p:spPr>
        <p:txBody>
          <a:bodyPr vert="horz" lIns="91405" tIns="45703" rIns="91405" bIns="4570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05" tIns="45703" rIns="91405" bIns="45703" rtlCol="0" anchor="b"/>
          <a:lstStyle>
            <a:lvl1pPr algn="r">
              <a:defRPr sz="1200"/>
            </a:lvl1pPr>
          </a:lstStyle>
          <a:p>
            <a:fld id="{5909064F-87BD-49F0-9132-A8926ACF27B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419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5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5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6.xml"/><Relationship Id="rId4" Type="http://schemas.openxmlformats.org/officeDocument/2006/relationships/tags" Target="../tags/tag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221832"/>
            <a:ext cx="9144000" cy="1295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5013176"/>
            <a:ext cx="9144000" cy="127543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FEC9B-33A1-44CE-B569-78A01A3DD2D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XoserveLogoAppsCov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765175"/>
            <a:ext cx="43243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0" y="6561138"/>
            <a:ext cx="9144000" cy="296862"/>
            <a:chOff x="2542" y="4133"/>
            <a:chExt cx="870" cy="187"/>
          </a:xfrm>
        </p:grpSpPr>
        <p:sp>
          <p:nvSpPr>
            <p:cNvPr id="6" name="Rectangle 10"/>
            <p:cNvSpPr>
              <a:spLocks noChangeArrowheads="1"/>
            </p:cNvSpPr>
            <p:nvPr userDrawn="1"/>
          </p:nvSpPr>
          <p:spPr bwMode="auto">
            <a:xfrm>
              <a:off x="2542" y="4245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5995C0"/>
                </a:gs>
                <a:gs pos="100000">
                  <a:srgbClr val="68AEE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2542" y="4173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9AB8CE"/>
                </a:gs>
                <a:gs pos="100000">
                  <a:srgbClr val="B3D5E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 userDrawn="1"/>
          </p:nvSpPr>
          <p:spPr bwMode="auto">
            <a:xfrm>
              <a:off x="2542" y="4133"/>
              <a:ext cx="870" cy="42"/>
            </a:xfrm>
            <a:prstGeom prst="rect">
              <a:avLst/>
            </a:prstGeom>
            <a:gradFill rotWithShape="1">
              <a:gsLst>
                <a:gs pos="0">
                  <a:srgbClr val="C6D0D8"/>
                </a:gs>
                <a:gs pos="100000">
                  <a:srgbClr val="E6F1F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</p:grpSp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3587750"/>
            <a:ext cx="9144000" cy="1295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4241800"/>
            <a:ext cx="9144000" cy="2616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65138" y="6308725"/>
            <a:ext cx="2133600" cy="2524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91429" tIns="45715" rIns="91429" bIns="45715" anchor="t"/>
          <a:lstStyle>
            <a:lvl1pPr>
              <a:defRPr sz="1400">
                <a:solidFill>
                  <a:srgbClr val="C0C0C0"/>
                </a:solidFill>
              </a:defRPr>
            </a:lvl1pPr>
          </a:lstStyle>
          <a:p>
            <a:pPr>
              <a:defRPr/>
            </a:pPr>
            <a:fld id="{EDB87CAB-F2C0-40E1-8353-DDE975A3CAA3}" type="datetime1">
              <a:rPr lang="en-US" smtClean="0"/>
              <a:pPr>
                <a:defRPr/>
              </a:pPr>
              <a:t>3/19/18</a:t>
            </a:fld>
            <a:endParaRPr lang="en-GB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308725"/>
            <a:ext cx="2895600" cy="2524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91429" tIns="45715" rIns="91429" bIns="45715" anchor="t"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61138" y="6308725"/>
            <a:ext cx="2133600" cy="2524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defTabSz="457145">
              <a:defRPr sz="1400">
                <a:solidFill>
                  <a:srgbClr val="C0C0C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81F8BE-977F-40E9-B6BF-04F4BF17F0AF}" type="slidenum">
              <a:rPr lang="en-GB">
                <a:ea typeface="ＭＳ Ｐゴシック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850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A836A-49A0-4566-BBFC-0966E6CAA02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3/19/18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65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1219200"/>
            <a:ext cx="42730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219200"/>
            <a:ext cx="42730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0F87F-36F1-4A5A-A7FA-77C25515D8A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3/19/18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190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C0E76-4AF1-4195-A145-0F062CF27DD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3/19/18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575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3CA6D-E328-4BC2-B561-A25E807B5BD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3/19/18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810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EE3BB-B5E9-4531-9838-0C4C6896B84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3/19/18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44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36913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68AEE0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36726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5" indent="0">
              <a:buNone/>
              <a:defRPr sz="1800"/>
            </a:lvl2pPr>
            <a:lvl3pPr marL="914290" indent="0">
              <a:buNone/>
              <a:defRPr sz="1600"/>
            </a:lvl3pPr>
            <a:lvl4pPr marL="1371435" indent="0">
              <a:buNone/>
              <a:defRPr sz="1400"/>
            </a:lvl4pPr>
            <a:lvl5pPr marL="1828581" indent="0">
              <a:buNone/>
              <a:defRPr sz="1400"/>
            </a:lvl5pPr>
            <a:lvl6pPr marL="2285726" indent="0">
              <a:buNone/>
              <a:defRPr sz="1400"/>
            </a:lvl6pPr>
            <a:lvl7pPr marL="2742871" indent="0">
              <a:buNone/>
              <a:defRPr sz="1400"/>
            </a:lvl7pPr>
            <a:lvl8pPr marL="3200016" indent="0">
              <a:buNone/>
              <a:defRPr sz="1400"/>
            </a:lvl8pPr>
            <a:lvl9pPr marL="3657161" indent="0">
              <a:buNone/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468314" y="6245225"/>
            <a:ext cx="5551487" cy="476250"/>
          </a:xfrm>
          <a:prstGeom prst="rect">
            <a:avLst/>
          </a:prstGeom>
          <a:ln/>
        </p:spPr>
        <p:txBody>
          <a:bodyPr lIns="91429" tIns="45715" rIns="91429" bIns="45715"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494713" y="6381750"/>
            <a:ext cx="449263" cy="476250"/>
          </a:xfrm>
          <a:prstGeom prst="rect">
            <a:avLst/>
          </a:prstGeom>
          <a:ln/>
        </p:spPr>
        <p:txBody>
          <a:bodyPr lIns="91429" tIns="45715" rIns="91429" bIns="45715"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5A20A-D1ED-4B79-9D7A-91C4398E6ECA}" type="slidenum">
              <a:rPr lang="en-GB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60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2"/>
          <a:ext cx="135749" cy="14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2"/>
                        <a:ext cx="135749" cy="143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4"/>
            </p:custDataLst>
          </p:nvPr>
        </p:nvSpPr>
        <p:spPr>
          <a:xfrm>
            <a:off x="298516" y="1494767"/>
            <a:ext cx="8845484" cy="4643751"/>
          </a:xfrm>
        </p:spPr>
        <p:txBody>
          <a:bodyPr/>
          <a:lstStyle>
            <a:lvl1pPr>
              <a:defRPr b="0"/>
            </a:lvl1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</a:t>
            </a:r>
          </a:p>
          <a:p>
            <a:pPr lvl="1"/>
            <a:r>
              <a:rPr lang="en-US" noProof="0" dirty="0"/>
              <a:t>Text style level 2</a:t>
            </a:r>
          </a:p>
          <a:p>
            <a:pPr lvl="2"/>
            <a:r>
              <a:rPr lang="en-US" noProof="0" dirty="0"/>
              <a:t>Text style level 3</a:t>
            </a:r>
          </a:p>
          <a:p>
            <a:pPr lvl="3"/>
            <a:r>
              <a:rPr lang="en-US" noProof="0" dirty="0"/>
              <a:t>Text style level 4</a:t>
            </a:r>
          </a:p>
        </p:txBody>
      </p:sp>
    </p:spTree>
    <p:extLst>
      <p:ext uri="{BB962C8B-B14F-4D97-AF65-F5344CB8AC3E}">
        <p14:creationId xmlns:p14="http://schemas.microsoft.com/office/powerpoint/2010/main" val="1494125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58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221832"/>
            <a:ext cx="9144000" cy="1295400"/>
          </a:xfrm>
          <a:extLst/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5013176"/>
            <a:ext cx="9144000" cy="1275432"/>
          </a:xfrm>
          <a:extLst/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01087-4241-4E42-9631-54BA489F4A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94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2493392"/>
            <a:ext cx="7772400" cy="893762"/>
          </a:xfrm>
        </p:spPr>
        <p:txBody>
          <a:bodyPr/>
          <a:lstStyle>
            <a:lvl1pPr algn="ctr">
              <a:defRPr sz="3600">
                <a:solidFill>
                  <a:srgbClr val="68AEE0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1560" y="3356992"/>
            <a:ext cx="6400800" cy="7921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55E16-43F9-4714-BDF7-2E91A8EB989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7098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2493392"/>
            <a:ext cx="7772400" cy="893762"/>
          </a:xfrm>
        </p:spPr>
        <p:txBody>
          <a:bodyPr/>
          <a:lstStyle>
            <a:lvl1pPr algn="ctr">
              <a:defRPr sz="3600">
                <a:solidFill>
                  <a:srgbClr val="68AEE0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1560" y="3356992"/>
            <a:ext cx="6400800" cy="7921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B8F9E-F6DE-4F32-AE89-31AABE01317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713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-56480"/>
            <a:ext cx="8688388" cy="965200"/>
          </a:xfrm>
        </p:spPr>
        <p:txBody>
          <a:bodyPr/>
          <a:lstStyle>
            <a:lvl1pPr algn="l">
              <a:defRPr sz="3000">
                <a:solidFill>
                  <a:srgbClr val="1D3E6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86800" cy="46085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EC02C-8660-4013-8C3D-9127A5C453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36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0002"/>
          <p:cNvPicPr>
            <a:picLocks noChangeAspect="1" noChangeArrowheads="1"/>
          </p:cNvPicPr>
          <p:nvPr userDrawn="1"/>
        </p:nvPicPr>
        <p:blipFill>
          <a:blip r:embed="rId2"/>
          <a:srcRect t="53847"/>
          <a:stretch>
            <a:fillRect/>
          </a:stretch>
        </p:blipFill>
        <p:spPr bwMode="auto">
          <a:xfrm>
            <a:off x="0" y="3419475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433638" y="568325"/>
            <a:ext cx="4379912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3587750"/>
            <a:ext cx="9144000" cy="1295400"/>
          </a:xfrm>
          <a:extLst/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4241800"/>
            <a:ext cx="9144000" cy="2616200"/>
          </a:xfrm>
          <a:extLst/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quarter" idx="10"/>
          </p:nvPr>
        </p:nvSpPr>
        <p:spPr>
          <a:xfrm>
            <a:off x="42863" y="6624638"/>
            <a:ext cx="7620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86625" y="6572250"/>
            <a:ext cx="1905000" cy="457200"/>
          </a:xfrm>
          <a:prstGeom prst="rect">
            <a:avLst/>
          </a:prstGeom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bg2"/>
                </a:solidFill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47ED568-4F98-4A5B-BCF2-A7FC8EC4FCF8}" type="slidenum">
              <a:rPr lang="en-GB">
                <a:solidFill>
                  <a:srgbClr val="4D4D4D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4171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5589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1219200"/>
            <a:ext cx="42730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219200"/>
            <a:ext cx="42730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853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00" y="68400"/>
            <a:ext cx="8686800" cy="964800"/>
          </a:xfrm>
        </p:spPr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8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1563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258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81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-37306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646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913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-56480"/>
            <a:ext cx="8688388" cy="965200"/>
          </a:xfrm>
        </p:spPr>
        <p:txBody>
          <a:bodyPr/>
          <a:lstStyle>
            <a:lvl1pPr algn="l">
              <a:defRPr sz="3000">
                <a:solidFill>
                  <a:srgbClr val="1D3E6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86800" cy="46085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FEF25-43C3-4C0F-B8F3-77273EB2B5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05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3298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69" y="66675"/>
            <a:ext cx="8688266" cy="965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1" y="1219200"/>
            <a:ext cx="4273062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219200"/>
            <a:ext cx="4273062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1321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1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66675"/>
            <a:ext cx="8688388" cy="965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19200"/>
            <a:ext cx="8686800" cy="4876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134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Copyright © 2013 Capgemini Consulting. All rights reserved.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27850" y="6711950"/>
            <a:ext cx="2133600" cy="1174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83FC2BE4-CB13-42D3-ABDD-210EE0B832E8}" type="slidenum">
              <a:rPr lang="en-GB">
                <a:solidFill>
                  <a:srgbClr val="000000"/>
                </a:solidFill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3243263" y="6511925"/>
            <a:ext cx="2671762" cy="20161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de-DE">
                <a:solidFill>
                  <a:srgbClr val="000000"/>
                </a:solidFill>
              </a:rPr>
              <a:t>GSG-5-CONCEPT-TEMPLATE_NEU.PPTX</a:t>
            </a:r>
            <a:endParaRPr 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361496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XoserveLogoAppsCov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765175"/>
            <a:ext cx="43243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9"/>
          <p:cNvGrpSpPr>
            <a:grpSpLocks/>
          </p:cNvGrpSpPr>
          <p:nvPr userDrawn="1"/>
        </p:nvGrpSpPr>
        <p:grpSpPr bwMode="auto">
          <a:xfrm>
            <a:off x="0" y="6561138"/>
            <a:ext cx="9144000" cy="296862"/>
            <a:chOff x="2542" y="4133"/>
            <a:chExt cx="870" cy="187"/>
          </a:xfrm>
        </p:grpSpPr>
        <p:sp>
          <p:nvSpPr>
            <p:cNvPr id="6" name="Rectangle 10"/>
            <p:cNvSpPr>
              <a:spLocks noChangeArrowheads="1"/>
            </p:cNvSpPr>
            <p:nvPr userDrawn="1"/>
          </p:nvSpPr>
          <p:spPr bwMode="auto">
            <a:xfrm>
              <a:off x="2542" y="4245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5995C0"/>
                </a:gs>
                <a:gs pos="100000">
                  <a:srgbClr val="68AEE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7" name="Rectangle 11"/>
            <p:cNvSpPr>
              <a:spLocks noChangeArrowheads="1"/>
            </p:cNvSpPr>
            <p:nvPr userDrawn="1"/>
          </p:nvSpPr>
          <p:spPr bwMode="auto">
            <a:xfrm>
              <a:off x="2542" y="4173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9AB8CE"/>
                </a:gs>
                <a:gs pos="100000">
                  <a:srgbClr val="B3D5E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8" name="Rectangle 12"/>
            <p:cNvSpPr>
              <a:spLocks noChangeArrowheads="1"/>
            </p:cNvSpPr>
            <p:nvPr userDrawn="1"/>
          </p:nvSpPr>
          <p:spPr bwMode="auto">
            <a:xfrm>
              <a:off x="2542" y="4133"/>
              <a:ext cx="870" cy="42"/>
            </a:xfrm>
            <a:prstGeom prst="rect">
              <a:avLst/>
            </a:prstGeom>
            <a:gradFill rotWithShape="1">
              <a:gsLst>
                <a:gs pos="0">
                  <a:srgbClr val="C6D0D8"/>
                </a:gs>
                <a:gs pos="100000">
                  <a:srgbClr val="E6F1F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</p:grpSp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3587750"/>
            <a:ext cx="9144000" cy="1295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4241800"/>
            <a:ext cx="9144000" cy="2616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9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65138" y="6308725"/>
            <a:ext cx="2133600" cy="2524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91429" tIns="45715" rIns="91429" bIns="45715" anchor="t"/>
          <a:lstStyle>
            <a:lvl1pPr>
              <a:defRPr sz="1400">
                <a:solidFill>
                  <a:srgbClr val="C0C0C0"/>
                </a:solidFill>
              </a:defRPr>
            </a:lvl1pPr>
          </a:lstStyle>
          <a:p>
            <a:pPr>
              <a:defRPr/>
            </a:pPr>
            <a:fld id="{EDB87CAB-F2C0-40E1-8353-DDE975A3CAA3}" type="datetime1">
              <a:rPr lang="en-US" smtClean="0"/>
              <a:pPr>
                <a:defRPr/>
              </a:pPr>
              <a:t>3/19/18</a:t>
            </a:fld>
            <a:endParaRPr lang="en-GB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6308725"/>
            <a:ext cx="2895600" cy="2524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lIns="91429" tIns="45715" rIns="91429" bIns="45715" anchor="t"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61138" y="6308725"/>
            <a:ext cx="2133600" cy="2524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defTabSz="457145">
              <a:defRPr sz="1400">
                <a:solidFill>
                  <a:srgbClr val="C0C0C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81F8BE-977F-40E9-B6BF-04F4BF17F0AF}" type="slidenum">
              <a:rPr lang="en-GB">
                <a:ea typeface="ＭＳ Ｐゴシック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6152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A836A-49A0-4566-BBFC-0966E6CAA02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3/19/18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1170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1" y="1219200"/>
            <a:ext cx="42730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219200"/>
            <a:ext cx="42730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0F87F-36F1-4A5A-A7FA-77C25515D8AB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3/19/18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5795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C0E76-4AF1-4195-A145-0F062CF27DD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3/19/18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6595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3CA6D-E328-4BC2-B561-A25E807B5BD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3/19/18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77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221832"/>
            <a:ext cx="9144000" cy="1295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5013176"/>
            <a:ext cx="9144000" cy="127543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FEC9B-33A1-44CE-B569-78A01A3DD2D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434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EE3BB-B5E9-4531-9838-0C4C6896B840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3/19/18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1184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2"/>
          <a:ext cx="135749" cy="14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" name="think-cell Slide" r:id="rId6" imgW="360" imgH="360" progId="">
                  <p:embed/>
                </p:oleObj>
              </mc:Choice>
              <mc:Fallback>
                <p:oleObj name="think-cell Slide" r:id="rId6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2"/>
                        <a:ext cx="135749" cy="143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4"/>
            </p:custDataLst>
          </p:nvPr>
        </p:nvSpPr>
        <p:spPr>
          <a:xfrm>
            <a:off x="298516" y="1494767"/>
            <a:ext cx="8845484" cy="4643751"/>
          </a:xfrm>
        </p:spPr>
        <p:txBody>
          <a:bodyPr/>
          <a:lstStyle>
            <a:lvl1pPr>
              <a:defRPr b="0"/>
            </a:lvl1pPr>
            <a:lvl5pPr>
              <a:buNone/>
              <a:defRPr/>
            </a:lvl5pPr>
          </a:lstStyle>
          <a:p>
            <a:pPr lvl="0"/>
            <a:r>
              <a:rPr lang="en-US" noProof="0" dirty="0"/>
              <a:t>Click to edit Master text style</a:t>
            </a:r>
          </a:p>
          <a:p>
            <a:pPr lvl="1"/>
            <a:r>
              <a:rPr lang="en-US" noProof="0" dirty="0"/>
              <a:t>Text style level 2</a:t>
            </a:r>
          </a:p>
          <a:p>
            <a:pPr lvl="2"/>
            <a:r>
              <a:rPr lang="en-US" noProof="0" dirty="0"/>
              <a:t>Text style level 3</a:t>
            </a:r>
          </a:p>
          <a:p>
            <a:pPr lvl="3"/>
            <a:r>
              <a:rPr lang="en-US" noProof="0" dirty="0"/>
              <a:t>Text style level 4</a:t>
            </a:r>
          </a:p>
        </p:txBody>
      </p:sp>
    </p:spTree>
    <p:extLst>
      <p:ext uri="{BB962C8B-B14F-4D97-AF65-F5344CB8AC3E}">
        <p14:creationId xmlns:p14="http://schemas.microsoft.com/office/powerpoint/2010/main" val="11870528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0" y="4221832"/>
            <a:ext cx="9144000" cy="12954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t"/>
          <a:lstStyle>
            <a:lvl1pPr algn="ctr">
              <a:defRPr sz="4000">
                <a:solidFill>
                  <a:schemeClr val="accent2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0" y="5013176"/>
            <a:ext cx="9144000" cy="127543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3200">
                <a:solidFill>
                  <a:srgbClr val="CCCCFF"/>
                </a:solidFill>
                <a:effectLst/>
              </a:defRPr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2D9C5-17AE-4038-9F2D-B14BAC7D8A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470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2493392"/>
            <a:ext cx="7772400" cy="893763"/>
          </a:xfrm>
        </p:spPr>
        <p:txBody>
          <a:bodyPr/>
          <a:lstStyle>
            <a:lvl1pPr algn="ctr">
              <a:defRPr sz="3600">
                <a:solidFill>
                  <a:srgbClr val="68AEE0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1560" y="3356992"/>
            <a:ext cx="6400800" cy="792163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A87E4-1071-4181-ADC0-8B22760010C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5642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-56480"/>
            <a:ext cx="8688388" cy="965200"/>
          </a:xfrm>
        </p:spPr>
        <p:txBody>
          <a:bodyPr/>
          <a:lstStyle>
            <a:lvl1pPr algn="l">
              <a:defRPr sz="3000">
                <a:solidFill>
                  <a:srgbClr val="1D3E6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86800" cy="46085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480B0-6847-4D27-B3EC-F99462D2DA1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24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2493392"/>
            <a:ext cx="7772400" cy="893762"/>
          </a:xfrm>
        </p:spPr>
        <p:txBody>
          <a:bodyPr/>
          <a:lstStyle>
            <a:lvl1pPr algn="ctr">
              <a:defRPr sz="3600">
                <a:solidFill>
                  <a:srgbClr val="68AEE0"/>
                </a:solidFill>
              </a:defRPr>
            </a:lvl1pPr>
          </a:lstStyle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1560" y="3356992"/>
            <a:ext cx="6400800" cy="7921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dirty="0"/>
              <a:t>Click to edit Master subtitle style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55E16-43F9-4714-BDF7-2E91A8EB989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08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425" y="-56480"/>
            <a:ext cx="8688388" cy="965200"/>
          </a:xfrm>
        </p:spPr>
        <p:txBody>
          <a:bodyPr/>
          <a:lstStyle>
            <a:lvl1pPr algn="l">
              <a:defRPr sz="3000">
                <a:solidFill>
                  <a:srgbClr val="1D3E6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08720"/>
            <a:ext cx="8686800" cy="46085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FEF25-43C3-4C0F-B8F3-77273EB2B56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92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3CA6D-E328-4BC2-B561-A25E807B5BDA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3/19/18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98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 sz="3000">
                <a:solidFill>
                  <a:srgbClr val="68AEE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C0E76-4AF1-4195-A145-0F062CF27DD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3/19/18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930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19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3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9.jpg"/><Relationship Id="rId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-57150"/>
            <a:ext cx="8688388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868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0" y="6308725"/>
            <a:ext cx="42005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D3E61"/>
                </a:solidFill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1AD612D-FDBC-4B02-B93E-546CAABBCD2F}" type="slidenum">
              <a:rPr lang="en-GB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331913" y="6234113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3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-57150"/>
            <a:ext cx="8688388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868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0" y="6308725"/>
            <a:ext cx="42005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D3E61"/>
                </a:solidFill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01AD612D-FDBC-4B02-B93E-546CAABBCD2F}" type="slidenum">
              <a:rPr lang="en-GB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/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331913" y="6234113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61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6" r:id="rId4"/>
    <p:sldLayoutId id="2147483677" r:id="rId5"/>
    <p:sldLayoutId id="2147483678" r:id="rId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66675"/>
            <a:ext cx="8688388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68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0" y="6308725"/>
            <a:ext cx="42005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4" tIns="46032" rIns="92064" bIns="46032" numCol="1" anchor="ctr" anchorCtr="0" compatLnSpc="1">
            <a:prstTxWarp prst="textNoShape">
              <a:avLst/>
            </a:prstTxWarp>
          </a:bodyPr>
          <a:lstStyle>
            <a:lvl1pPr algn="ctr" defTabSz="457145">
              <a:defRPr sz="1400">
                <a:solidFill>
                  <a:srgbClr val="C0C0C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ea typeface="ＭＳ Ｐゴシック" pitchFamily="34" charset="-128"/>
              <a:cs typeface="Arial" charset="0"/>
            </a:endParaRPr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0" y="6234113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145">
              <a:defRPr sz="8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CD2CB3-AA5B-42DF-B71B-248DB124CD3E}" type="datetime1"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3/19/18</a:t>
            </a:fld>
            <a:endParaRPr lang="en-GB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054" name="Rectangle 22"/>
          <p:cNvSpPr>
            <a:spLocks noChangeArrowheads="1"/>
          </p:cNvSpPr>
          <p:nvPr/>
        </p:nvSpPr>
        <p:spPr bwMode="auto">
          <a:xfrm>
            <a:off x="0" y="1096963"/>
            <a:ext cx="9144000" cy="31750"/>
          </a:xfrm>
          <a:prstGeom prst="rect">
            <a:avLst/>
          </a:prstGeom>
          <a:gradFill rotWithShape="0">
            <a:gsLst>
              <a:gs pos="0">
                <a:srgbClr val="0062C8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4" tIns="46032" rIns="92064" bIns="46032" anchor="ctr"/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2055" name="Group 9"/>
          <p:cNvGrpSpPr>
            <a:grpSpLocks/>
          </p:cNvGrpSpPr>
          <p:nvPr userDrawn="1"/>
        </p:nvGrpSpPr>
        <p:grpSpPr bwMode="auto">
          <a:xfrm>
            <a:off x="0" y="6561138"/>
            <a:ext cx="9144000" cy="296862"/>
            <a:chOff x="2542" y="4133"/>
            <a:chExt cx="870" cy="187"/>
          </a:xfrm>
        </p:grpSpPr>
        <p:sp>
          <p:nvSpPr>
            <p:cNvPr id="2057" name="Rectangle 10"/>
            <p:cNvSpPr>
              <a:spLocks noChangeArrowheads="1"/>
            </p:cNvSpPr>
            <p:nvPr userDrawn="1"/>
          </p:nvSpPr>
          <p:spPr bwMode="auto">
            <a:xfrm>
              <a:off x="2542" y="4245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5995C0"/>
                </a:gs>
                <a:gs pos="100000">
                  <a:srgbClr val="68AEE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58" name="Rectangle 11"/>
            <p:cNvSpPr>
              <a:spLocks noChangeArrowheads="1"/>
            </p:cNvSpPr>
            <p:nvPr userDrawn="1"/>
          </p:nvSpPr>
          <p:spPr bwMode="auto">
            <a:xfrm>
              <a:off x="2542" y="4173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9AB8CE"/>
                </a:gs>
                <a:gs pos="100000">
                  <a:srgbClr val="B3D5E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59" name="Rectangle 12"/>
            <p:cNvSpPr>
              <a:spLocks noChangeArrowheads="1"/>
            </p:cNvSpPr>
            <p:nvPr userDrawn="1"/>
          </p:nvSpPr>
          <p:spPr bwMode="auto">
            <a:xfrm>
              <a:off x="2542" y="4133"/>
              <a:ext cx="870" cy="42"/>
            </a:xfrm>
            <a:prstGeom prst="rect">
              <a:avLst/>
            </a:prstGeom>
            <a:gradFill rotWithShape="1">
              <a:gsLst>
                <a:gs pos="0">
                  <a:srgbClr val="C6D0D8"/>
                </a:gs>
                <a:gs pos="100000">
                  <a:srgbClr val="E6F1F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</p:grpSp>
      <p:pic>
        <p:nvPicPr>
          <p:cNvPr id="2056" name="Picture 14" descr="XoserveLogoAppsCover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5589588"/>
            <a:ext cx="15367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9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9" r:id="rId8"/>
    <p:sldLayoutId id="2147483690" r:id="rId9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5pPr>
      <a:lvl6pPr marL="457145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29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435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581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298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443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8589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5734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-57150"/>
            <a:ext cx="8688388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0"/>
            <a:ext cx="86868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0" y="6308725"/>
            <a:ext cx="4200525" cy="1746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D3E6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6F6F4BF-742B-4CBC-8249-E5ED4EC3994F}" type="slidenum">
              <a:rPr lang="en-GB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ea typeface="ＭＳ Ｐゴシック" pitchFamily="34" charset="-128"/>
            </a:endParaRPr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331913" y="6234113"/>
            <a:ext cx="7620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9426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000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66675"/>
            <a:ext cx="8688388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0" y="6386513"/>
            <a:ext cx="420052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Draft Charters and Readiness Criteria for FOM Day 1 Working Groups v.0.1.pptx</a:t>
            </a:r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42863" y="6632575"/>
            <a:ext cx="7620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055" name="Rectangle 22"/>
          <p:cNvSpPr>
            <a:spLocks noChangeArrowheads="1"/>
          </p:cNvSpPr>
          <p:nvPr/>
        </p:nvSpPr>
        <p:spPr bwMode="auto">
          <a:xfrm>
            <a:off x="0" y="1096963"/>
            <a:ext cx="9144000" cy="31750"/>
          </a:xfrm>
          <a:prstGeom prst="rect">
            <a:avLst/>
          </a:prstGeom>
          <a:gradFill rotWithShape="0">
            <a:gsLst>
              <a:gs pos="0">
                <a:srgbClr val="0062C8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1032" name="Picture 1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334250" y="5495925"/>
            <a:ext cx="1630363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9539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66675"/>
            <a:ext cx="8688388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205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6868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0" y="6308725"/>
            <a:ext cx="42005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64" tIns="46032" rIns="92064" bIns="46032" numCol="1" anchor="ctr" anchorCtr="0" compatLnSpc="1">
            <a:prstTxWarp prst="textNoShape">
              <a:avLst/>
            </a:prstTxWarp>
          </a:bodyPr>
          <a:lstStyle>
            <a:lvl1pPr algn="ctr" defTabSz="457145">
              <a:defRPr sz="1400">
                <a:solidFill>
                  <a:srgbClr val="C0C0C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ea typeface="ＭＳ Ｐゴシック" pitchFamily="34" charset="-128"/>
              <a:cs typeface="Arial" charset="0"/>
            </a:endParaRPr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0" y="6234113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defTabSz="457145">
              <a:defRPr sz="8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CD2CB3-AA5B-42DF-B71B-248DB124CD3E}" type="datetime1">
              <a:rPr lang="en-US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3/19/18</a:t>
            </a:fld>
            <a:endParaRPr lang="en-GB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054" name="Rectangle 22"/>
          <p:cNvSpPr>
            <a:spLocks noChangeArrowheads="1"/>
          </p:cNvSpPr>
          <p:nvPr/>
        </p:nvSpPr>
        <p:spPr bwMode="auto">
          <a:xfrm>
            <a:off x="0" y="1096963"/>
            <a:ext cx="9144000" cy="31750"/>
          </a:xfrm>
          <a:prstGeom prst="rect">
            <a:avLst/>
          </a:prstGeom>
          <a:gradFill rotWithShape="0">
            <a:gsLst>
              <a:gs pos="0">
                <a:srgbClr val="0062C8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64" tIns="46032" rIns="92064" bIns="46032" anchor="ctr"/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2055" name="Group 9"/>
          <p:cNvGrpSpPr>
            <a:grpSpLocks/>
          </p:cNvGrpSpPr>
          <p:nvPr userDrawn="1"/>
        </p:nvGrpSpPr>
        <p:grpSpPr bwMode="auto">
          <a:xfrm>
            <a:off x="0" y="6561138"/>
            <a:ext cx="9144000" cy="296862"/>
            <a:chOff x="2542" y="4133"/>
            <a:chExt cx="870" cy="187"/>
          </a:xfrm>
        </p:grpSpPr>
        <p:sp>
          <p:nvSpPr>
            <p:cNvPr id="2057" name="Rectangle 10"/>
            <p:cNvSpPr>
              <a:spLocks noChangeArrowheads="1"/>
            </p:cNvSpPr>
            <p:nvPr userDrawn="1"/>
          </p:nvSpPr>
          <p:spPr bwMode="auto">
            <a:xfrm>
              <a:off x="2542" y="4245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5995C0"/>
                </a:gs>
                <a:gs pos="100000">
                  <a:srgbClr val="68AEE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58" name="Rectangle 11"/>
            <p:cNvSpPr>
              <a:spLocks noChangeArrowheads="1"/>
            </p:cNvSpPr>
            <p:nvPr userDrawn="1"/>
          </p:nvSpPr>
          <p:spPr bwMode="auto">
            <a:xfrm>
              <a:off x="2542" y="4173"/>
              <a:ext cx="870" cy="75"/>
            </a:xfrm>
            <a:prstGeom prst="rect">
              <a:avLst/>
            </a:prstGeom>
            <a:gradFill rotWithShape="1">
              <a:gsLst>
                <a:gs pos="0">
                  <a:srgbClr val="9AB8CE"/>
                </a:gs>
                <a:gs pos="100000">
                  <a:srgbClr val="B3D5E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2059" name="Rectangle 12"/>
            <p:cNvSpPr>
              <a:spLocks noChangeArrowheads="1"/>
            </p:cNvSpPr>
            <p:nvPr userDrawn="1"/>
          </p:nvSpPr>
          <p:spPr bwMode="auto">
            <a:xfrm>
              <a:off x="2542" y="4133"/>
              <a:ext cx="870" cy="42"/>
            </a:xfrm>
            <a:prstGeom prst="rect">
              <a:avLst/>
            </a:prstGeom>
            <a:gradFill rotWithShape="1">
              <a:gsLst>
                <a:gs pos="0">
                  <a:srgbClr val="C6D0D8"/>
                </a:gs>
                <a:gs pos="100000">
                  <a:srgbClr val="E6F1FA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endParaRPr lang="en-GB" dirty="0">
                <a:solidFill>
                  <a:srgbClr val="000000"/>
                </a:solidFill>
                <a:ea typeface="ＭＳ Ｐゴシック" pitchFamily="34" charset="-128"/>
                <a:cs typeface="Arial" charset="0"/>
              </a:endParaRPr>
            </a:p>
          </p:txBody>
        </p:sp>
      </p:grpSp>
      <p:pic>
        <p:nvPicPr>
          <p:cNvPr id="2056" name="Picture 14" descr="XoserveLogoAppsCover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5589588"/>
            <a:ext cx="15367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625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9" r:id="rId7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68AEE0"/>
          </a:solidFill>
          <a:latin typeface="Arial" charset="0"/>
        </a:defRPr>
      </a:lvl5pPr>
      <a:lvl6pPr marL="457145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29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435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581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298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443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8589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5734" indent="-228573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-57151"/>
            <a:ext cx="8688388" cy="96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08051"/>
            <a:ext cx="86868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2C8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7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65401" y="6308726"/>
            <a:ext cx="4200525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1D3E61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F429D2F-F2C8-4089-BC92-4AD68084899C}" type="slidenum">
              <a:rPr lang="en-GB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ea typeface="ＭＳ Ｐゴシック" pitchFamily="34" charset="-128"/>
            </a:endParaRPr>
          </a:p>
        </p:txBody>
      </p:sp>
      <p:sp>
        <p:nvSpPr>
          <p:cNvPr id="15381" name="Rectangle 21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1331913" y="6234113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800"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352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1D3E6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400">
          <a:solidFill>
            <a:srgbClr val="3E5A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2000">
          <a:solidFill>
            <a:srgbClr val="3E5AA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>
          <a:solidFill>
            <a:srgbClr val="3E5AA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rgbClr val="3E5AA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2C8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sz="quarter"/>
          </p:nvPr>
        </p:nvSpPr>
        <p:spPr>
          <a:xfrm>
            <a:off x="107504" y="3140968"/>
            <a:ext cx="8568952" cy="1295400"/>
          </a:xfrm>
        </p:spPr>
        <p:txBody>
          <a:bodyPr/>
          <a:lstStyle/>
          <a:p>
            <a:r>
              <a:rPr lang="en-GB" dirty="0">
                <a:solidFill>
                  <a:srgbClr val="3E5AA8"/>
                </a:solidFill>
              </a:rPr>
              <a:t>Key Value Indicators (KVIs) </a:t>
            </a:r>
            <a:br>
              <a:rPr lang="en-GB" dirty="0">
                <a:solidFill>
                  <a:srgbClr val="3E5AA8"/>
                </a:solidFill>
              </a:rPr>
            </a:br>
            <a:r>
              <a:rPr lang="en-GB" sz="3200" dirty="0">
                <a:solidFill>
                  <a:srgbClr val="FF0000"/>
                </a:solidFill>
              </a:rPr>
              <a:t>UPDATED </a:t>
            </a:r>
            <a:br>
              <a:rPr lang="en-GB" sz="3200" dirty="0">
                <a:solidFill>
                  <a:srgbClr val="FF0000"/>
                </a:solidFill>
              </a:rPr>
            </a:br>
            <a:r>
              <a:rPr lang="en-GB" sz="3200" dirty="0">
                <a:solidFill>
                  <a:srgbClr val="FF0000"/>
                </a:solidFill>
              </a:rPr>
              <a:t>(updates from previous version </a:t>
            </a:r>
            <a:br>
              <a:rPr lang="en-GB" sz="3200" dirty="0">
                <a:solidFill>
                  <a:srgbClr val="FF0000"/>
                </a:solidFill>
              </a:rPr>
            </a:br>
            <a:r>
              <a:rPr lang="en-GB" sz="3200" dirty="0">
                <a:solidFill>
                  <a:srgbClr val="FF0000"/>
                </a:solidFill>
              </a:rPr>
              <a:t>highlighted in red)</a:t>
            </a:r>
            <a:br>
              <a:rPr lang="en-GB" sz="3200" dirty="0">
                <a:solidFill>
                  <a:srgbClr val="3E5AA8"/>
                </a:solidFill>
              </a:rPr>
            </a:br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sz="quarter" idx="1"/>
          </p:nvPr>
        </p:nvSpPr>
        <p:spPr>
          <a:xfrm>
            <a:off x="0" y="5373216"/>
            <a:ext cx="9144000" cy="771525"/>
          </a:xfrm>
        </p:spPr>
        <p:txBody>
          <a:bodyPr/>
          <a:lstStyle/>
          <a:p>
            <a:r>
              <a:rPr lang="en-GB" dirty="0" err="1">
                <a:solidFill>
                  <a:srgbClr val="3E5AA8"/>
                </a:solidFill>
              </a:rPr>
              <a:t>CoMC</a:t>
            </a:r>
            <a:r>
              <a:rPr lang="en-GB" dirty="0">
                <a:solidFill>
                  <a:srgbClr val="3E5AA8"/>
                </a:solidFill>
              </a:rPr>
              <a:t> 14</a:t>
            </a:r>
            <a:r>
              <a:rPr lang="en-GB" baseline="30000" dirty="0">
                <a:solidFill>
                  <a:srgbClr val="3E5AA8"/>
                </a:solidFill>
              </a:rPr>
              <a:t>th</a:t>
            </a:r>
            <a:r>
              <a:rPr lang="en-GB" dirty="0">
                <a:solidFill>
                  <a:srgbClr val="3E5AA8"/>
                </a:solidFill>
              </a:rPr>
              <a:t> March 2018</a:t>
            </a:r>
          </a:p>
          <a:p>
            <a:endParaRPr lang="en-GB" sz="2800" dirty="0">
              <a:solidFill>
                <a:srgbClr val="3E5AA8"/>
              </a:solidFill>
            </a:endParaRPr>
          </a:p>
          <a:p>
            <a:r>
              <a:rPr lang="en-GB" sz="2800" dirty="0">
                <a:solidFill>
                  <a:srgbClr val="3E5AA8"/>
                </a:solidFill>
              </a:rPr>
              <a:t>Michele Downes</a:t>
            </a:r>
          </a:p>
        </p:txBody>
      </p:sp>
    </p:spTree>
    <p:extLst>
      <p:ext uri="{BB962C8B-B14F-4D97-AF65-F5344CB8AC3E}">
        <p14:creationId xmlns:p14="http://schemas.microsoft.com/office/powerpoint/2010/main" val="12934269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altLang="en-US" dirty="0">
                <a:solidFill>
                  <a:schemeClr val="tx2"/>
                </a:solidFill>
              </a:rPr>
              <a:t>Customer Relationship Management cont.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686800" cy="4608513"/>
          </a:xfrm>
        </p:spPr>
        <p:txBody>
          <a:bodyPr/>
          <a:lstStyle/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2000" dirty="0" err="1">
                <a:solidFill>
                  <a:schemeClr val="accent1"/>
                </a:solidFill>
              </a:rPr>
              <a:t>Xoserve’s</a:t>
            </a:r>
            <a:r>
              <a:rPr lang="en-GB" altLang="en-US" sz="2000" dirty="0">
                <a:solidFill>
                  <a:schemeClr val="accent1"/>
                </a:solidFill>
              </a:rPr>
              <a:t> Commitment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Customer agreed action plans based on feedback received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Regular review and feedback sessions 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rgbClr val="FF0000"/>
                </a:solidFill>
              </a:rPr>
              <a:t>Be proactive and go the extra mile for our customers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rgbClr val="FF0000"/>
                </a:solidFill>
              </a:rPr>
              <a:t>Seek to </a:t>
            </a:r>
            <a:r>
              <a:rPr lang="en-US" sz="1800" dirty="0">
                <a:solidFill>
                  <a:srgbClr val="FF0000"/>
                </a:solidFill>
              </a:rPr>
              <a:t>build advocacy through every interaction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US" sz="1800" dirty="0">
                <a:solidFill>
                  <a:srgbClr val="FF0000"/>
                </a:solidFill>
              </a:rPr>
              <a:t>Think outside-in as our starting point, seeking first to understand our customers and then to be understood.</a:t>
            </a:r>
            <a:endParaRPr lang="en-GB" sz="1800" dirty="0">
              <a:solidFill>
                <a:srgbClr val="FF0000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US" sz="1800" dirty="0">
                <a:solidFill>
                  <a:srgbClr val="FF0000"/>
                </a:solidFill>
              </a:rPr>
              <a:t>Have empathy for our customers’ diverse businesses and differing challenges</a:t>
            </a:r>
            <a:r>
              <a:rPr lang="en-US" sz="1800" dirty="0">
                <a:solidFill>
                  <a:schemeClr val="accent1"/>
                </a:solidFill>
              </a:rPr>
              <a:t>.</a:t>
            </a:r>
            <a:endParaRPr lang="en-GB" sz="1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746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altLang="en-US" dirty="0">
                <a:solidFill>
                  <a:schemeClr val="tx2"/>
                </a:solidFill>
              </a:rPr>
              <a:t>Data Services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686800" cy="4608513"/>
          </a:xfrm>
        </p:spPr>
        <p:txBody>
          <a:bodyPr/>
          <a:lstStyle/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2000" dirty="0">
                <a:solidFill>
                  <a:schemeClr val="accent1"/>
                </a:solidFill>
              </a:rPr>
              <a:t>Title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Data Services</a:t>
            </a:r>
          </a:p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2000" dirty="0">
                <a:solidFill>
                  <a:schemeClr val="accent1"/>
                </a:solidFill>
              </a:rPr>
              <a:t>Trigger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Data or process issues identified by Customer(s) or Xoserve</a:t>
            </a:r>
            <a:endParaRPr lang="en-GB" altLang="en-US" sz="2200" dirty="0">
              <a:solidFill>
                <a:schemeClr val="accent1"/>
              </a:solidFill>
            </a:endParaRPr>
          </a:p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2000" dirty="0">
                <a:solidFill>
                  <a:schemeClr val="accent1"/>
                </a:solidFill>
              </a:rPr>
              <a:t>Desired Outcome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Improved accuracy and completeness of data held on </a:t>
            </a:r>
            <a:r>
              <a:rPr lang="en-GB" altLang="en-US" sz="1800" dirty="0" err="1">
                <a:solidFill>
                  <a:schemeClr val="accent1"/>
                </a:solidFill>
              </a:rPr>
              <a:t>UKLink</a:t>
            </a:r>
            <a:r>
              <a:rPr lang="en-GB" altLang="en-US" sz="1800" dirty="0">
                <a:solidFill>
                  <a:schemeClr val="accent1"/>
                </a:solidFill>
              </a:rPr>
              <a:t> systems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Efficient and effective processes</a:t>
            </a:r>
          </a:p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2000" dirty="0">
                <a:solidFill>
                  <a:schemeClr val="accent1"/>
                </a:solidFill>
              </a:rPr>
              <a:t>Scope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Includes data quality issues identified by Customer or Xoserve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Includes process issues identified by Customer or Xoserve</a:t>
            </a:r>
          </a:p>
          <a:p>
            <a:pPr marL="342900" lvl="1" indent="-342900" defTabSz="457200" eaLnBrk="1" hangingPunct="1">
              <a:lnSpc>
                <a:spcPct val="90000"/>
              </a:lnSpc>
              <a:buClrTx/>
            </a:pPr>
            <a:r>
              <a:rPr lang="en-GB" altLang="en-US" sz="2000" dirty="0">
                <a:solidFill>
                  <a:schemeClr val="accent1"/>
                </a:solidFill>
              </a:rPr>
              <a:t>Measure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rgbClr val="FF0000"/>
                </a:solidFill>
              </a:rPr>
              <a:t>90</a:t>
            </a:r>
            <a:r>
              <a:rPr lang="en-GB" altLang="en-US" sz="1800" dirty="0">
                <a:solidFill>
                  <a:schemeClr val="accent1"/>
                </a:solidFill>
              </a:rPr>
              <a:t>% or more of customers who provided feedback responded ‘Great’ when requested to rate the support provided as ‘Great’, ‘Okay’ or ‘Poor’</a:t>
            </a:r>
            <a:endParaRPr lang="en-GB" sz="1800" dirty="0"/>
          </a:p>
          <a:p>
            <a:pPr marL="0" indent="0" defTabSz="457200" eaLnBrk="1" hangingPunct="1">
              <a:lnSpc>
                <a:spcPct val="90000"/>
              </a:lnSpc>
              <a:buClrTx/>
              <a:buNone/>
            </a:pPr>
            <a:endParaRPr lang="en-GB" alt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26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altLang="en-US" dirty="0">
                <a:solidFill>
                  <a:schemeClr val="tx2"/>
                </a:solidFill>
              </a:rPr>
              <a:t>Data Services cont.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686800" cy="4608513"/>
          </a:xfrm>
        </p:spPr>
        <p:txBody>
          <a:bodyPr/>
          <a:lstStyle/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2000" dirty="0" err="1">
                <a:solidFill>
                  <a:schemeClr val="accent1"/>
                </a:solidFill>
              </a:rPr>
              <a:t>Xoserve’s</a:t>
            </a:r>
            <a:r>
              <a:rPr lang="en-GB" altLang="en-US" sz="2000" dirty="0">
                <a:solidFill>
                  <a:schemeClr val="accent1"/>
                </a:solidFill>
              </a:rPr>
              <a:t> Commitment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Management Information provided, where available, to support analysis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Sessions to review data or process issues identified, potential reasons, carry out root cause analysis where applicable, provide process awareness and support to resolve the issues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Customer agreed action plans to support customers with improving the processes and/or quality of industry data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Where the issue </a:t>
            </a:r>
            <a:r>
              <a:rPr lang="en-GB" altLang="en-US" sz="1800" dirty="0">
                <a:solidFill>
                  <a:srgbClr val="FF0000"/>
                </a:solidFill>
              </a:rPr>
              <a:t>identified </a:t>
            </a:r>
            <a:r>
              <a:rPr lang="en-GB" altLang="en-US" sz="1800" dirty="0">
                <a:solidFill>
                  <a:schemeClr val="accent1"/>
                </a:solidFill>
              </a:rPr>
              <a:t>is industry wide, take a lead role to facilitate discussions, allocate resources to provide focus, resolution action plan produced, analysis and support until resolution / closure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Regular updates provided to affected customers</a:t>
            </a:r>
          </a:p>
          <a:p>
            <a:pPr defTabSz="457200" eaLnBrk="1" hangingPunct="1">
              <a:lnSpc>
                <a:spcPct val="90000"/>
              </a:lnSpc>
              <a:buClrTx/>
            </a:pPr>
            <a:endParaRPr lang="en-GB" altLang="en-US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108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solidFill>
                  <a:schemeClr val="tx2"/>
                </a:solidFill>
              </a:rPr>
              <a:t>Customer Data Security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86800" cy="4608512"/>
          </a:xfrm>
        </p:spPr>
        <p:txBody>
          <a:bodyPr/>
          <a:lstStyle/>
          <a:p>
            <a:pPr>
              <a:defRPr/>
            </a:pPr>
            <a:r>
              <a:rPr lang="en-GB" sz="2000" dirty="0"/>
              <a:t>Title</a:t>
            </a:r>
          </a:p>
          <a:p>
            <a:pPr lvl="1">
              <a:defRPr/>
            </a:pPr>
            <a:r>
              <a:rPr lang="en-GB" dirty="0"/>
              <a:t>Customer Data Security</a:t>
            </a:r>
          </a:p>
          <a:p>
            <a:pPr>
              <a:defRPr/>
            </a:pPr>
            <a:r>
              <a:rPr lang="en-GB" sz="2000" dirty="0"/>
              <a:t>Desired Outcome</a:t>
            </a:r>
          </a:p>
          <a:p>
            <a:pPr lvl="1"/>
            <a:r>
              <a:rPr lang="en-GB" dirty="0"/>
              <a:t>Protecting the integrity and security of customers data at all times</a:t>
            </a:r>
            <a:r>
              <a:rPr lang="en-US" dirty="0"/>
              <a:t> </a:t>
            </a:r>
          </a:p>
          <a:p>
            <a:pPr lvl="1">
              <a:defRPr/>
            </a:pPr>
            <a:r>
              <a:rPr lang="en-GB" dirty="0"/>
              <a:t>Zero data breaches </a:t>
            </a:r>
          </a:p>
          <a:p>
            <a:pPr>
              <a:defRPr/>
            </a:pPr>
            <a:r>
              <a:rPr lang="en-GB" sz="2000" dirty="0"/>
              <a:t>Measure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trike="sngStrike" dirty="0">
                <a:solidFill>
                  <a:schemeClr val="accent1"/>
                </a:solidFill>
              </a:rPr>
              <a:t>[10%] reduction in the number of data breaches over a 12 month period (financial year)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>
                <a:solidFill>
                  <a:srgbClr val="FF0000"/>
                </a:solidFill>
              </a:rPr>
              <a:t>No data security breaches categorised as ‘Critical’ or ‘High’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>
                <a:solidFill>
                  <a:srgbClr val="FF0000"/>
                </a:solidFill>
              </a:rPr>
              <a:t>No more than one (1) data security breaches categorised as ‘Medium’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>
                <a:solidFill>
                  <a:srgbClr val="FF0000"/>
                </a:solidFill>
              </a:rPr>
              <a:t>No more than five (5) data security breaches categorised as ‘Low’ </a:t>
            </a:r>
          </a:p>
        </p:txBody>
      </p:sp>
    </p:spTree>
    <p:extLst>
      <p:ext uri="{BB962C8B-B14F-4D97-AF65-F5344CB8AC3E}">
        <p14:creationId xmlns:p14="http://schemas.microsoft.com/office/powerpoint/2010/main" val="4290335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solidFill>
                  <a:schemeClr val="tx2"/>
                </a:solidFill>
              </a:rPr>
              <a:t>Customer Data Security cont. 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6712"/>
            <a:ext cx="8686800" cy="4608512"/>
          </a:xfrm>
        </p:spPr>
        <p:txBody>
          <a:bodyPr/>
          <a:lstStyle/>
          <a:p>
            <a:pPr marL="342900" lvl="1" indent="-342900">
              <a:defRPr/>
            </a:pPr>
            <a:r>
              <a:rPr lang="en-GB" altLang="en-US" dirty="0" err="1"/>
              <a:t>Xoserve’s</a:t>
            </a:r>
            <a:r>
              <a:rPr lang="en-GB" altLang="en-US" dirty="0"/>
              <a:t> Commitment</a:t>
            </a:r>
          </a:p>
          <a:p>
            <a:pPr lvl="1">
              <a:defRPr/>
            </a:pPr>
            <a:r>
              <a:rPr lang="en-US" sz="1800" dirty="0">
                <a:solidFill>
                  <a:srgbClr val="FF0000"/>
                </a:solidFill>
              </a:rPr>
              <a:t>Protect the integrity and security of our customers data at all times</a:t>
            </a:r>
            <a:endParaRPr lang="en-GB" sz="1800" dirty="0">
              <a:solidFill>
                <a:srgbClr val="FF0000"/>
              </a:solidFill>
            </a:endParaRPr>
          </a:p>
          <a:p>
            <a:pPr lvl="1">
              <a:defRPr/>
            </a:pPr>
            <a:r>
              <a:rPr lang="en-GB" sz="1800" dirty="0"/>
              <a:t>Notification of any data breaches to impacted customers within 4 hours of identification</a:t>
            </a:r>
          </a:p>
          <a:p>
            <a:pPr lvl="1">
              <a:defRPr/>
            </a:pPr>
            <a:r>
              <a:rPr lang="en-GB" sz="1800" dirty="0"/>
              <a:t>Resolution within 2 business day</a:t>
            </a:r>
            <a:endParaRPr lang="en-US" sz="1800" dirty="0"/>
          </a:p>
          <a:p>
            <a:pPr lvl="1">
              <a:defRPr/>
            </a:pPr>
            <a:r>
              <a:rPr lang="en-US" sz="1800" dirty="0"/>
              <a:t>Continuous review of the ‘Information Security Management’ policy. </a:t>
            </a:r>
          </a:p>
          <a:p>
            <a:pPr lvl="1">
              <a:defRPr/>
            </a:pPr>
            <a:r>
              <a:rPr lang="en-US" sz="1800" dirty="0"/>
              <a:t>Continuously assess sensitive data location and risk, access activity, movement, and user behavior </a:t>
            </a:r>
          </a:p>
          <a:p>
            <a:pPr lvl="1">
              <a:defRPr/>
            </a:pPr>
            <a:r>
              <a:rPr lang="en-US" sz="1800" dirty="0"/>
              <a:t>Regular internal technical audits</a:t>
            </a:r>
          </a:p>
          <a:p>
            <a:pPr lvl="1">
              <a:defRPr/>
            </a:pPr>
            <a:r>
              <a:rPr lang="en-US" sz="1800" dirty="0"/>
              <a:t>External Audit (BSI ISO27001) certification 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US" sz="1800" dirty="0"/>
              <a:t>Full compliance with the General Data Protection Regulation (GDPR)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US" sz="1800" dirty="0"/>
              <a:t>Engagement plans to raise awareness and understanding of </a:t>
            </a:r>
            <a:r>
              <a:rPr lang="en-GB" altLang="en-US" sz="1800" dirty="0">
                <a:solidFill>
                  <a:schemeClr val="accent1"/>
                </a:solidFill>
              </a:rPr>
              <a:t>the importance of customer data security</a:t>
            </a:r>
          </a:p>
        </p:txBody>
      </p:sp>
    </p:spTree>
    <p:extLst>
      <p:ext uri="{BB962C8B-B14F-4D97-AF65-F5344CB8AC3E}">
        <p14:creationId xmlns:p14="http://schemas.microsoft.com/office/powerpoint/2010/main" val="2695068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>
                <a:solidFill>
                  <a:schemeClr val="tx2"/>
                </a:solidFill>
              </a:rPr>
              <a:t>Service Delivery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GB" sz="2000" dirty="0"/>
              <a:t>Title</a:t>
            </a:r>
          </a:p>
          <a:p>
            <a:pPr lvl="1">
              <a:defRPr/>
            </a:pPr>
            <a:r>
              <a:rPr lang="en-GB" sz="1800" dirty="0"/>
              <a:t>Service Delivery</a:t>
            </a:r>
          </a:p>
          <a:p>
            <a:pPr>
              <a:defRPr/>
            </a:pPr>
            <a:r>
              <a:rPr lang="en-GB" sz="2000" dirty="0"/>
              <a:t>Desired Outcome</a:t>
            </a:r>
          </a:p>
          <a:p>
            <a:pPr lvl="1">
              <a:defRPr/>
            </a:pPr>
            <a:r>
              <a:rPr lang="en-GB" altLang="en-US" sz="1800" dirty="0"/>
              <a:t>Delivery of the DSC </a:t>
            </a:r>
          </a:p>
          <a:p>
            <a:pPr lvl="1">
              <a:defRPr/>
            </a:pPr>
            <a:r>
              <a:rPr lang="en-GB" altLang="en-US" sz="1800" dirty="0"/>
              <a:t>All KPIs met </a:t>
            </a:r>
            <a:endParaRPr lang="en-GB" sz="1800" dirty="0"/>
          </a:p>
          <a:p>
            <a:pPr marL="342900" lvl="1" indent="-342900">
              <a:defRPr/>
            </a:pPr>
            <a:r>
              <a:rPr lang="en-GB" sz="2000" dirty="0"/>
              <a:t>Measure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98% of Priority 1 and 2 KPIs met over the financial year </a:t>
            </a:r>
          </a:p>
          <a:p>
            <a:pPr>
              <a:defRPr/>
            </a:pPr>
            <a:r>
              <a:rPr lang="en-GB" altLang="en-US" sz="2000" dirty="0" err="1"/>
              <a:t>Xoserve’s</a:t>
            </a:r>
            <a:r>
              <a:rPr lang="en-GB" altLang="en-US" sz="2000" dirty="0"/>
              <a:t> Commitment</a:t>
            </a:r>
          </a:p>
          <a:p>
            <a:pPr lvl="1">
              <a:defRPr/>
            </a:pPr>
            <a:r>
              <a:rPr lang="en-GB" sz="1800" dirty="0"/>
              <a:t>Review existing KPIs for relevance and priority. Submit proposed updates (via a Change Proposal) to Contract Management Committee</a:t>
            </a:r>
          </a:p>
          <a:p>
            <a:pPr lvl="1">
              <a:defRPr/>
            </a:pPr>
            <a:r>
              <a:rPr lang="en-GB" sz="1800" dirty="0"/>
              <a:t>Not failing the same KPI for more than 2 consecutive months</a:t>
            </a:r>
          </a:p>
          <a:p>
            <a:pPr lvl="1">
              <a:defRPr/>
            </a:pPr>
            <a:r>
              <a:rPr lang="en-GB" sz="1800" dirty="0"/>
              <a:t>Notification of affected customers where a Priority 1 or 2 KPI has been missed within 2 business days</a:t>
            </a:r>
          </a:p>
          <a:p>
            <a:pPr lvl="1">
              <a:defRPr/>
            </a:pPr>
            <a:r>
              <a:rPr lang="en-GB" sz="1800" dirty="0"/>
              <a:t>Monthly KPI reporting to Contract Management Committee</a:t>
            </a:r>
          </a:p>
          <a:p>
            <a:pPr lvl="1">
              <a:buFont typeface="Arial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Continuously improve our systems, processes and data, using the latest automation and lean techniques to drive efficiencies</a:t>
            </a:r>
            <a:endParaRPr lang="en-GB" sz="1800" dirty="0">
              <a:solidFill>
                <a:srgbClr val="FF0000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</a:pPr>
            <a:endParaRPr lang="en-GB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49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altLang="en-US" dirty="0">
                <a:solidFill>
                  <a:srgbClr val="FF0000"/>
                </a:solidFill>
              </a:rPr>
              <a:t>Financial Reporting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686800" cy="4608513"/>
          </a:xfrm>
        </p:spPr>
        <p:txBody>
          <a:bodyPr/>
          <a:lstStyle/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>
                <a:solidFill>
                  <a:srgbClr val="FF0000"/>
                </a:solidFill>
              </a:rPr>
              <a:t>Title</a:t>
            </a:r>
          </a:p>
          <a:p>
            <a:pPr lvl="2" defTabSz="457200" eaLnBrk="1" hangingPunct="1">
              <a:lnSpc>
                <a:spcPct val="90000"/>
              </a:lnSpc>
              <a:buClrTx/>
            </a:pPr>
            <a:r>
              <a:rPr lang="en-GB" altLang="en-US" dirty="0">
                <a:solidFill>
                  <a:srgbClr val="FF0000"/>
                </a:solidFill>
              </a:rPr>
              <a:t>Financial Reporting for the current financial year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>
                <a:solidFill>
                  <a:srgbClr val="FF0000"/>
                </a:solidFill>
              </a:rPr>
              <a:t>Desired Outcome </a:t>
            </a:r>
          </a:p>
          <a:p>
            <a:pPr lvl="2" defTabSz="457200" eaLnBrk="1" hangingPunct="1">
              <a:lnSpc>
                <a:spcPct val="90000"/>
              </a:lnSpc>
              <a:buClrTx/>
            </a:pPr>
            <a:r>
              <a:rPr lang="en-GB" altLang="en-US" dirty="0">
                <a:solidFill>
                  <a:srgbClr val="FF0000"/>
                </a:solidFill>
              </a:rPr>
              <a:t>To provide customers with a view of company financial information 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>
                <a:solidFill>
                  <a:srgbClr val="FF0000"/>
                </a:solidFill>
              </a:rPr>
              <a:t>Measure</a:t>
            </a:r>
          </a:p>
          <a:p>
            <a:pPr lvl="2" defTabSz="457200" eaLnBrk="1" hangingPunct="1">
              <a:lnSpc>
                <a:spcPct val="90000"/>
              </a:lnSpc>
              <a:buClrTx/>
            </a:pPr>
            <a:r>
              <a:rPr lang="en-GB" altLang="en-US" dirty="0">
                <a:solidFill>
                  <a:srgbClr val="FF0000"/>
                </a:solidFill>
              </a:rPr>
              <a:t>Financial reporting provided to Contract Management Committee to agreed timescales 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 err="1">
                <a:solidFill>
                  <a:srgbClr val="FF0000"/>
                </a:solidFill>
              </a:rPr>
              <a:t>Xoserve’s</a:t>
            </a:r>
            <a:r>
              <a:rPr lang="en-GB" altLang="en-US" dirty="0">
                <a:solidFill>
                  <a:srgbClr val="FF0000"/>
                </a:solidFill>
              </a:rPr>
              <a:t> Commitment</a:t>
            </a:r>
          </a:p>
          <a:p>
            <a:pPr lvl="2" defTabSz="457200" eaLnBrk="1" hangingPunct="1">
              <a:lnSpc>
                <a:spcPct val="90000"/>
              </a:lnSpc>
              <a:buClrTx/>
            </a:pPr>
            <a:r>
              <a:rPr lang="en-GB" dirty="0">
                <a:solidFill>
                  <a:srgbClr val="FF0000"/>
                </a:solidFill>
              </a:rPr>
              <a:t>Quarterly updates including actual performance against budget / latest forecast, any changes to forecast and the impact on charges. </a:t>
            </a:r>
          </a:p>
          <a:p>
            <a:pPr lvl="2" defTabSz="457200" eaLnBrk="1" hangingPunct="1">
              <a:lnSpc>
                <a:spcPct val="90000"/>
              </a:lnSpc>
              <a:buClrTx/>
            </a:pPr>
            <a:r>
              <a:rPr lang="en-GB" dirty="0">
                <a:solidFill>
                  <a:srgbClr val="FF0000"/>
                </a:solidFill>
              </a:rPr>
              <a:t>Offer sessions to review finances at an individual customer charging level</a:t>
            </a:r>
            <a:endParaRPr lang="en-GB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97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Timescales &amp; Next Steps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545326"/>
              </p:ext>
            </p:extLst>
          </p:nvPr>
        </p:nvGraphicFramePr>
        <p:xfrm>
          <a:off x="251520" y="836712"/>
          <a:ext cx="8686800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032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Activity/Action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Who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Comments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Review</a:t>
                      </a:r>
                      <a:r>
                        <a:rPr lang="en-GB" sz="1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KVIs &amp; agree values &amp; measures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14/03/2018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solidFill>
                            <a:srgbClr val="FF0000"/>
                          </a:solidFill>
                        </a:rPr>
                        <a:t>CoMC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Complete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Issue updated KVIs to </a:t>
                      </a:r>
                      <a:r>
                        <a:rPr lang="en-GB" sz="1600" dirty="0" err="1">
                          <a:solidFill>
                            <a:srgbClr val="FF0000"/>
                          </a:solidFill>
                        </a:rPr>
                        <a:t>CoMC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 members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16/03/2018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Xoserve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Provide feedback/updates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21/03/2018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solidFill>
                            <a:srgbClr val="FF0000"/>
                          </a:solidFill>
                        </a:rPr>
                        <a:t>CoMC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If any updates are provided</a:t>
                      </a:r>
                      <a:r>
                        <a:rPr lang="en-GB" sz="1600" baseline="0" dirty="0">
                          <a:solidFill>
                            <a:srgbClr val="FF0000"/>
                          </a:solidFill>
                        </a:rPr>
                        <a:t>, updated KVIs will be issued on 22/03/2018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Acceptance of KVIs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23/03/2018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solidFill>
                            <a:srgbClr val="FF0000"/>
                          </a:solidFill>
                        </a:rPr>
                        <a:t>CoMC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Issue accepted KVIs and ‘Briefing Pack’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26/03/2018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Xoserve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Pack will be used by customers to communicate KVIs within their organisations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Trial</a:t>
                      </a:r>
                      <a:r>
                        <a:rPr lang="en-GB" sz="16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GB" sz="1600" baseline="30000" dirty="0">
                          <a:solidFill>
                            <a:srgbClr val="FF0000"/>
                          </a:solidFill>
                        </a:rPr>
                        <a:t>st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 April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Xoserve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For 1 month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Formal Approval of KVIs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18/04/2018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 err="1">
                          <a:solidFill>
                            <a:srgbClr val="FF0000"/>
                          </a:solidFill>
                        </a:rPr>
                        <a:t>CoMC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Implementation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GB" sz="1600" baseline="30000" dirty="0">
                          <a:solidFill>
                            <a:srgbClr val="FF0000"/>
                          </a:solidFill>
                        </a:rPr>
                        <a:t>st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 May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Reporting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From June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Xoserve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To </a:t>
                      </a:r>
                      <a:r>
                        <a:rPr lang="en-GB" sz="1600" dirty="0" err="1">
                          <a:solidFill>
                            <a:srgbClr val="FF0000"/>
                          </a:solidFill>
                        </a:rPr>
                        <a:t>CoMC</a:t>
                      </a:r>
                      <a:r>
                        <a:rPr lang="en-GB" sz="1600" baseline="0" dirty="0">
                          <a:solidFill>
                            <a:srgbClr val="FF0000"/>
                          </a:solidFill>
                        </a:rPr>
                        <a:t> &amp; Constituent meetings. 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Review KVIs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October 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Xoserve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Formal review at </a:t>
                      </a:r>
                      <a:r>
                        <a:rPr lang="en-GB" sz="1600" dirty="0" err="1">
                          <a:solidFill>
                            <a:srgbClr val="FF0000"/>
                          </a:solidFill>
                        </a:rPr>
                        <a:t>CoMC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284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Background &amp;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In addition to the existing DSC KPIs, Xoserve are introducing a Key Value Indicator (KVI) framework based on key services that Xoserve provides to our customers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Proposal and approach agreed with the Board and at the November 2017 Contract Management Committee meeting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These will be implemented on 1</a:t>
            </a:r>
            <a:r>
              <a:rPr lang="en-GB" altLang="en-US" sz="1800" baseline="30000" dirty="0">
                <a:solidFill>
                  <a:schemeClr val="accent1"/>
                </a:solidFill>
              </a:rPr>
              <a:t>st</a:t>
            </a:r>
            <a:r>
              <a:rPr lang="en-GB" altLang="en-US" sz="1800" dirty="0">
                <a:solidFill>
                  <a:schemeClr val="accent1"/>
                </a:solidFill>
              </a:rPr>
              <a:t> </a:t>
            </a:r>
            <a:r>
              <a:rPr lang="en-GB" altLang="en-US" sz="1800" dirty="0">
                <a:solidFill>
                  <a:srgbClr val="FF0000"/>
                </a:solidFill>
              </a:rPr>
              <a:t>May</a:t>
            </a:r>
            <a:r>
              <a:rPr lang="en-GB" altLang="en-US" sz="1800" dirty="0">
                <a:solidFill>
                  <a:schemeClr val="accent1"/>
                </a:solidFill>
              </a:rPr>
              <a:t> 2018, they will be </a:t>
            </a:r>
            <a:r>
              <a:rPr lang="en-GB" altLang="en-US" sz="1800" dirty="0">
                <a:solidFill>
                  <a:srgbClr val="FF0000"/>
                </a:solidFill>
              </a:rPr>
              <a:t>trialled for 1 month in April 2018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Discussions held and feedback received with each Customer Class to develop a set of KVIs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This resulted in 18 different KVIs but all under </a:t>
            </a:r>
            <a:r>
              <a:rPr lang="en-GB" altLang="en-US" sz="1800" dirty="0">
                <a:solidFill>
                  <a:srgbClr val="FF0000"/>
                </a:solidFill>
              </a:rPr>
              <a:t>7</a:t>
            </a:r>
            <a:r>
              <a:rPr lang="en-GB" altLang="en-US" sz="1800" dirty="0">
                <a:solidFill>
                  <a:schemeClr val="accent1"/>
                </a:solidFill>
              </a:rPr>
              <a:t> common themes;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Issue Resolution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Change Management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Relationship Management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Data Services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Customer Data Security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Service Delivery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rgbClr val="FF0000"/>
                </a:solidFill>
              </a:rPr>
              <a:t>Financial Reporting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sz="1800" dirty="0">
                <a:solidFill>
                  <a:schemeClr val="accent1"/>
                </a:solidFill>
              </a:rPr>
              <a:t>The different variations have been combined into </a:t>
            </a:r>
            <a:r>
              <a:rPr lang="en-GB" sz="1800" dirty="0">
                <a:solidFill>
                  <a:srgbClr val="FF0000"/>
                </a:solidFill>
              </a:rPr>
              <a:t>7</a:t>
            </a:r>
            <a:r>
              <a:rPr lang="en-GB" sz="1800" dirty="0">
                <a:solidFill>
                  <a:schemeClr val="accent1"/>
                </a:solidFill>
              </a:rPr>
              <a:t> KVIs, </a:t>
            </a:r>
            <a:r>
              <a:rPr lang="en-GB" sz="1800" dirty="0">
                <a:solidFill>
                  <a:srgbClr val="FF0000"/>
                </a:solidFill>
              </a:rPr>
              <a:t>which, following </a:t>
            </a:r>
            <a:r>
              <a:rPr lang="en-GB" sz="1800" dirty="0" err="1">
                <a:solidFill>
                  <a:srgbClr val="FF0000"/>
                </a:solidFill>
              </a:rPr>
              <a:t>CoMC</a:t>
            </a:r>
            <a:r>
              <a:rPr lang="en-GB" sz="1800" dirty="0">
                <a:solidFill>
                  <a:srgbClr val="FF0000"/>
                </a:solidFill>
              </a:rPr>
              <a:t> review and subsequent updates</a:t>
            </a:r>
            <a:r>
              <a:rPr lang="en-GB" sz="1800" dirty="0">
                <a:solidFill>
                  <a:schemeClr val="accent1"/>
                </a:solidFill>
              </a:rPr>
              <a:t>, captures all customer objectives &amp; aspirations </a:t>
            </a:r>
          </a:p>
        </p:txBody>
      </p:sp>
    </p:spTree>
    <p:extLst>
      <p:ext uri="{BB962C8B-B14F-4D97-AF65-F5344CB8AC3E}">
        <p14:creationId xmlns:p14="http://schemas.microsoft.com/office/powerpoint/2010/main" val="3030563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Introducing the Performance Framework</a:t>
            </a:r>
          </a:p>
        </p:txBody>
      </p:sp>
      <p:sp>
        <p:nvSpPr>
          <p:cNvPr id="4" name="Isosceles Triangle 3"/>
          <p:cNvSpPr/>
          <p:nvPr/>
        </p:nvSpPr>
        <p:spPr bwMode="auto">
          <a:xfrm>
            <a:off x="786842" y="908720"/>
            <a:ext cx="7416824" cy="4896544"/>
          </a:xfrm>
          <a:prstGeom prst="triangl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108 DSC KPIs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2400" dirty="0"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357 DSC Service Lines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686068" y="4659018"/>
            <a:ext cx="5544616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>
            <a:endCxn id="4" idx="5"/>
          </p:cNvCxnSpPr>
          <p:nvPr/>
        </p:nvCxnSpPr>
        <p:spPr bwMode="auto">
          <a:xfrm>
            <a:off x="2694180" y="3356992"/>
            <a:ext cx="3655280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3981132" y="2667482"/>
            <a:ext cx="10903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7</a:t>
            </a:r>
            <a:r>
              <a:rPr lang="en-GB" sz="2400" dirty="0"/>
              <a:t> KVIs</a:t>
            </a:r>
          </a:p>
        </p:txBody>
      </p:sp>
      <p:cxnSp>
        <p:nvCxnSpPr>
          <p:cNvPr id="27" name="Straight Arrow Connector 26"/>
          <p:cNvCxnSpPr/>
          <p:nvPr/>
        </p:nvCxnSpPr>
        <p:spPr bwMode="auto">
          <a:xfrm>
            <a:off x="4496476" y="4239670"/>
            <a:ext cx="0" cy="72008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>
            <a:off x="3486268" y="2282754"/>
            <a:ext cx="2016224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3903702" y="1562674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Balanced </a:t>
            </a:r>
          </a:p>
          <a:p>
            <a:pPr algn="ctr"/>
            <a:r>
              <a:rPr lang="en-GB" dirty="0"/>
              <a:t>Scorecard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6068" y="6021288"/>
            <a:ext cx="7680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Note: KVIs need to be weighted to produce a single measure for inclusion in </a:t>
            </a:r>
          </a:p>
          <a:p>
            <a:r>
              <a:rPr lang="en-GB" sz="1600" dirty="0"/>
              <a:t>Balanced Scorecard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4513489" y="2163426"/>
            <a:ext cx="0" cy="504056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489642" y="3098868"/>
            <a:ext cx="0" cy="720080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triangle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7079246" y="3003049"/>
            <a:ext cx="1593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Reported to </a:t>
            </a:r>
          </a:p>
          <a:p>
            <a:pPr algn="ctr"/>
            <a:r>
              <a:rPr lang="en-GB" sz="2000" dirty="0" err="1"/>
              <a:t>CoMC</a:t>
            </a:r>
            <a:endParaRPr lang="en-GB" sz="2000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5292080" y="1876233"/>
            <a:ext cx="648072" cy="9606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5940152" y="1676178"/>
            <a:ext cx="2278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/>
              <a:t>Reported to Board</a:t>
            </a: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5868144" y="2667482"/>
            <a:ext cx="1992799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6860843" y="4005064"/>
            <a:ext cx="1095533" cy="0"/>
          </a:xfrm>
          <a:prstGeom prst="line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7860586" y="2667482"/>
            <a:ext cx="0" cy="431386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7955662" y="3603255"/>
            <a:ext cx="0" cy="431386"/>
          </a:xfrm>
          <a:prstGeom prst="straightConnector1">
            <a:avLst/>
          </a:prstGeom>
          <a:solidFill>
            <a:schemeClr val="accent1">
              <a:alpha val="50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62998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KVI Summary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889274"/>
              </p:ext>
            </p:extLst>
          </p:nvPr>
        </p:nvGraphicFramePr>
        <p:xfrm>
          <a:off x="251520" y="836712"/>
          <a:ext cx="8712968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1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8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750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50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KVI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Measure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How Data is Captured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New or Existing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Reporting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Proposed Weighting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Issue Resolution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Customer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Requested following issue resolution / closure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Monthly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Change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Customer Feedback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Requested within 1 month of change implemented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Following</a:t>
                      </a:r>
                      <a:r>
                        <a:rPr lang="en-GB" sz="1600" baseline="0" dirty="0"/>
                        <a:t> Scheduled Release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Relationship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Customer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Requested via Contract Managers &amp; Constituent Meetings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Quarterly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Data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Customer Feedback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Requested from</a:t>
                      </a:r>
                      <a:r>
                        <a:rPr lang="en-GB" sz="1600" baseline="0" dirty="0"/>
                        <a:t> </a:t>
                      </a:r>
                      <a:r>
                        <a:rPr lang="en-GB" sz="1600" baseline="0" dirty="0">
                          <a:solidFill>
                            <a:srgbClr val="FF0000"/>
                          </a:solidFill>
                        </a:rPr>
                        <a:t>participating</a:t>
                      </a:r>
                      <a:r>
                        <a:rPr lang="en-GB" sz="1600" baseline="0" dirty="0"/>
                        <a:t> customers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Quarterly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Customer Data Security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Number of data breaches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Existing</a:t>
                      </a:r>
                      <a:r>
                        <a:rPr lang="en-GB" sz="1600" baseline="0" dirty="0"/>
                        <a:t> reporting in place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Existing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Monthly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Service</a:t>
                      </a:r>
                      <a:r>
                        <a:rPr lang="en-GB" sz="1600" baseline="0" dirty="0"/>
                        <a:t> Delivery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% of P1 &amp; P2 KPIs met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Existing reporting</a:t>
                      </a:r>
                      <a:r>
                        <a:rPr lang="en-GB" sz="1600" baseline="0" dirty="0"/>
                        <a:t> in place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Existing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Monthly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Financial Reporting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Provision of quarterly reports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New</a:t>
                      </a:r>
                      <a:r>
                        <a:rPr lang="en-GB" sz="1600" baseline="0" dirty="0">
                          <a:solidFill>
                            <a:srgbClr val="FF0000"/>
                          </a:solidFill>
                        </a:rPr>
                        <a:t> reports developed</a:t>
                      </a: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New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Quarterly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143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Issue Resolution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>
                <a:solidFill>
                  <a:schemeClr val="accent1"/>
                </a:solidFill>
              </a:rPr>
              <a:t>Title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>
                <a:solidFill>
                  <a:schemeClr val="accent1"/>
                </a:solidFill>
              </a:rPr>
              <a:t>Issue Resolution 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>
                <a:solidFill>
                  <a:schemeClr val="accent1"/>
                </a:solidFill>
              </a:rPr>
              <a:t>Trigger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>
                <a:solidFill>
                  <a:schemeClr val="accent1"/>
                </a:solidFill>
              </a:rPr>
              <a:t>Receipt of a contact from a customer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>
                <a:solidFill>
                  <a:schemeClr val="accent1"/>
                </a:solidFill>
              </a:rPr>
              <a:t>Desired outcome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>
                <a:solidFill>
                  <a:schemeClr val="accent1"/>
                </a:solidFill>
              </a:rPr>
              <a:t>Response to customer contacts within agreed expectations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>
                <a:solidFill>
                  <a:schemeClr val="accent1"/>
                </a:solidFill>
              </a:rPr>
              <a:t>Resolution for the customer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>
                <a:solidFill>
                  <a:schemeClr val="accent1"/>
                </a:solidFill>
              </a:rPr>
              <a:t>Scope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>
                <a:solidFill>
                  <a:schemeClr val="accent1"/>
                </a:solidFill>
              </a:rPr>
              <a:t>Includes any contact from a customer requesting assistance, an enquiry/question, query, information or notification of a potential issue.</a:t>
            </a:r>
          </a:p>
          <a:p>
            <a:pPr lvl="2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>
                <a:solidFill>
                  <a:schemeClr val="accent1"/>
                </a:solidFill>
              </a:rPr>
              <a:t>Does not include operational or invoice queries raised via CMS or issues raised via the Service Desk</a:t>
            </a:r>
          </a:p>
          <a:p>
            <a:pPr lvl="2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>
                <a:solidFill>
                  <a:schemeClr val="accent1"/>
                </a:solidFill>
              </a:rPr>
              <a:t>Does not include commercial requests for information</a:t>
            </a:r>
          </a:p>
          <a:p>
            <a:pPr lvl="2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>
                <a:solidFill>
                  <a:srgbClr val="FF0000"/>
                </a:solidFill>
              </a:rPr>
              <a:t>Does not include M Number Helpline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>
                <a:solidFill>
                  <a:schemeClr val="accent1"/>
                </a:solidFill>
              </a:rPr>
              <a:t>Measure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>
                <a:solidFill>
                  <a:srgbClr val="FF0000"/>
                </a:solidFill>
              </a:rPr>
              <a:t>90%</a:t>
            </a:r>
            <a:r>
              <a:rPr lang="en-GB" altLang="en-US" dirty="0">
                <a:solidFill>
                  <a:schemeClr val="accent1"/>
                </a:solidFill>
              </a:rPr>
              <a:t> or more of customers who provided feedback responded ‘Great’ when requested to rate the service as: ‘Great’, ‘Okay’ or ‘Poor’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1913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dirty="0">
                <a:solidFill>
                  <a:schemeClr val="tx2"/>
                </a:solidFill>
              </a:rPr>
              <a:t>Issue Resolution cont.</a:t>
            </a:r>
            <a:endParaRPr lang="en-GB" altLang="en-US" dirty="0">
              <a:solidFill>
                <a:schemeClr val="tx2"/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686800" cy="4608513"/>
          </a:xfrm>
        </p:spPr>
        <p:txBody>
          <a:bodyPr/>
          <a:lstStyle/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 err="1">
                <a:solidFill>
                  <a:schemeClr val="accent1"/>
                </a:solidFill>
              </a:rPr>
              <a:t>Xoserve’s</a:t>
            </a:r>
            <a:r>
              <a:rPr lang="en-GB" altLang="en-US" sz="2000" dirty="0">
                <a:solidFill>
                  <a:schemeClr val="accent1"/>
                </a:solidFill>
              </a:rPr>
              <a:t> Commitment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>
                <a:solidFill>
                  <a:schemeClr val="accent1"/>
                </a:solidFill>
              </a:rPr>
              <a:t>All contacts acknowledged </a:t>
            </a:r>
            <a:r>
              <a:rPr lang="en-GB" altLang="en-US" strike="sngStrike" dirty="0">
                <a:solidFill>
                  <a:schemeClr val="accent1"/>
                </a:solidFill>
              </a:rPr>
              <a:t>upon receipt</a:t>
            </a:r>
            <a:r>
              <a:rPr lang="en-GB" altLang="en-US" dirty="0">
                <a:solidFill>
                  <a:schemeClr val="accent1"/>
                </a:solidFill>
              </a:rPr>
              <a:t> and an </a:t>
            </a:r>
            <a:r>
              <a:rPr lang="en-GB" altLang="en-US" dirty="0">
                <a:solidFill>
                  <a:srgbClr val="FF0000"/>
                </a:solidFill>
              </a:rPr>
              <a:t>expected</a:t>
            </a:r>
            <a:r>
              <a:rPr lang="en-GB" altLang="en-US" dirty="0">
                <a:solidFill>
                  <a:schemeClr val="accent1"/>
                </a:solidFill>
              </a:rPr>
              <a:t> </a:t>
            </a:r>
            <a:r>
              <a:rPr lang="en-GB" altLang="en-US" dirty="0">
                <a:solidFill>
                  <a:srgbClr val="FF0000"/>
                </a:solidFill>
              </a:rPr>
              <a:t>resolution date agreed with the customer </a:t>
            </a:r>
            <a:r>
              <a:rPr lang="en-GB" altLang="en-US" strike="sngStrike" dirty="0">
                <a:solidFill>
                  <a:schemeClr val="accent1"/>
                </a:solidFill>
              </a:rPr>
              <a:t>an update </a:t>
            </a:r>
            <a:r>
              <a:rPr lang="en-GB" altLang="en-US" dirty="0">
                <a:solidFill>
                  <a:schemeClr val="accent1"/>
                </a:solidFill>
              </a:rPr>
              <a:t>within 4 hours of receipt (business day) </a:t>
            </a:r>
            <a:r>
              <a:rPr lang="en-GB" altLang="en-US" strike="sngStrike" dirty="0">
                <a:solidFill>
                  <a:schemeClr val="accent1"/>
                </a:solidFill>
              </a:rPr>
              <a:t>including the expected resolution date</a:t>
            </a:r>
            <a:r>
              <a:rPr lang="en-GB" altLang="en-US" dirty="0">
                <a:solidFill>
                  <a:schemeClr val="accent1"/>
                </a:solidFill>
              </a:rPr>
              <a:t>. </a:t>
            </a:r>
          </a:p>
          <a:p>
            <a:pPr lvl="2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>
                <a:solidFill>
                  <a:schemeClr val="accent1"/>
                </a:solidFill>
              </a:rPr>
              <a:t>The Contact will be categorised and an initial assessment made of the complexity and priority </a:t>
            </a:r>
            <a:r>
              <a:rPr lang="en-GB" altLang="en-US" dirty="0">
                <a:solidFill>
                  <a:srgbClr val="FF0000"/>
                </a:solidFill>
              </a:rPr>
              <a:t>which will be used to agree a resolution date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>
                <a:solidFill>
                  <a:srgbClr val="FF0000"/>
                </a:solidFill>
              </a:rPr>
              <a:t>Guidelines to resolution timescales</a:t>
            </a:r>
            <a:r>
              <a:rPr lang="en-GB" altLang="en-US" dirty="0">
                <a:solidFill>
                  <a:schemeClr val="accent1"/>
                </a:solidFill>
              </a:rPr>
              <a:t>:</a:t>
            </a:r>
          </a:p>
          <a:p>
            <a:pPr lvl="2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>
                <a:solidFill>
                  <a:schemeClr val="accent1"/>
                </a:solidFill>
              </a:rPr>
              <a:t>Contact resolved within 4 business days, or, if not resolved, an update provided</a:t>
            </a:r>
          </a:p>
          <a:p>
            <a:pPr lvl="2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>
                <a:solidFill>
                  <a:schemeClr val="accent1"/>
                </a:solidFill>
              </a:rPr>
              <a:t>Contact </a:t>
            </a:r>
            <a:r>
              <a:rPr lang="en-GB" altLang="en-US" strike="sngStrike" dirty="0">
                <a:solidFill>
                  <a:schemeClr val="accent1"/>
                </a:solidFill>
              </a:rPr>
              <a:t>fully</a:t>
            </a:r>
            <a:r>
              <a:rPr lang="en-GB" altLang="en-US" dirty="0">
                <a:solidFill>
                  <a:schemeClr val="accent1"/>
                </a:solidFill>
              </a:rPr>
              <a:t> resolved within 7 business days. For very complex issues which can not be resolved within 7 days, a detailed explanation of the work being done to resolve the issue will be provided </a:t>
            </a:r>
            <a:r>
              <a:rPr lang="en-GB" altLang="en-US" strike="sngStrike" dirty="0">
                <a:solidFill>
                  <a:schemeClr val="accent1"/>
                </a:solidFill>
              </a:rPr>
              <a:t>and regular communication until resolved</a:t>
            </a:r>
          </a:p>
          <a:p>
            <a:pPr lvl="2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>
                <a:solidFill>
                  <a:srgbClr val="FF0000"/>
                </a:solidFill>
              </a:rPr>
              <a:t>For NG/Gemini related contacts the timescales will be based on: ‘Before the Day’, ‘On the Day’, ‘within Exit Close Out’ or ‘After Exit Close Out’.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dirty="0">
                <a:solidFill>
                  <a:srgbClr val="FF0000"/>
                </a:solidFill>
              </a:rPr>
              <a:t>Notification to NG, DN’s and/or </a:t>
            </a:r>
            <a:r>
              <a:rPr lang="en-GB" altLang="en-US" dirty="0" err="1">
                <a:solidFill>
                  <a:srgbClr val="FF0000"/>
                </a:solidFill>
              </a:rPr>
              <a:t>iGTs</a:t>
            </a:r>
            <a:r>
              <a:rPr lang="en-GB" altLang="en-US" dirty="0">
                <a:solidFill>
                  <a:srgbClr val="FF0000"/>
                </a:solidFill>
              </a:rPr>
              <a:t> where any issues identified affect their customers, processes, invoices or costs 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trike="sngStrike" dirty="0">
                <a:solidFill>
                  <a:schemeClr val="accent1"/>
                </a:solidFill>
              </a:rPr>
              <a:t>Where the issue is industry wide, take a lead role to facilitate discussions, allocate resources to provide focus, resolution action plan produced, analysis and support until resolution / closure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dirty="0">
                <a:solidFill>
                  <a:srgbClr val="FF0000"/>
                </a:solidFill>
              </a:rPr>
              <a:t>Regular updates provided until resolution</a:t>
            </a:r>
          </a:p>
          <a:p>
            <a:pPr marL="914400" lvl="2" indent="0" defTabSz="457200" eaLnBrk="1" hangingPunct="1">
              <a:lnSpc>
                <a:spcPct val="90000"/>
              </a:lnSpc>
              <a:buClrTx/>
              <a:buNone/>
              <a:defRPr/>
            </a:pPr>
            <a:endParaRPr lang="en-GB" altLang="en-US" sz="2000" dirty="0">
              <a:solidFill>
                <a:schemeClr val="accent1"/>
              </a:solidFill>
            </a:endParaRPr>
          </a:p>
          <a:p>
            <a:pPr marL="0" indent="0" defTabSz="457200">
              <a:buFont typeface="Wingdings" pitchFamily="2" charset="2"/>
              <a:buNone/>
              <a:defRPr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70494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altLang="en-US" dirty="0">
                <a:solidFill>
                  <a:schemeClr val="tx2"/>
                </a:solidFill>
              </a:rPr>
              <a:t>Change Management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686800" cy="4608513"/>
          </a:xfrm>
        </p:spPr>
        <p:txBody>
          <a:bodyPr/>
          <a:lstStyle/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>
                <a:solidFill>
                  <a:schemeClr val="accent1"/>
                </a:solidFill>
              </a:rPr>
              <a:t>Title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Change Management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>
                <a:solidFill>
                  <a:schemeClr val="accent1"/>
                </a:solidFill>
              </a:rPr>
              <a:t>Desired Outcome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Customers are involved and consulted regarding solution development 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Customers have been provided with information and support to ensure they are prepared and ready for the changes being implemented 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Changes delivered as per the agreed plan (</a:t>
            </a:r>
            <a:r>
              <a:rPr lang="en-GB" altLang="en-US" sz="1800" dirty="0">
                <a:solidFill>
                  <a:srgbClr val="FF0000"/>
                </a:solidFill>
              </a:rPr>
              <a:t>at the relevant governance committee</a:t>
            </a:r>
            <a:r>
              <a:rPr lang="en-GB" altLang="en-US" sz="1800" dirty="0">
                <a:solidFill>
                  <a:schemeClr val="accent1"/>
                </a:solidFill>
              </a:rPr>
              <a:t>)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Delivering the customer benefit</a:t>
            </a:r>
          </a:p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>
                <a:solidFill>
                  <a:schemeClr val="accent1"/>
                </a:solidFill>
              </a:rPr>
              <a:t>Measure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rgbClr val="FF0000"/>
                </a:solidFill>
              </a:rPr>
              <a:t>90</a:t>
            </a:r>
            <a:r>
              <a:rPr lang="en-GB" altLang="en-US" sz="1800" dirty="0">
                <a:solidFill>
                  <a:schemeClr val="accent1"/>
                </a:solidFill>
              </a:rPr>
              <a:t>% or more of customers who provided feedback responded ‘Great’ when requested to rate the delivery of change into their business as: ‘Great’, ‘Okay’ or ‘Poor’</a:t>
            </a:r>
          </a:p>
          <a:p>
            <a:pPr marL="457200" lvl="1" indent="0">
              <a:buNone/>
            </a:pPr>
            <a:endParaRPr lang="en-GB" altLang="en-US" dirty="0"/>
          </a:p>
          <a:p>
            <a:pPr marL="914400" lvl="2" indent="0" defTabSz="457200" eaLnBrk="1" hangingPunct="1">
              <a:lnSpc>
                <a:spcPct val="90000"/>
              </a:lnSpc>
              <a:buClrTx/>
              <a:buFont typeface="Wingdings" pitchFamily="2" charset="2"/>
              <a:buNone/>
              <a:defRPr/>
            </a:pPr>
            <a:endParaRPr lang="en-GB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01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altLang="en-US" dirty="0">
                <a:solidFill>
                  <a:schemeClr val="tx2"/>
                </a:solidFill>
              </a:rPr>
              <a:t>Change Management cont.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251520" y="764704"/>
            <a:ext cx="8686800" cy="4608513"/>
          </a:xfrm>
        </p:spPr>
        <p:txBody>
          <a:bodyPr/>
          <a:lstStyle/>
          <a:p>
            <a:pPr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2000" dirty="0" err="1">
                <a:solidFill>
                  <a:schemeClr val="accent1"/>
                </a:solidFill>
              </a:rPr>
              <a:t>Xoserve’s</a:t>
            </a:r>
            <a:r>
              <a:rPr lang="en-GB" altLang="en-US" sz="2000" dirty="0">
                <a:solidFill>
                  <a:schemeClr val="accent1"/>
                </a:solidFill>
              </a:rPr>
              <a:t> Commitment</a:t>
            </a:r>
          </a:p>
          <a:p>
            <a:pPr lvl="1">
              <a:buFont typeface="Arial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Bring requirements to life, creating options and working with customers to understand the cost/benefit analysis.</a:t>
            </a:r>
          </a:p>
          <a:p>
            <a:pPr lvl="1">
              <a:buFont typeface="Arial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Help customers understand the risk of any change and develop customer and market wide test strategies to mitigate risks to customers from change.</a:t>
            </a:r>
          </a:p>
          <a:p>
            <a:pPr lvl="1">
              <a:buFont typeface="Arial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Set a high bar for support documentation and training material so that customers can receive change from us seamlessly.</a:t>
            </a:r>
          </a:p>
          <a:p>
            <a:pPr lvl="1">
              <a:buFont typeface="Arial" charset="0"/>
              <a:buChar char="•"/>
            </a:pPr>
            <a:r>
              <a:rPr lang="en-US" sz="1800" dirty="0">
                <a:solidFill>
                  <a:srgbClr val="FF0000"/>
                </a:solidFill>
              </a:rPr>
              <a:t>Produce great management information for committees and change boards, clearly communicating our status with a single version of the truth</a:t>
            </a:r>
            <a:r>
              <a:rPr lang="en-US" sz="1400" dirty="0">
                <a:solidFill>
                  <a:srgbClr val="FF0000"/>
                </a:solidFill>
              </a:rPr>
              <a:t>.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/>
              <a:t>All change management material published / </a:t>
            </a:r>
            <a:r>
              <a:rPr lang="en-GB" altLang="en-US" sz="1800" dirty="0">
                <a:solidFill>
                  <a:srgbClr val="FF0000"/>
                </a:solidFill>
              </a:rPr>
              <a:t>shared </a:t>
            </a:r>
            <a:r>
              <a:rPr lang="en-GB" altLang="en-US" sz="1800" dirty="0">
                <a:solidFill>
                  <a:schemeClr val="accent1"/>
                </a:solidFill>
              </a:rPr>
              <a:t>to</a:t>
            </a:r>
            <a:r>
              <a:rPr lang="en-GB" altLang="en-US" sz="1800" dirty="0">
                <a:solidFill>
                  <a:srgbClr val="FF0000"/>
                </a:solidFill>
              </a:rPr>
              <a:t> </a:t>
            </a:r>
            <a:r>
              <a:rPr lang="en-GB" altLang="en-US" sz="1800" dirty="0"/>
              <a:t>schedule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Customer approved</a:t>
            </a:r>
            <a:r>
              <a:rPr lang="en-GB" altLang="en-US" sz="1800" dirty="0">
                <a:solidFill>
                  <a:srgbClr val="FF0000"/>
                </a:solidFill>
              </a:rPr>
              <a:t> </a:t>
            </a:r>
            <a:r>
              <a:rPr lang="en-GB" altLang="en-US" sz="1800" dirty="0">
                <a:solidFill>
                  <a:schemeClr val="accent1"/>
                </a:solidFill>
              </a:rPr>
              <a:t>engagement/communication plan for each Release 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Identify the changes that impact customers by Customer Class and focus engagement on those changes 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rgbClr val="FF0000"/>
                </a:solidFill>
              </a:rPr>
              <a:t>Deliver to customer(s) expectation </a:t>
            </a:r>
            <a:r>
              <a:rPr lang="en-GB" altLang="en-US" sz="1800" strike="sngStrike" dirty="0">
                <a:solidFill>
                  <a:schemeClr val="accent1"/>
                </a:solidFill>
              </a:rPr>
              <a:t>Benefit realisation</a:t>
            </a:r>
            <a:endParaRPr lang="en-GB" altLang="en-US" sz="1800" dirty="0">
              <a:solidFill>
                <a:schemeClr val="accent1"/>
              </a:solidFill>
            </a:endParaRP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r>
              <a:rPr lang="en-GB" altLang="en-US" sz="1800" dirty="0">
                <a:solidFill>
                  <a:schemeClr val="accent1"/>
                </a:solidFill>
              </a:rPr>
              <a:t>Review and document lessons learnt following delivery of each Release and implement agreed actions for the next Release</a:t>
            </a:r>
          </a:p>
          <a:p>
            <a:pPr lvl="1" defTabSz="457200" eaLnBrk="1" hangingPunct="1">
              <a:lnSpc>
                <a:spcPct val="90000"/>
              </a:lnSpc>
              <a:buClrTx/>
              <a:defRPr/>
            </a:pPr>
            <a:endParaRPr lang="en-GB" altLang="en-US" sz="1800" strike="sngStrike" dirty="0">
              <a:solidFill>
                <a:schemeClr val="accent1"/>
              </a:solidFill>
            </a:endParaRPr>
          </a:p>
          <a:p>
            <a:pPr lvl="1"/>
            <a:endParaRPr lang="en-GB" altLang="en-US" dirty="0"/>
          </a:p>
          <a:p>
            <a:pPr marL="914400" lvl="2" indent="0" defTabSz="457200" eaLnBrk="1" hangingPunct="1">
              <a:lnSpc>
                <a:spcPct val="90000"/>
              </a:lnSpc>
              <a:buClrTx/>
              <a:buFont typeface="Wingdings" pitchFamily="2" charset="2"/>
              <a:buNone/>
              <a:defRPr/>
            </a:pPr>
            <a:endParaRPr lang="en-GB" alt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46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25425" y="-57150"/>
            <a:ext cx="8688388" cy="965200"/>
          </a:xfrm>
        </p:spPr>
        <p:txBody>
          <a:bodyPr/>
          <a:lstStyle/>
          <a:p>
            <a:r>
              <a:rPr lang="en-GB" altLang="en-US" dirty="0">
                <a:solidFill>
                  <a:schemeClr val="tx2"/>
                </a:solidFill>
              </a:rPr>
              <a:t>Customer Relationship Management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600" y="908050"/>
            <a:ext cx="8686800" cy="4608513"/>
          </a:xfrm>
        </p:spPr>
        <p:txBody>
          <a:bodyPr/>
          <a:lstStyle/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2000" dirty="0">
                <a:solidFill>
                  <a:schemeClr val="accent1"/>
                </a:solidFill>
              </a:rPr>
              <a:t>Title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Customer Relationship Management</a:t>
            </a:r>
          </a:p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2000" dirty="0">
                <a:solidFill>
                  <a:schemeClr val="accent1"/>
                </a:solidFill>
              </a:rPr>
              <a:t>Desired Outcome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Improve the quality and efficiency of </a:t>
            </a:r>
            <a:r>
              <a:rPr lang="en-GB" altLang="en-US" sz="1800" dirty="0" err="1">
                <a:solidFill>
                  <a:schemeClr val="accent1"/>
                </a:solidFill>
              </a:rPr>
              <a:t>Xoserve’s</a:t>
            </a:r>
            <a:r>
              <a:rPr lang="en-GB" altLang="en-US" sz="1800" dirty="0">
                <a:solidFill>
                  <a:schemeClr val="accent1"/>
                </a:solidFill>
              </a:rPr>
              <a:t> engagement with customers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Improve </a:t>
            </a:r>
            <a:r>
              <a:rPr lang="en-GB" altLang="en-US" sz="1800" dirty="0" err="1">
                <a:solidFill>
                  <a:schemeClr val="accent1"/>
                </a:solidFill>
              </a:rPr>
              <a:t>Xoserve’s</a:t>
            </a:r>
            <a:r>
              <a:rPr lang="en-GB" altLang="en-US" sz="1800" dirty="0">
                <a:solidFill>
                  <a:schemeClr val="accent1"/>
                </a:solidFill>
              </a:rPr>
              <a:t> relationship with its customers 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chemeClr val="accent1"/>
                </a:solidFill>
              </a:rPr>
              <a:t>Adding value to customers</a:t>
            </a:r>
          </a:p>
          <a:p>
            <a:pPr defTabSz="457200" eaLnBrk="1" hangingPunct="1">
              <a:lnSpc>
                <a:spcPct val="90000"/>
              </a:lnSpc>
              <a:buClrTx/>
            </a:pPr>
            <a:r>
              <a:rPr lang="en-GB" altLang="en-US" sz="2000" dirty="0">
                <a:solidFill>
                  <a:schemeClr val="accent1"/>
                </a:solidFill>
              </a:rPr>
              <a:t>Measure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rgbClr val="FF0000"/>
                </a:solidFill>
              </a:rPr>
              <a:t>9</a:t>
            </a:r>
            <a:r>
              <a:rPr lang="en-GB" altLang="en-US" sz="1800" dirty="0">
                <a:solidFill>
                  <a:schemeClr val="accent1"/>
                </a:solidFill>
              </a:rPr>
              <a:t>5% or more of customers who provided feedback stated that they ‘Trust’ Xoserve when requested to rate as ‘Trust’, ‘Starting to Trust’ or ‘Don’t Trust’ </a:t>
            </a:r>
            <a:r>
              <a:rPr lang="en-GB" altLang="en-US" sz="1800" dirty="0">
                <a:solidFill>
                  <a:srgbClr val="FF0000"/>
                </a:solidFill>
              </a:rPr>
              <a:t>with strategic decisions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rgbClr val="FF0000"/>
                </a:solidFill>
              </a:rPr>
              <a:t>95% or more of customers who provided feedback stated that they ‘Trust’ Xoserve when requested to rate as ‘Trust’, ‘Starting to Trust’ or ‘Don’t Trust’ with delivery of operational services</a:t>
            </a:r>
          </a:p>
          <a:p>
            <a:pPr lvl="1" defTabSz="457200" eaLnBrk="1" hangingPunct="1">
              <a:lnSpc>
                <a:spcPct val="90000"/>
              </a:lnSpc>
              <a:buClrTx/>
            </a:pPr>
            <a:r>
              <a:rPr lang="en-GB" altLang="en-US" sz="1800" dirty="0">
                <a:solidFill>
                  <a:srgbClr val="FF0000"/>
                </a:solidFill>
              </a:rPr>
              <a:t>95% or more of customers who provided feedback stated that they ‘Trust’ Xoserve when requested to rate as ‘Trust’, ‘Starting to Trust’ or ‘Don’t Trust’ in  putting our customers first</a:t>
            </a:r>
          </a:p>
          <a:p>
            <a:pPr marL="0" indent="0" defTabSz="457200">
              <a:buFont typeface="Wingdings" pitchFamily="2" charset="2"/>
              <a:buNone/>
            </a:pP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410130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9qzkNXSk2ij_NoCuEf2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jhdt9jI2kmDW3acO87di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l9qzkNXSk2ij_NoCuEf2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jhdt9jI2kmDW3acO87diQ"/>
</p:tagLst>
</file>

<file path=ppt/theme/theme1.xml><?xml version="1.0" encoding="utf-8"?>
<a:theme xmlns:a="http://schemas.openxmlformats.org/drawingml/2006/main" name="xoserve templates">
  <a:themeElements>
    <a:clrScheme name="Xoserve Colour Scheme">
      <a:dk1>
        <a:srgbClr val="000000"/>
      </a:dk1>
      <a:lt1>
        <a:srgbClr val="FFFFFF"/>
      </a:lt1>
      <a:dk2>
        <a:srgbClr val="1D3E61"/>
      </a:dk2>
      <a:lt2>
        <a:srgbClr val="DCDDDE"/>
      </a:lt2>
      <a:accent1>
        <a:srgbClr val="3E5AA8"/>
      </a:accent1>
      <a:accent2>
        <a:srgbClr val="84B8DA"/>
      </a:accent2>
      <a:accent3>
        <a:srgbClr val="56CF9E"/>
      </a:accent3>
      <a:accent4>
        <a:srgbClr val="F5835D"/>
      </a:accent4>
      <a:accent5>
        <a:srgbClr val="B1D6E8"/>
      </a:accent5>
      <a:accent6>
        <a:srgbClr val="2B80B1"/>
      </a:accent6>
      <a:hlink>
        <a:srgbClr val="D2232A"/>
      </a:hlink>
      <a:folHlink>
        <a:srgbClr val="9CCB3B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xoserve templates">
  <a:themeElements>
    <a:clrScheme name="Xoserve Colour Scheme">
      <a:dk1>
        <a:srgbClr val="000000"/>
      </a:dk1>
      <a:lt1>
        <a:srgbClr val="FFFFFF"/>
      </a:lt1>
      <a:dk2>
        <a:srgbClr val="1D3E61"/>
      </a:dk2>
      <a:lt2>
        <a:srgbClr val="DCDDDE"/>
      </a:lt2>
      <a:accent1>
        <a:srgbClr val="3E5AA8"/>
      </a:accent1>
      <a:accent2>
        <a:srgbClr val="84B8DA"/>
      </a:accent2>
      <a:accent3>
        <a:srgbClr val="56CF9E"/>
      </a:accent3>
      <a:accent4>
        <a:srgbClr val="F5835D"/>
      </a:accent4>
      <a:accent5>
        <a:srgbClr val="B1D6E8"/>
      </a:accent5>
      <a:accent6>
        <a:srgbClr val="2B80B1"/>
      </a:accent6>
      <a:hlink>
        <a:srgbClr val="D2232A"/>
      </a:hlink>
      <a:folHlink>
        <a:srgbClr val="9CCB3B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xoserve templates">
  <a:themeElements>
    <a:clrScheme name="">
      <a:dk1>
        <a:srgbClr val="000000"/>
      </a:dk1>
      <a:lt1>
        <a:srgbClr val="FFFFFF"/>
      </a:lt1>
      <a:dk2>
        <a:srgbClr val="0B479F"/>
      </a:dk2>
      <a:lt2>
        <a:srgbClr val="4D4D4D"/>
      </a:lt2>
      <a:accent1>
        <a:srgbClr val="71A6CE"/>
      </a:accent1>
      <a:accent2>
        <a:srgbClr val="3366FF"/>
      </a:accent2>
      <a:accent3>
        <a:srgbClr val="FFFFFF"/>
      </a:accent3>
      <a:accent4>
        <a:srgbClr val="000000"/>
      </a:accent4>
      <a:accent5>
        <a:srgbClr val="BBD0E3"/>
      </a:accent5>
      <a:accent6>
        <a:srgbClr val="2D5CE7"/>
      </a:accent6>
      <a:hlink>
        <a:srgbClr val="FF0033"/>
      </a:hlink>
      <a:folHlink>
        <a:srgbClr val="FFFF00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xoserve templates">
  <a:themeElements>
    <a:clrScheme name="Xoserve Colour Scheme">
      <a:dk1>
        <a:srgbClr val="000000"/>
      </a:dk1>
      <a:lt1>
        <a:srgbClr val="FFFFFF"/>
      </a:lt1>
      <a:dk2>
        <a:srgbClr val="1D3E61"/>
      </a:dk2>
      <a:lt2>
        <a:srgbClr val="DCDDDE"/>
      </a:lt2>
      <a:accent1>
        <a:srgbClr val="3E5AA8"/>
      </a:accent1>
      <a:accent2>
        <a:srgbClr val="84B8DA"/>
      </a:accent2>
      <a:accent3>
        <a:srgbClr val="56CF9E"/>
      </a:accent3>
      <a:accent4>
        <a:srgbClr val="F5835D"/>
      </a:accent4>
      <a:accent5>
        <a:srgbClr val="B1D6E8"/>
      </a:accent5>
      <a:accent6>
        <a:srgbClr val="2B80B1"/>
      </a:accent6>
      <a:hlink>
        <a:srgbClr val="D2232A"/>
      </a:hlink>
      <a:folHlink>
        <a:srgbClr val="9CCB3B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xoserve templates">
  <a:themeElements>
    <a:clrScheme name="">
      <a:dk1>
        <a:srgbClr val="000000"/>
      </a:dk1>
      <a:lt1>
        <a:srgbClr val="FFFFFF"/>
      </a:lt1>
      <a:dk2>
        <a:srgbClr val="0B479F"/>
      </a:dk2>
      <a:lt2>
        <a:srgbClr val="4D4D4D"/>
      </a:lt2>
      <a:accent1>
        <a:srgbClr val="71A6CE"/>
      </a:accent1>
      <a:accent2>
        <a:srgbClr val="3366FF"/>
      </a:accent2>
      <a:accent3>
        <a:srgbClr val="FFFFFF"/>
      </a:accent3>
      <a:accent4>
        <a:srgbClr val="000000"/>
      </a:accent4>
      <a:accent5>
        <a:srgbClr val="BBD0E3"/>
      </a:accent5>
      <a:accent6>
        <a:srgbClr val="2D5CE7"/>
      </a:accent6>
      <a:hlink>
        <a:srgbClr val="FF0033"/>
      </a:hlink>
      <a:folHlink>
        <a:srgbClr val="FFFF00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">
        <a:dk1>
          <a:srgbClr val="000000"/>
        </a:dk1>
        <a:lt1>
          <a:srgbClr val="FFFFFF"/>
        </a:lt1>
        <a:dk2>
          <a:srgbClr val="263147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xoserve templates">
  <a:themeElements>
    <a:clrScheme name="">
      <a:dk1>
        <a:srgbClr val="000000"/>
      </a:dk1>
      <a:lt1>
        <a:srgbClr val="FFFFFF"/>
      </a:lt1>
      <a:dk2>
        <a:srgbClr val="0B479F"/>
      </a:dk2>
      <a:lt2>
        <a:srgbClr val="4D4D4D"/>
      </a:lt2>
      <a:accent1>
        <a:srgbClr val="71A6CE"/>
      </a:accent1>
      <a:accent2>
        <a:srgbClr val="3366FF"/>
      </a:accent2>
      <a:accent3>
        <a:srgbClr val="FFFFFF"/>
      </a:accent3>
      <a:accent4>
        <a:srgbClr val="000000"/>
      </a:accent4>
      <a:accent5>
        <a:srgbClr val="BBD0E3"/>
      </a:accent5>
      <a:accent6>
        <a:srgbClr val="2D5CE7"/>
      </a:accent6>
      <a:hlink>
        <a:srgbClr val="FF0033"/>
      </a:hlink>
      <a:folHlink>
        <a:srgbClr val="FFFF00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xoserve templates">
  <a:themeElements>
    <a:clrScheme name="Xoserve Colour Scheme">
      <a:dk1>
        <a:srgbClr val="000000"/>
      </a:dk1>
      <a:lt1>
        <a:srgbClr val="FFFFFF"/>
      </a:lt1>
      <a:dk2>
        <a:srgbClr val="1D3E61"/>
      </a:dk2>
      <a:lt2>
        <a:srgbClr val="DCDDDE"/>
      </a:lt2>
      <a:accent1>
        <a:srgbClr val="3E5AA8"/>
      </a:accent1>
      <a:accent2>
        <a:srgbClr val="84B8DA"/>
      </a:accent2>
      <a:accent3>
        <a:srgbClr val="56CF9E"/>
      </a:accent3>
      <a:accent4>
        <a:srgbClr val="F5835D"/>
      </a:accent4>
      <a:accent5>
        <a:srgbClr val="B1D6E8"/>
      </a:accent5>
      <a:accent6>
        <a:srgbClr val="2B80B1"/>
      </a:accent6>
      <a:hlink>
        <a:srgbClr val="D2232A"/>
      </a:hlink>
      <a:folHlink>
        <a:srgbClr val="9CCB3B"/>
      </a:folHlink>
    </a:clrScheme>
    <a:fontScheme name="xoserve templat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5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oserve templates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oserve templates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oserve templates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0EFB8F50CBB444B1A578FCB9CADDCA" ma:contentTypeVersion="0" ma:contentTypeDescription="Create a new document." ma:contentTypeScope="" ma:versionID="4d3bc7fa16d187631b6b594bd07a0d9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8EDE4C0-7E49-4A1D-A8BA-D86BFB453481}">
  <ds:schemaRefs>
    <ds:schemaRef ds:uri="http://purl.org/dc/dcmitype/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402294E1-06AD-4E8A-BCFD-71DC490F1D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04694D2-6A57-43C1-B384-7DBBB02EC6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25140</TotalTime>
  <Words>1748</Words>
  <Application>Microsoft Macintosh PowerPoint</Application>
  <PresentationFormat>On-screen Show (4:3)</PresentationFormat>
  <Paragraphs>254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ＭＳ Ｐゴシック</vt:lpstr>
      <vt:lpstr>Arial</vt:lpstr>
      <vt:lpstr>Calibri</vt:lpstr>
      <vt:lpstr>Wingdings</vt:lpstr>
      <vt:lpstr>xoserve templates</vt:lpstr>
      <vt:lpstr>1_xoserve templates</vt:lpstr>
      <vt:lpstr>2_xoserve templates</vt:lpstr>
      <vt:lpstr>4_xoserve templates</vt:lpstr>
      <vt:lpstr>3_xoserve templates</vt:lpstr>
      <vt:lpstr>5_xoserve templates</vt:lpstr>
      <vt:lpstr>6_xoserve templates</vt:lpstr>
      <vt:lpstr>think-cell Slide</vt:lpstr>
      <vt:lpstr>Key Value Indicators (KVIs)  UPDATED  (updates from previous version  highlighted in red) </vt:lpstr>
      <vt:lpstr>Background &amp; Status</vt:lpstr>
      <vt:lpstr>Introducing the Performance Framework</vt:lpstr>
      <vt:lpstr>KVI Summary</vt:lpstr>
      <vt:lpstr>Issue Resolution </vt:lpstr>
      <vt:lpstr>Issue Resolution cont.</vt:lpstr>
      <vt:lpstr>Change Management</vt:lpstr>
      <vt:lpstr>Change Management cont. </vt:lpstr>
      <vt:lpstr>Customer Relationship Management </vt:lpstr>
      <vt:lpstr>Customer Relationship Management cont.</vt:lpstr>
      <vt:lpstr>Data Services</vt:lpstr>
      <vt:lpstr>Data Services cont.</vt:lpstr>
      <vt:lpstr>Customer Data Security</vt:lpstr>
      <vt:lpstr>Customer Data Security cont. </vt:lpstr>
      <vt:lpstr>Service Delivery</vt:lpstr>
      <vt:lpstr>Financial Reporting</vt:lpstr>
      <vt:lpstr>Timescales &amp; Next Steps</vt:lpstr>
    </vt:vector>
  </TitlesOfParts>
  <Company>National Grid</Company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Command centre</dc:title>
  <dc:creator>National Grid</dc:creator>
  <cp:lastModifiedBy>chris.shanley@gasgovernance.co.uk</cp:lastModifiedBy>
  <cp:revision>500</cp:revision>
  <cp:lastPrinted>2017-01-25T12:19:44Z</cp:lastPrinted>
  <dcterms:created xsi:type="dcterms:W3CDTF">2016-11-22T09:42:47Z</dcterms:created>
  <dcterms:modified xsi:type="dcterms:W3CDTF">2018-03-19T08:22:33Z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-819523780</vt:i4>
  </property>
  <property fmtid="{D5CDD505-2E9C-101B-9397-08002B2CF9AE}" pid="3" name="_NewReviewCycle">
    <vt:lpwstr/>
  </property>
  <property fmtid="{D5CDD505-2E9C-101B-9397-08002B2CF9AE}" pid="4" name="_EmailSubject">
    <vt:lpwstr>CC KPI Deep dive 18th August </vt:lpwstr>
  </property>
  <property fmtid="{D5CDD505-2E9C-101B-9397-08002B2CF9AE}" pid="5" name="_AuthorEmail">
    <vt:lpwstr>sat.kalsi@xoserve.com</vt:lpwstr>
  </property>
  <property fmtid="{D5CDD505-2E9C-101B-9397-08002B2CF9AE}" pid="6" name="_AuthorEmailDisplayName">
    <vt:lpwstr>Kalsi, Satpal</vt:lpwstr>
  </property>
  <property fmtid="{D5CDD505-2E9C-101B-9397-08002B2CF9AE}" pid="7" name="ContentTypeId">
    <vt:lpwstr>0x0101002F0EFB8F50CBB444B1A578FCB9CADDCA</vt:lpwstr>
  </property>
  <property fmtid="{D5CDD505-2E9C-101B-9397-08002B2CF9AE}" pid="8" name="_PreviousAdHocReviewCycleID">
    <vt:i4>753659805</vt:i4>
  </property>
</Properties>
</file>