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2" r:id="rId3"/>
    <p:sldId id="257" r:id="rId4"/>
    <p:sldId id="259" r:id="rId5"/>
    <p:sldId id="260" r:id="rId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90"/>
  </p:normalViewPr>
  <p:slideViewPr>
    <p:cSldViewPr>
      <p:cViewPr varScale="1">
        <p:scale>
          <a:sx n="122" d="100"/>
          <a:sy n="122" d="100"/>
        </p:scale>
        <p:origin x="824" y="1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US" noProof="0"/>
              <a:t>Click to edit Master title style</a:t>
            </a:r>
            <a:endParaRPr lang="en-GB" noProof="0" dirty="0"/>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US" noProof="0"/>
              <a:t>Click to edit Master subtitle style</a:t>
            </a:r>
            <a:endParaRPr lang="en-GB" noProof="0" dirty="0"/>
          </a:p>
        </p:txBody>
      </p:sp>
      <p:sp>
        <p:nvSpPr>
          <p:cNvPr id="4" name="Rectangle 15"/>
          <p:cNvSpPr>
            <a:spLocks noGrp="1" noChangeArrowheads="1"/>
          </p:cNvSpPr>
          <p:nvPr>
            <p:ph type="ftr" sz="quarter" idx="10"/>
          </p:nvPr>
        </p:nvSpPr>
        <p:spPr/>
        <p:txBody>
          <a:bodyPr/>
          <a:lstStyle>
            <a:lvl1pPr>
              <a:defRPr/>
            </a:lvl1pPr>
          </a:lstStyle>
          <a:p>
            <a:endParaRPr lang="en-GB"/>
          </a:p>
        </p:txBody>
      </p:sp>
      <p:sp>
        <p:nvSpPr>
          <p:cNvPr id="5" name="Rectangle 21"/>
          <p:cNvSpPr>
            <a:spLocks noGrp="1" noChangeArrowheads="1"/>
          </p:cNvSpPr>
          <p:nvPr>
            <p:ph type="dt" sz="quarter" idx="11"/>
          </p:nvPr>
        </p:nvSpPr>
        <p:spPr/>
        <p:txBody>
          <a:bodyPr/>
          <a:lstStyle>
            <a:lvl1pPr>
              <a:defRPr/>
            </a:lvl1pPr>
          </a:lstStyle>
          <a:p>
            <a:fld id="{CC26DD71-AE13-4958-802D-3D7B176466F7}" type="datetimeFigureOut">
              <a:rPr lang="en-GB" smtClean="0">
                <a:solidFill>
                  <a:srgbClr val="000000"/>
                </a:solidFill>
              </a:rPr>
              <a:pPr/>
              <a:t>23/04/2018</a:t>
            </a:fld>
            <a:endParaRPr lang="en-GB">
              <a:solidFill>
                <a:srgbClr val="000000"/>
              </a:solidFill>
            </a:endParaRPr>
          </a:p>
        </p:txBody>
      </p:sp>
    </p:spTree>
    <p:extLst>
      <p:ext uri="{BB962C8B-B14F-4D97-AF65-F5344CB8AC3E}">
        <p14:creationId xmlns:p14="http://schemas.microsoft.com/office/powerpoint/2010/main" val="2750395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US" noProof="0"/>
              <a:t>Click to edit Master title style</a:t>
            </a:r>
            <a:endParaRPr lang="en-GB" noProof="0" dirty="0"/>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US" noProof="0"/>
              <a:t>Click to edit Master subtitle style</a:t>
            </a:r>
            <a:endParaRPr lang="en-GB" noProof="0" dirty="0"/>
          </a:p>
        </p:txBody>
      </p:sp>
      <p:sp>
        <p:nvSpPr>
          <p:cNvPr id="4" name="Rectangle 15"/>
          <p:cNvSpPr>
            <a:spLocks noGrp="1" noChangeArrowheads="1"/>
          </p:cNvSpPr>
          <p:nvPr>
            <p:ph type="ftr" sz="quarter" idx="10"/>
          </p:nvPr>
        </p:nvSpPr>
        <p:spPr>
          <a:ln/>
        </p:spPr>
        <p:txBody>
          <a:bodyPr/>
          <a:lstStyle>
            <a:lvl1pPr>
              <a:defRPr/>
            </a:lvl1pPr>
          </a:lstStyle>
          <a:p>
            <a:endParaRPr lang="en-GB"/>
          </a:p>
        </p:txBody>
      </p:sp>
      <p:sp>
        <p:nvSpPr>
          <p:cNvPr id="5" name="Rectangle 21"/>
          <p:cNvSpPr>
            <a:spLocks noGrp="1" noChangeArrowheads="1"/>
          </p:cNvSpPr>
          <p:nvPr>
            <p:ph type="dt" sz="quarter" idx="11"/>
          </p:nvPr>
        </p:nvSpPr>
        <p:spPr>
          <a:ln/>
        </p:spPr>
        <p:txBody>
          <a:bodyPr/>
          <a:lstStyle>
            <a:lvl1pPr>
              <a:defRPr/>
            </a:lvl1pPr>
          </a:lstStyle>
          <a:p>
            <a:fld id="{CC26DD71-AE13-4958-802D-3D7B176466F7}" type="datetimeFigureOut">
              <a:rPr lang="en-GB" smtClean="0">
                <a:solidFill>
                  <a:srgbClr val="000000"/>
                </a:solidFill>
              </a:rPr>
              <a:pPr/>
              <a:t>23/04/2018</a:t>
            </a:fld>
            <a:endParaRPr lang="en-GB">
              <a:solidFill>
                <a:srgbClr val="000000"/>
              </a:solidFill>
            </a:endParaRPr>
          </a:p>
        </p:txBody>
      </p:sp>
    </p:spTree>
    <p:extLst>
      <p:ext uri="{BB962C8B-B14F-4D97-AF65-F5344CB8AC3E}">
        <p14:creationId xmlns:p14="http://schemas.microsoft.com/office/powerpoint/2010/main" val="2693020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endParaRPr lang="en-GB"/>
          </a:p>
        </p:txBody>
      </p:sp>
      <p:sp>
        <p:nvSpPr>
          <p:cNvPr id="5" name="Rectangle 21"/>
          <p:cNvSpPr>
            <a:spLocks noGrp="1" noChangeArrowheads="1"/>
          </p:cNvSpPr>
          <p:nvPr>
            <p:ph type="dt" sz="quarter" idx="11"/>
          </p:nvPr>
        </p:nvSpPr>
        <p:spPr>
          <a:ln/>
        </p:spPr>
        <p:txBody>
          <a:bodyPr/>
          <a:lstStyle>
            <a:lvl1pPr>
              <a:defRPr/>
            </a:lvl1pPr>
          </a:lstStyle>
          <a:p>
            <a:fld id="{CC26DD71-AE13-4958-802D-3D7B176466F7}" type="datetimeFigureOut">
              <a:rPr lang="en-GB" smtClean="0">
                <a:solidFill>
                  <a:srgbClr val="000000"/>
                </a:solidFill>
              </a:rPr>
              <a:pPr/>
              <a:t>23/04/2018</a:t>
            </a:fld>
            <a:endParaRPr lang="en-GB">
              <a:solidFill>
                <a:srgbClr val="000000"/>
              </a:solidFill>
            </a:endParaRPr>
          </a:p>
        </p:txBody>
      </p:sp>
    </p:spTree>
    <p:extLst>
      <p:ext uri="{BB962C8B-B14F-4D97-AF65-F5344CB8AC3E}">
        <p14:creationId xmlns:p14="http://schemas.microsoft.com/office/powerpoint/2010/main" val="9507043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US"/>
              <a:t>Click to edit Master title style</a:t>
            </a:r>
            <a:endParaRPr lang="en-GB"/>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375" name="Rectangle 15"/>
          <p:cNvSpPr>
            <a:spLocks noGrp="1" noChangeArrowheads="1"/>
          </p:cNvSpPr>
          <p:nvPr>
            <p:ph type="ftr" sz="quarter" idx="3"/>
          </p:nvPr>
        </p:nvSpPr>
        <p:spPr bwMode="auto">
          <a:xfrm>
            <a:off x="2565405" y="4731546"/>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fld id="{CC26DD71-AE13-4958-802D-3D7B176466F7}" type="datetimeFigureOut">
              <a:rPr lang="en-GB" smtClean="0">
                <a:solidFill>
                  <a:srgbClr val="000000"/>
                </a:solidFill>
              </a:rPr>
              <a:pPr/>
              <a:t>23/04/2018</a:t>
            </a:fld>
            <a:endParaRPr lang="en-GB">
              <a:solidFill>
                <a:srgbClr val="000000"/>
              </a:solidFill>
            </a:endParaRPr>
          </a:p>
        </p:txBody>
      </p:sp>
    </p:spTree>
    <p:extLst>
      <p:ext uri="{BB962C8B-B14F-4D97-AF65-F5344CB8AC3E}">
        <p14:creationId xmlns:p14="http://schemas.microsoft.com/office/powerpoint/2010/main" val="38822645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rtl="0" eaLnBrk="1" fontAlgn="base" hangingPunct="1">
        <a:spcBef>
          <a:spcPct val="0"/>
        </a:spcBef>
        <a:spcAft>
          <a:spcPct val="0"/>
        </a:spcAft>
        <a:defRPr sz="3000" b="1">
          <a:solidFill>
            <a:srgbClr val="1D3E61"/>
          </a:solidFill>
          <a:latin typeface="+mj-lt"/>
          <a:ea typeface="+mj-ea"/>
          <a:cs typeface="+mj-cs"/>
        </a:defRPr>
      </a:lvl1pPr>
      <a:lvl2pPr algn="l" rtl="0" eaLnBrk="1" fontAlgn="base" hangingPunct="1">
        <a:spcBef>
          <a:spcPct val="0"/>
        </a:spcBef>
        <a:spcAft>
          <a:spcPct val="0"/>
        </a:spcAft>
        <a:defRPr sz="3000" b="1">
          <a:solidFill>
            <a:srgbClr val="1D3E61"/>
          </a:solidFill>
          <a:latin typeface="Arial" charset="0"/>
        </a:defRPr>
      </a:lvl2pPr>
      <a:lvl3pPr algn="l" rtl="0" eaLnBrk="1" fontAlgn="base" hangingPunct="1">
        <a:spcBef>
          <a:spcPct val="0"/>
        </a:spcBef>
        <a:spcAft>
          <a:spcPct val="0"/>
        </a:spcAft>
        <a:defRPr sz="3000" b="1">
          <a:solidFill>
            <a:srgbClr val="1D3E61"/>
          </a:solidFill>
          <a:latin typeface="Arial" charset="0"/>
        </a:defRPr>
      </a:lvl3pPr>
      <a:lvl4pPr algn="l" rtl="0" eaLnBrk="1" fontAlgn="base" hangingPunct="1">
        <a:spcBef>
          <a:spcPct val="0"/>
        </a:spcBef>
        <a:spcAft>
          <a:spcPct val="0"/>
        </a:spcAft>
        <a:defRPr sz="3000" b="1">
          <a:solidFill>
            <a:srgbClr val="1D3E61"/>
          </a:solidFill>
          <a:latin typeface="Arial" charset="0"/>
        </a:defRPr>
      </a:lvl4pPr>
      <a:lvl5pPr algn="l" rtl="0" eaLnBrk="1" fontAlgn="base" hangingPunct="1">
        <a:spcBef>
          <a:spcPct val="0"/>
        </a:spcBef>
        <a:spcAft>
          <a:spcPct val="0"/>
        </a:spcAft>
        <a:defRPr sz="3000" b="1">
          <a:solidFill>
            <a:srgbClr val="1D3E61"/>
          </a:solidFill>
          <a:latin typeface="Arial" charset="0"/>
        </a:defRPr>
      </a:lvl5pPr>
      <a:lvl6pPr marL="457200" algn="ctr" rtl="0" eaLnBrk="1" fontAlgn="base" hangingPunct="1">
        <a:spcBef>
          <a:spcPct val="0"/>
        </a:spcBef>
        <a:spcAft>
          <a:spcPct val="0"/>
        </a:spcAft>
        <a:defRPr sz="2800" b="1">
          <a:solidFill>
            <a:schemeClr val="tx1"/>
          </a:solidFill>
          <a:latin typeface="Arial" charset="0"/>
        </a:defRPr>
      </a:lvl6pPr>
      <a:lvl7pPr marL="914400" algn="ctr" rtl="0" eaLnBrk="1" fontAlgn="base" hangingPunct="1">
        <a:spcBef>
          <a:spcPct val="0"/>
        </a:spcBef>
        <a:spcAft>
          <a:spcPct val="0"/>
        </a:spcAft>
        <a:defRPr sz="2800" b="1">
          <a:solidFill>
            <a:schemeClr val="tx1"/>
          </a:solidFill>
          <a:latin typeface="Arial" charset="0"/>
        </a:defRPr>
      </a:lvl7pPr>
      <a:lvl8pPr marL="1371600" algn="ctr" rtl="0" eaLnBrk="1" fontAlgn="base" hangingPunct="1">
        <a:spcBef>
          <a:spcPct val="0"/>
        </a:spcBef>
        <a:spcAft>
          <a:spcPct val="0"/>
        </a:spcAft>
        <a:defRPr sz="2800" b="1">
          <a:solidFill>
            <a:schemeClr val="tx1"/>
          </a:solidFill>
          <a:latin typeface="Arial" charset="0"/>
        </a:defRPr>
      </a:lvl8pPr>
      <a:lvl9pPr marL="1828800" algn="ctr" rtl="0" eaLnBrk="1" fontAlgn="base" hangingPunct="1">
        <a:spcBef>
          <a:spcPct val="0"/>
        </a:spcBef>
        <a:spcAft>
          <a:spcPct val="0"/>
        </a:spcAft>
        <a:defRPr sz="2800" b="1">
          <a:solidFill>
            <a:schemeClr val="tx1"/>
          </a:solidFill>
          <a:latin typeface="Arial" charset="0"/>
        </a:defRPr>
      </a:lvl9pPr>
    </p:titleStyle>
    <p:bodyStyle>
      <a:lvl1pPr marL="342900" indent="-342900" algn="l" rtl="0" eaLnBrk="1" fontAlgn="base" hangingPunct="1">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1" fontAlgn="base" hangingPunct="1">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1" fontAlgn="base" hangingPunct="1">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1" fontAlgn="base" hangingPunct="1">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1" fontAlgn="base" hangingPunct="1">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eaLnBrk="1" fontAlgn="base" hangingPunct="1">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eaLnBrk="1" fontAlgn="base" hangingPunct="1">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eaLnBrk="1" fontAlgn="base" hangingPunct="1">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eaLnBrk="1" fontAlgn="base" hangingPunct="1">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0" y="2427734"/>
            <a:ext cx="9144000" cy="971550"/>
          </a:xfrm>
        </p:spPr>
        <p:txBody>
          <a:bodyPr/>
          <a:lstStyle/>
          <a:p>
            <a:r>
              <a:rPr lang="en-GB" sz="3600" dirty="0"/>
              <a:t>CSS Consequential Change</a:t>
            </a:r>
            <a:br>
              <a:rPr lang="en-GB" sz="3600" dirty="0"/>
            </a:br>
            <a:r>
              <a:rPr lang="en-GB" sz="3600" dirty="0" err="1"/>
              <a:t>CoS</a:t>
            </a:r>
            <a:r>
              <a:rPr lang="en-GB" sz="3600" dirty="0"/>
              <a:t> Shell Record Submission for Discussion at 630R</a:t>
            </a:r>
          </a:p>
        </p:txBody>
      </p:sp>
      <p:sp>
        <p:nvSpPr>
          <p:cNvPr id="3" name="Subtitle 2"/>
          <p:cNvSpPr>
            <a:spLocks noGrp="1"/>
          </p:cNvSpPr>
          <p:nvPr>
            <p:ph type="subTitle" sz="quarter" idx="1"/>
          </p:nvPr>
        </p:nvSpPr>
        <p:spPr>
          <a:xfrm>
            <a:off x="0" y="4099452"/>
            <a:ext cx="9144000" cy="776554"/>
          </a:xfrm>
        </p:spPr>
        <p:txBody>
          <a:bodyPr/>
          <a:lstStyle/>
          <a:p>
            <a:r>
              <a:rPr lang="en-GB" dirty="0"/>
              <a:t>27</a:t>
            </a:r>
            <a:r>
              <a:rPr lang="en-GB" baseline="30000" dirty="0"/>
              <a:t>th</a:t>
            </a:r>
            <a:r>
              <a:rPr lang="en-GB" dirty="0"/>
              <a:t> April 2018</a:t>
            </a:r>
          </a:p>
        </p:txBody>
      </p:sp>
    </p:spTree>
    <p:extLst>
      <p:ext uri="{BB962C8B-B14F-4D97-AF65-F5344CB8AC3E}">
        <p14:creationId xmlns:p14="http://schemas.microsoft.com/office/powerpoint/2010/main" val="1746895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Potential Solution Option For Discussion</a:t>
            </a:r>
          </a:p>
        </p:txBody>
      </p:sp>
      <p:sp>
        <p:nvSpPr>
          <p:cNvPr id="3" name="Content Placeholder 2"/>
          <p:cNvSpPr>
            <a:spLocks noGrp="1"/>
          </p:cNvSpPr>
          <p:nvPr>
            <p:ph idx="1"/>
          </p:nvPr>
        </p:nvSpPr>
        <p:spPr/>
        <p:txBody>
          <a:bodyPr/>
          <a:lstStyle/>
          <a:p>
            <a:r>
              <a:rPr lang="en-GB" dirty="0"/>
              <a:t>A “Shell” record could be submitted by a Shipper into UK Link in advance of the Supplier Registration synchronisation message being received from CSS</a:t>
            </a:r>
          </a:p>
          <a:p>
            <a:endParaRPr lang="en-GB" dirty="0"/>
          </a:p>
          <a:p>
            <a:r>
              <a:rPr lang="en-GB" dirty="0"/>
              <a:t>The record would be held in a “pending” status until the 00:00 hrs of the registration effective date and then would be applied to the new Shipper’s registration</a:t>
            </a:r>
          </a:p>
        </p:txBody>
      </p:sp>
    </p:spTree>
    <p:extLst>
      <p:ext uri="{BB962C8B-B14F-4D97-AF65-F5344CB8AC3E}">
        <p14:creationId xmlns:p14="http://schemas.microsoft.com/office/powerpoint/2010/main" val="2978745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Proposed Shell Record</a:t>
            </a:r>
          </a:p>
        </p:txBody>
      </p:sp>
      <p:sp>
        <p:nvSpPr>
          <p:cNvPr id="4" name="Content Placeholder 3"/>
          <p:cNvSpPr>
            <a:spLocks noGrp="1"/>
          </p:cNvSpPr>
          <p:nvPr>
            <p:ph idx="1"/>
          </p:nvPr>
        </p:nvSpPr>
        <p:spPr>
          <a:xfrm>
            <a:off x="228600" y="627534"/>
            <a:ext cx="8686800" cy="234026"/>
          </a:xfrm>
        </p:spPr>
        <p:txBody>
          <a:bodyPr/>
          <a:lstStyle/>
          <a:p>
            <a:pPr marL="0" indent="0">
              <a:buNone/>
            </a:pPr>
            <a:r>
              <a:rPr lang="en-GB" sz="1400" dirty="0"/>
              <a:t>It is proposed that the following data should be submitted in the shell record for application on the effective date</a:t>
            </a:r>
          </a:p>
        </p:txBody>
      </p:sp>
      <p:graphicFrame>
        <p:nvGraphicFramePr>
          <p:cNvPr id="3" name="Table 2"/>
          <p:cNvGraphicFramePr>
            <a:graphicFrameLocks noGrp="1"/>
          </p:cNvGraphicFramePr>
          <p:nvPr>
            <p:extLst>
              <p:ext uri="{D42A27DB-BD31-4B8C-83A1-F6EECF244321}">
                <p14:modId xmlns:p14="http://schemas.microsoft.com/office/powerpoint/2010/main" val="483743333"/>
              </p:ext>
            </p:extLst>
          </p:nvPr>
        </p:nvGraphicFramePr>
        <p:xfrm>
          <a:off x="148339" y="1093822"/>
          <a:ext cx="8856984" cy="3840480"/>
        </p:xfrm>
        <a:graphic>
          <a:graphicData uri="http://schemas.openxmlformats.org/drawingml/2006/table">
            <a:tbl>
              <a:tblPr firstRow="1" bandRow="1">
                <a:tableStyleId>{5C22544A-7EE6-4342-B048-85BDC9FD1C3A}</a:tableStyleId>
              </a:tblPr>
              <a:tblGrid>
                <a:gridCol w="2561938">
                  <a:extLst>
                    <a:ext uri="{9D8B030D-6E8A-4147-A177-3AD203B41FA5}">
                      <a16:colId xmlns:a16="http://schemas.microsoft.com/office/drawing/2014/main" val="20000"/>
                    </a:ext>
                  </a:extLst>
                </a:gridCol>
                <a:gridCol w="6295046">
                  <a:extLst>
                    <a:ext uri="{9D8B030D-6E8A-4147-A177-3AD203B41FA5}">
                      <a16:colId xmlns:a16="http://schemas.microsoft.com/office/drawing/2014/main" val="20001"/>
                    </a:ext>
                  </a:extLst>
                </a:gridCol>
              </a:tblGrid>
              <a:tr h="124375">
                <a:tc>
                  <a:txBody>
                    <a:bodyPr/>
                    <a:lstStyle/>
                    <a:p>
                      <a:r>
                        <a:rPr lang="en-GB" sz="1200" dirty="0"/>
                        <a:t>Data</a:t>
                      </a:r>
                      <a:r>
                        <a:rPr lang="en-GB" sz="1200" baseline="0" dirty="0"/>
                        <a:t> Item</a:t>
                      </a:r>
                      <a:endParaRPr lang="en-GB" sz="1200" dirty="0"/>
                    </a:p>
                  </a:txBody>
                  <a:tcPr/>
                </a:tc>
                <a:tc>
                  <a:txBody>
                    <a:bodyPr/>
                    <a:lstStyle/>
                    <a:p>
                      <a:r>
                        <a:rPr lang="en-GB" sz="1200" dirty="0"/>
                        <a:t>Comments</a:t>
                      </a:r>
                    </a:p>
                  </a:txBody>
                  <a:tcPr/>
                </a:tc>
                <a:extLst>
                  <a:ext uri="{0D108BD9-81ED-4DB2-BD59-A6C34878D82A}">
                    <a16:rowId xmlns:a16="http://schemas.microsoft.com/office/drawing/2014/main" val="10000"/>
                  </a:ext>
                </a:extLst>
              </a:tr>
              <a:tr h="147608">
                <a:tc>
                  <a:txBody>
                    <a:bodyPr/>
                    <a:lstStyle/>
                    <a:p>
                      <a:r>
                        <a:rPr lang="en-GB" sz="1200" dirty="0"/>
                        <a:t>MPRN</a:t>
                      </a:r>
                    </a:p>
                  </a:txBody>
                  <a:tcPr/>
                </a:tc>
                <a:tc>
                  <a:txBody>
                    <a:bodyPr/>
                    <a:lstStyle/>
                    <a:p>
                      <a:endParaRPr lang="en-GB" sz="1200" dirty="0"/>
                    </a:p>
                  </a:txBody>
                  <a:tcPr/>
                </a:tc>
                <a:extLst>
                  <a:ext uri="{0D108BD9-81ED-4DB2-BD59-A6C34878D82A}">
                    <a16:rowId xmlns:a16="http://schemas.microsoft.com/office/drawing/2014/main" val="10001"/>
                  </a:ext>
                </a:extLst>
              </a:tr>
              <a:tr h="147608">
                <a:tc>
                  <a:txBody>
                    <a:bodyPr/>
                    <a:lstStyle/>
                    <a:p>
                      <a:r>
                        <a:rPr lang="en-GB" sz="1200" dirty="0"/>
                        <a:t>Requested</a:t>
                      </a:r>
                      <a:r>
                        <a:rPr lang="en-GB" sz="1200" baseline="0" dirty="0"/>
                        <a:t> Class</a:t>
                      </a:r>
                      <a:endParaRPr lang="en-GB" sz="1200" dirty="0"/>
                    </a:p>
                  </a:txBody>
                  <a:tcPr/>
                </a:tc>
                <a:tc>
                  <a:txBody>
                    <a:bodyPr/>
                    <a:lstStyle/>
                    <a:p>
                      <a:endParaRPr lang="en-GB" sz="1200" dirty="0"/>
                    </a:p>
                  </a:txBody>
                  <a:tcPr/>
                </a:tc>
                <a:extLst>
                  <a:ext uri="{0D108BD9-81ED-4DB2-BD59-A6C34878D82A}">
                    <a16:rowId xmlns:a16="http://schemas.microsoft.com/office/drawing/2014/main" val="10002"/>
                  </a:ext>
                </a:extLst>
              </a:tr>
              <a:tr h="147608">
                <a:tc>
                  <a:txBody>
                    <a:bodyPr/>
                    <a:lstStyle/>
                    <a:p>
                      <a:r>
                        <a:rPr lang="en-GB" sz="1200" dirty="0"/>
                        <a:t>Requested</a:t>
                      </a:r>
                      <a:r>
                        <a:rPr lang="en-GB" sz="1200" baseline="0" dirty="0"/>
                        <a:t> SOQ</a:t>
                      </a:r>
                      <a:endParaRPr lang="en-GB" sz="1200" dirty="0"/>
                    </a:p>
                  </a:txBody>
                  <a:tcPr/>
                </a:tc>
                <a:tc>
                  <a:txBody>
                    <a:bodyPr/>
                    <a:lstStyle/>
                    <a:p>
                      <a:r>
                        <a:rPr lang="en-GB" sz="1200" dirty="0"/>
                        <a:t>Only applicable to Class 1 &amp; 2 sites</a:t>
                      </a:r>
                    </a:p>
                  </a:txBody>
                  <a:tcPr/>
                </a:tc>
                <a:extLst>
                  <a:ext uri="{0D108BD9-81ED-4DB2-BD59-A6C34878D82A}">
                    <a16:rowId xmlns:a16="http://schemas.microsoft.com/office/drawing/2014/main" val="10003"/>
                  </a:ext>
                </a:extLst>
              </a:tr>
              <a:tr h="0">
                <a:tc>
                  <a:txBody>
                    <a:bodyPr/>
                    <a:lstStyle/>
                    <a:p>
                      <a:r>
                        <a:rPr lang="en-GB" sz="1200" dirty="0"/>
                        <a:t>Requested SHQ</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t>Only applicable to Class 1 &amp; 2 sites</a:t>
                      </a:r>
                    </a:p>
                  </a:txBody>
                  <a:tcPr/>
                </a:tc>
                <a:extLst>
                  <a:ext uri="{0D108BD9-81ED-4DB2-BD59-A6C34878D82A}">
                    <a16:rowId xmlns:a16="http://schemas.microsoft.com/office/drawing/2014/main" val="10004"/>
                  </a:ext>
                </a:extLst>
              </a:tr>
              <a:tr h="133504">
                <a:tc>
                  <a:txBody>
                    <a:bodyPr/>
                    <a:lstStyle/>
                    <a:p>
                      <a:r>
                        <a:rPr lang="en-GB" sz="1200" dirty="0"/>
                        <a:t>Meter Read Frequency</a:t>
                      </a:r>
                    </a:p>
                  </a:txBody>
                  <a:tcPr/>
                </a:tc>
                <a:tc>
                  <a:txBody>
                    <a:bodyPr/>
                    <a:lstStyle/>
                    <a:p>
                      <a:endParaRPr lang="en-GB" sz="1200" dirty="0"/>
                    </a:p>
                  </a:txBody>
                  <a:tcPr/>
                </a:tc>
                <a:extLst>
                  <a:ext uri="{0D108BD9-81ED-4DB2-BD59-A6C34878D82A}">
                    <a16:rowId xmlns:a16="http://schemas.microsoft.com/office/drawing/2014/main" val="10005"/>
                  </a:ext>
                </a:extLst>
              </a:tr>
              <a:tr h="0">
                <a:tc>
                  <a:txBody>
                    <a:bodyPr/>
                    <a:lstStyle/>
                    <a:p>
                      <a:r>
                        <a:rPr lang="en-GB" sz="1200" dirty="0"/>
                        <a:t>Meter Read Batch Frequency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t>Only applicable to Class 3 sites</a:t>
                      </a:r>
                    </a:p>
                  </a:txBody>
                  <a:tcPr/>
                </a:tc>
                <a:extLst>
                  <a:ext uri="{0D108BD9-81ED-4DB2-BD59-A6C34878D82A}">
                    <a16:rowId xmlns:a16="http://schemas.microsoft.com/office/drawing/2014/main" val="10006"/>
                  </a:ext>
                </a:extLst>
              </a:tr>
              <a:tr h="148352">
                <a:tc>
                  <a:txBody>
                    <a:bodyPr/>
                    <a:lstStyle/>
                    <a:p>
                      <a:r>
                        <a:rPr lang="en-GB" sz="1200" dirty="0"/>
                        <a:t>Shipper Short Code</a:t>
                      </a:r>
                    </a:p>
                  </a:txBody>
                  <a:tcPr/>
                </a:tc>
                <a:tc rowSpan="3">
                  <a:txBody>
                    <a:bodyPr/>
                    <a:lstStyle/>
                    <a:p>
                      <a:r>
                        <a:rPr lang="en-GB" sz="1200" dirty="0"/>
                        <a:t>These must align to the CSS synchronisation message</a:t>
                      </a:r>
                      <a:r>
                        <a:rPr lang="en-GB" sz="1200" baseline="0" dirty="0"/>
                        <a:t> received into UK Link, and would be used to linked the CSS message to the shell record for the MPRN</a:t>
                      </a:r>
                      <a:endParaRPr lang="en-GB" sz="1200" dirty="0"/>
                    </a:p>
                  </a:txBody>
                  <a:tcPr anchor="ctr"/>
                </a:tc>
                <a:extLst>
                  <a:ext uri="{0D108BD9-81ED-4DB2-BD59-A6C34878D82A}">
                    <a16:rowId xmlns:a16="http://schemas.microsoft.com/office/drawing/2014/main" val="10007"/>
                  </a:ext>
                </a:extLst>
              </a:tr>
              <a:tr h="0">
                <a:tc>
                  <a:txBody>
                    <a:bodyPr/>
                    <a:lstStyle/>
                    <a:p>
                      <a:r>
                        <a:rPr lang="en-GB" sz="1200" dirty="0"/>
                        <a:t>Supplier Short Code</a:t>
                      </a:r>
                    </a:p>
                  </a:txBody>
                  <a:tcPr/>
                </a:tc>
                <a:tc vMerge="1">
                  <a:txBody>
                    <a:bodyPr/>
                    <a:lstStyle/>
                    <a:p>
                      <a:endParaRPr lang="en-GB" dirty="0"/>
                    </a:p>
                  </a:txBody>
                  <a:tcPr/>
                </a:tc>
                <a:extLst>
                  <a:ext uri="{0D108BD9-81ED-4DB2-BD59-A6C34878D82A}">
                    <a16:rowId xmlns:a16="http://schemas.microsoft.com/office/drawing/2014/main" val="10008"/>
                  </a:ext>
                </a:extLst>
              </a:tr>
              <a:tr h="134248">
                <a:tc>
                  <a:txBody>
                    <a:bodyPr/>
                    <a:lstStyle/>
                    <a:p>
                      <a:r>
                        <a:rPr lang="en-GB" sz="1200" dirty="0"/>
                        <a:t>Registration Effective Date</a:t>
                      </a:r>
                    </a:p>
                  </a:txBody>
                  <a:tcPr/>
                </a:tc>
                <a:tc vMerge="1">
                  <a:txBody>
                    <a:bodyPr/>
                    <a:lstStyle/>
                    <a:p>
                      <a:endParaRPr lang="en-GB" dirty="0"/>
                    </a:p>
                  </a:txBody>
                  <a:tcPr/>
                </a:tc>
                <a:extLst>
                  <a:ext uri="{0D108BD9-81ED-4DB2-BD59-A6C34878D82A}">
                    <a16:rowId xmlns:a16="http://schemas.microsoft.com/office/drawing/2014/main" val="10009"/>
                  </a:ext>
                </a:extLst>
              </a:tr>
              <a:tr h="0">
                <a:tc>
                  <a:txBody>
                    <a:bodyPr/>
                    <a:lstStyle/>
                    <a:p>
                      <a:r>
                        <a:rPr lang="en-GB" sz="1200" dirty="0"/>
                        <a:t>Supplier Generated</a:t>
                      </a:r>
                      <a:r>
                        <a:rPr lang="en-GB" sz="1200" baseline="0" dirty="0"/>
                        <a:t> Reference</a:t>
                      </a:r>
                      <a:endParaRPr lang="en-GB" sz="1200" dirty="0"/>
                    </a:p>
                  </a:txBody>
                  <a:tcPr/>
                </a:tc>
                <a:tc>
                  <a:txBody>
                    <a:bodyPr/>
                    <a:lstStyle/>
                    <a:p>
                      <a:endParaRPr lang="en-GB" sz="1200" dirty="0"/>
                    </a:p>
                  </a:txBody>
                  <a:tcPr anchor="ctr"/>
                </a:tc>
                <a:extLst>
                  <a:ext uri="{0D108BD9-81ED-4DB2-BD59-A6C34878D82A}">
                    <a16:rowId xmlns:a16="http://schemas.microsoft.com/office/drawing/2014/main" val="10010"/>
                  </a:ext>
                </a:extLst>
              </a:tr>
              <a:tr h="0">
                <a:tc>
                  <a:txBody>
                    <a:bodyPr/>
                    <a:lstStyle/>
                    <a:p>
                      <a:r>
                        <a:rPr lang="en-GB" sz="1200" dirty="0"/>
                        <a:t>Shell Record Status</a:t>
                      </a:r>
                    </a:p>
                  </a:txBody>
                  <a:tcPr/>
                </a:tc>
                <a:tc>
                  <a:txBody>
                    <a:bodyPr/>
                    <a:lstStyle/>
                    <a:p>
                      <a:r>
                        <a:rPr lang="en-GB" sz="1200" dirty="0"/>
                        <a:t>This is to allow the shell record to be cancelled</a:t>
                      </a:r>
                    </a:p>
                  </a:txBody>
                  <a:tcPr anchor="ctr"/>
                </a:tc>
                <a:extLst>
                  <a:ext uri="{0D108BD9-81ED-4DB2-BD59-A6C34878D82A}">
                    <a16:rowId xmlns:a16="http://schemas.microsoft.com/office/drawing/2014/main" val="10011"/>
                  </a:ext>
                </a:extLst>
              </a:tr>
              <a:tr h="120144">
                <a:tc>
                  <a:txBody>
                    <a:bodyPr/>
                    <a:lstStyle/>
                    <a:p>
                      <a:r>
                        <a:rPr lang="en-GB" sz="1200" dirty="0"/>
                        <a:t>Valid Until Date</a:t>
                      </a:r>
                    </a:p>
                  </a:txBody>
                  <a:tcPr/>
                </a:tc>
                <a:tc>
                  <a:txBody>
                    <a:bodyPr/>
                    <a:lstStyle/>
                    <a:p>
                      <a:endParaRPr lang="en-GB" sz="1200" dirty="0"/>
                    </a:p>
                  </a:txBody>
                  <a:tcPr anchor="ctr"/>
                </a:tc>
                <a:extLst>
                  <a:ext uri="{0D108BD9-81ED-4DB2-BD59-A6C34878D82A}">
                    <a16:rowId xmlns:a16="http://schemas.microsoft.com/office/drawing/2014/main" val="10012"/>
                  </a:ext>
                </a:extLst>
              </a:tr>
              <a:tr h="149096">
                <a:tc>
                  <a:txBody>
                    <a:bodyPr/>
                    <a:lstStyle/>
                    <a:p>
                      <a:r>
                        <a:rPr lang="en-GB" sz="1200" dirty="0"/>
                        <a:t>Customer / Contact Details</a:t>
                      </a:r>
                    </a:p>
                  </a:txBody>
                  <a:tcPr/>
                </a:tc>
                <a:tc>
                  <a:txBody>
                    <a:bodyPr/>
                    <a:lstStyle/>
                    <a:p>
                      <a:r>
                        <a:rPr lang="en-GB" sz="1200" dirty="0"/>
                        <a:t>This would include</a:t>
                      </a:r>
                      <a:r>
                        <a:rPr lang="en-GB" sz="1200" baseline="0" dirty="0"/>
                        <a:t> the details currently provided via the Nomination / Confirmation process</a:t>
                      </a:r>
                      <a:endParaRPr lang="en-GB" sz="1200" dirty="0"/>
                    </a:p>
                  </a:txBody>
                  <a:tcPr anchor="ct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1910094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Default Values</a:t>
            </a:r>
          </a:p>
        </p:txBody>
      </p:sp>
      <p:sp>
        <p:nvSpPr>
          <p:cNvPr id="3" name="Content Placeholder 2"/>
          <p:cNvSpPr>
            <a:spLocks noGrp="1"/>
          </p:cNvSpPr>
          <p:nvPr>
            <p:ph idx="1"/>
          </p:nvPr>
        </p:nvSpPr>
        <p:spPr/>
        <p:txBody>
          <a:bodyPr/>
          <a:lstStyle/>
          <a:p>
            <a:pPr marL="0" indent="0">
              <a:buNone/>
            </a:pPr>
            <a:r>
              <a:rPr lang="en-GB" sz="1400" dirty="0"/>
              <a:t>Where a shell record has not been received it is proposed that the following default values would be applied to the registration</a:t>
            </a:r>
          </a:p>
        </p:txBody>
      </p:sp>
      <p:graphicFrame>
        <p:nvGraphicFramePr>
          <p:cNvPr id="4" name="Table 3"/>
          <p:cNvGraphicFramePr>
            <a:graphicFrameLocks noGrp="1"/>
          </p:cNvGraphicFramePr>
          <p:nvPr>
            <p:extLst>
              <p:ext uri="{D42A27DB-BD31-4B8C-83A1-F6EECF244321}">
                <p14:modId xmlns:p14="http://schemas.microsoft.com/office/powerpoint/2010/main" val="2324109642"/>
              </p:ext>
            </p:extLst>
          </p:nvPr>
        </p:nvGraphicFramePr>
        <p:xfrm>
          <a:off x="148339" y="1243558"/>
          <a:ext cx="8856984" cy="3200400"/>
        </p:xfrm>
        <a:graphic>
          <a:graphicData uri="http://schemas.openxmlformats.org/drawingml/2006/table">
            <a:tbl>
              <a:tblPr firstRow="1" bandRow="1">
                <a:tableStyleId>{5C22544A-7EE6-4342-B048-85BDC9FD1C3A}</a:tableStyleId>
              </a:tblPr>
              <a:tblGrid>
                <a:gridCol w="2561938">
                  <a:extLst>
                    <a:ext uri="{9D8B030D-6E8A-4147-A177-3AD203B41FA5}">
                      <a16:colId xmlns:a16="http://schemas.microsoft.com/office/drawing/2014/main" val="20000"/>
                    </a:ext>
                  </a:extLst>
                </a:gridCol>
                <a:gridCol w="6295046">
                  <a:extLst>
                    <a:ext uri="{9D8B030D-6E8A-4147-A177-3AD203B41FA5}">
                      <a16:colId xmlns:a16="http://schemas.microsoft.com/office/drawing/2014/main" val="20001"/>
                    </a:ext>
                  </a:extLst>
                </a:gridCol>
              </a:tblGrid>
              <a:tr h="124375">
                <a:tc>
                  <a:txBody>
                    <a:bodyPr/>
                    <a:lstStyle/>
                    <a:p>
                      <a:r>
                        <a:rPr lang="en-GB" sz="1200" dirty="0"/>
                        <a:t>Data</a:t>
                      </a:r>
                      <a:r>
                        <a:rPr lang="en-GB" sz="1200" baseline="0" dirty="0"/>
                        <a:t> Item</a:t>
                      </a:r>
                      <a:endParaRPr lang="en-GB" sz="1200" dirty="0"/>
                    </a:p>
                  </a:txBody>
                  <a:tcPr/>
                </a:tc>
                <a:tc>
                  <a:txBody>
                    <a:bodyPr/>
                    <a:lstStyle/>
                    <a:p>
                      <a:r>
                        <a:rPr lang="en-GB" sz="1200" dirty="0"/>
                        <a:t>Comments</a:t>
                      </a:r>
                    </a:p>
                  </a:txBody>
                  <a:tcPr/>
                </a:tc>
                <a:extLst>
                  <a:ext uri="{0D108BD9-81ED-4DB2-BD59-A6C34878D82A}">
                    <a16:rowId xmlns:a16="http://schemas.microsoft.com/office/drawing/2014/main" val="10000"/>
                  </a:ext>
                </a:extLst>
              </a:tr>
              <a:tr h="147608">
                <a:tc>
                  <a:txBody>
                    <a:bodyPr/>
                    <a:lstStyle/>
                    <a:p>
                      <a:r>
                        <a:rPr lang="en-GB" sz="1200" baseline="0" dirty="0"/>
                        <a:t>Class</a:t>
                      </a:r>
                      <a:endParaRPr lang="en-GB" sz="1200" dirty="0"/>
                    </a:p>
                  </a:txBody>
                  <a:tcPr/>
                </a:tc>
                <a:tc>
                  <a:txBody>
                    <a:bodyPr/>
                    <a:lstStyle/>
                    <a:p>
                      <a:r>
                        <a:rPr lang="en-GB" sz="1200" dirty="0"/>
                        <a:t>If Class 1 and AQ above 58,600,000 kWh then this would remain as Class 1 else</a:t>
                      </a:r>
                      <a:r>
                        <a:rPr lang="en-GB" sz="1200" baseline="0" dirty="0"/>
                        <a:t> it would be defaulted to Class 4 regardless of AQ</a:t>
                      </a:r>
                      <a:endParaRPr lang="en-GB" sz="1200" dirty="0"/>
                    </a:p>
                  </a:txBody>
                  <a:tcPr/>
                </a:tc>
                <a:extLst>
                  <a:ext uri="{0D108BD9-81ED-4DB2-BD59-A6C34878D82A}">
                    <a16:rowId xmlns:a16="http://schemas.microsoft.com/office/drawing/2014/main" val="10001"/>
                  </a:ext>
                </a:extLst>
              </a:tr>
              <a:tr h="147608">
                <a:tc>
                  <a:txBody>
                    <a:bodyPr/>
                    <a:lstStyle/>
                    <a:p>
                      <a:r>
                        <a:rPr lang="en-GB" sz="1200" baseline="0" dirty="0"/>
                        <a:t>SOQ</a:t>
                      </a:r>
                      <a:endParaRPr lang="en-GB" sz="1200" dirty="0"/>
                    </a:p>
                  </a:txBody>
                  <a:tcPr/>
                </a:tc>
                <a:tc>
                  <a:txBody>
                    <a:bodyPr/>
                    <a:lstStyle/>
                    <a:p>
                      <a:r>
                        <a:rPr lang="en-GB" sz="1200" dirty="0"/>
                        <a:t>For</a:t>
                      </a:r>
                      <a:r>
                        <a:rPr lang="en-GB" sz="1200" baseline="0" dirty="0"/>
                        <a:t> Class 1 &amp; 2 sites the current value would be carried forward, N/A for Class 3 &amp; 4</a:t>
                      </a:r>
                      <a:endParaRPr lang="en-GB" sz="1200" dirty="0"/>
                    </a:p>
                  </a:txBody>
                  <a:tcPr/>
                </a:tc>
                <a:extLst>
                  <a:ext uri="{0D108BD9-81ED-4DB2-BD59-A6C34878D82A}">
                    <a16:rowId xmlns:a16="http://schemas.microsoft.com/office/drawing/2014/main" val="10002"/>
                  </a:ext>
                </a:extLst>
              </a:tr>
              <a:tr h="0">
                <a:tc>
                  <a:txBody>
                    <a:bodyPr/>
                    <a:lstStyle/>
                    <a:p>
                      <a:r>
                        <a:rPr lang="en-GB" sz="1200" dirty="0"/>
                        <a:t>SHQ</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t>For</a:t>
                      </a:r>
                      <a:r>
                        <a:rPr lang="en-GB" sz="1200" baseline="0" dirty="0"/>
                        <a:t> Class 1 &amp; 2 sites the current value would be carried forward, N/A for Class 3 &amp; 4</a:t>
                      </a:r>
                      <a:endParaRPr lang="en-GB" sz="1200" dirty="0"/>
                    </a:p>
                  </a:txBody>
                  <a:tcPr/>
                </a:tc>
                <a:extLst>
                  <a:ext uri="{0D108BD9-81ED-4DB2-BD59-A6C34878D82A}">
                    <a16:rowId xmlns:a16="http://schemas.microsoft.com/office/drawing/2014/main" val="10003"/>
                  </a:ext>
                </a:extLst>
              </a:tr>
              <a:tr h="133504">
                <a:tc>
                  <a:txBody>
                    <a:bodyPr/>
                    <a:lstStyle/>
                    <a:p>
                      <a:r>
                        <a:rPr lang="en-GB" sz="1200" dirty="0"/>
                        <a:t>Meter Read Frequency</a:t>
                      </a:r>
                    </a:p>
                  </a:txBody>
                  <a:tcPr/>
                </a:tc>
                <a:tc>
                  <a:txBody>
                    <a:bodyPr/>
                    <a:lstStyle/>
                    <a:p>
                      <a:r>
                        <a:rPr lang="en-GB" sz="1200" dirty="0"/>
                        <a:t>Would be defaulted based on the prevailing AQ value (as per UNC Section</a:t>
                      </a:r>
                      <a:r>
                        <a:rPr lang="en-GB" sz="1200" baseline="0" dirty="0"/>
                        <a:t> M)</a:t>
                      </a:r>
                      <a:endParaRPr lang="en-GB" sz="1200" dirty="0"/>
                    </a:p>
                  </a:txBody>
                  <a:tcPr/>
                </a:tc>
                <a:extLst>
                  <a:ext uri="{0D108BD9-81ED-4DB2-BD59-A6C34878D82A}">
                    <a16:rowId xmlns:a16="http://schemas.microsoft.com/office/drawing/2014/main" val="10004"/>
                  </a:ext>
                </a:extLst>
              </a:tr>
              <a:tr h="0">
                <a:tc>
                  <a:txBody>
                    <a:bodyPr/>
                    <a:lstStyle/>
                    <a:p>
                      <a:r>
                        <a:rPr lang="en-GB" sz="1200" dirty="0"/>
                        <a:t>Meter Read Batch Frequency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t>Not</a:t>
                      </a:r>
                      <a:r>
                        <a:rPr lang="en-GB" sz="1200" baseline="0" dirty="0"/>
                        <a:t> required as would be defaulted to Class 1 or 4</a:t>
                      </a:r>
                      <a:endParaRPr lang="en-GB" sz="1200" dirty="0"/>
                    </a:p>
                  </a:txBody>
                  <a:tcPr/>
                </a:tc>
                <a:extLst>
                  <a:ext uri="{0D108BD9-81ED-4DB2-BD59-A6C34878D82A}">
                    <a16:rowId xmlns:a16="http://schemas.microsoft.com/office/drawing/2014/main" val="10005"/>
                  </a:ext>
                </a:extLst>
              </a:tr>
              <a:tr h="0">
                <a:tc>
                  <a:txBody>
                    <a:bodyPr/>
                    <a:lstStyle/>
                    <a:p>
                      <a:r>
                        <a:rPr lang="en-GB" sz="1200" dirty="0"/>
                        <a:t>Shipper Short Code</a:t>
                      </a:r>
                    </a:p>
                  </a:txBody>
                  <a:tcPr/>
                </a:tc>
                <a:tc>
                  <a:txBody>
                    <a:bodyPr/>
                    <a:lstStyle/>
                    <a:p>
                      <a:r>
                        <a:rPr lang="en-GB" sz="1200" dirty="0"/>
                        <a:t>As provided</a:t>
                      </a:r>
                      <a:r>
                        <a:rPr lang="en-GB" sz="1200" baseline="0" dirty="0"/>
                        <a:t> on the CSS </a:t>
                      </a:r>
                      <a:r>
                        <a:rPr lang="en-GB" sz="1200" dirty="0"/>
                        <a:t>synchronisation message</a:t>
                      </a:r>
                      <a:r>
                        <a:rPr lang="en-GB" sz="1200" baseline="0" dirty="0"/>
                        <a:t> received into UK Link</a:t>
                      </a:r>
                      <a:endParaRPr lang="en-GB" sz="1200" dirty="0"/>
                    </a:p>
                  </a:txBody>
                  <a:tcPr anchor="ctr"/>
                </a:tc>
                <a:extLst>
                  <a:ext uri="{0D108BD9-81ED-4DB2-BD59-A6C34878D82A}">
                    <a16:rowId xmlns:a16="http://schemas.microsoft.com/office/drawing/2014/main" val="10006"/>
                  </a:ext>
                </a:extLst>
              </a:tr>
              <a:tr h="0">
                <a:tc>
                  <a:txBody>
                    <a:bodyPr/>
                    <a:lstStyle/>
                    <a:p>
                      <a:r>
                        <a:rPr lang="en-GB" sz="1200" dirty="0"/>
                        <a:t>Supplier Short Code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t>As provided</a:t>
                      </a:r>
                      <a:r>
                        <a:rPr lang="en-GB" sz="1200" baseline="0" dirty="0"/>
                        <a:t> on the CSS </a:t>
                      </a:r>
                      <a:r>
                        <a:rPr lang="en-GB" sz="1200" dirty="0"/>
                        <a:t>synchronisation message</a:t>
                      </a:r>
                      <a:r>
                        <a:rPr lang="en-GB" sz="1200" baseline="0" dirty="0"/>
                        <a:t> received into UK Link</a:t>
                      </a:r>
                      <a:endParaRPr lang="en-GB" sz="1200" dirty="0"/>
                    </a:p>
                  </a:txBody>
                  <a:tcPr anchor="ctr"/>
                </a:tc>
                <a:extLst>
                  <a:ext uri="{0D108BD9-81ED-4DB2-BD59-A6C34878D82A}">
                    <a16:rowId xmlns:a16="http://schemas.microsoft.com/office/drawing/2014/main" val="10007"/>
                  </a:ext>
                </a:extLst>
              </a:tr>
              <a:tr h="0">
                <a:tc>
                  <a:txBody>
                    <a:bodyPr/>
                    <a:lstStyle/>
                    <a:p>
                      <a:r>
                        <a:rPr lang="en-GB" sz="1200" dirty="0"/>
                        <a:t>Registration Effective Date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t>As provided</a:t>
                      </a:r>
                      <a:r>
                        <a:rPr lang="en-GB" sz="1200" baseline="0" dirty="0"/>
                        <a:t> on the CSS </a:t>
                      </a:r>
                      <a:r>
                        <a:rPr lang="en-GB" sz="1200" dirty="0"/>
                        <a:t>synchronisation message</a:t>
                      </a:r>
                      <a:r>
                        <a:rPr lang="en-GB" sz="1200" baseline="0" dirty="0"/>
                        <a:t> received into UK Link</a:t>
                      </a:r>
                      <a:endParaRPr lang="en-GB" sz="1200" dirty="0"/>
                    </a:p>
                  </a:txBody>
                  <a:tcPr anchor="ctr"/>
                </a:tc>
                <a:extLst>
                  <a:ext uri="{0D108BD9-81ED-4DB2-BD59-A6C34878D82A}">
                    <a16:rowId xmlns:a16="http://schemas.microsoft.com/office/drawing/2014/main" val="10008"/>
                  </a:ext>
                </a:extLst>
              </a:tr>
              <a:tr h="0">
                <a:tc>
                  <a:txBody>
                    <a:bodyPr/>
                    <a:lstStyle/>
                    <a:p>
                      <a:r>
                        <a:rPr lang="en-GB" sz="1200" dirty="0"/>
                        <a:t>Supplier Generated</a:t>
                      </a:r>
                      <a:r>
                        <a:rPr lang="en-GB" sz="1200" baseline="0" dirty="0"/>
                        <a:t> Reference</a:t>
                      </a:r>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t>As provided</a:t>
                      </a:r>
                      <a:r>
                        <a:rPr lang="en-GB" sz="1200" baseline="0" dirty="0"/>
                        <a:t> on the CSS </a:t>
                      </a:r>
                      <a:r>
                        <a:rPr lang="en-GB" sz="1200" dirty="0"/>
                        <a:t>synchronisation message</a:t>
                      </a:r>
                      <a:r>
                        <a:rPr lang="en-GB" sz="1200" baseline="0" dirty="0"/>
                        <a:t> received into UK Link, else blank</a:t>
                      </a:r>
                      <a:endParaRPr lang="en-GB" sz="1200" dirty="0"/>
                    </a:p>
                  </a:txBody>
                  <a:tcPr anchor="ctr"/>
                </a:tc>
                <a:extLst>
                  <a:ext uri="{0D108BD9-81ED-4DB2-BD59-A6C34878D82A}">
                    <a16:rowId xmlns:a16="http://schemas.microsoft.com/office/drawing/2014/main" val="10009"/>
                  </a:ext>
                </a:extLst>
              </a:tr>
              <a:tr h="149096">
                <a:tc>
                  <a:txBody>
                    <a:bodyPr/>
                    <a:lstStyle/>
                    <a:p>
                      <a:r>
                        <a:rPr lang="en-GB" sz="1200" dirty="0"/>
                        <a:t>Customer / Contact Details</a:t>
                      </a:r>
                    </a:p>
                  </a:txBody>
                  <a:tcPr/>
                </a:tc>
                <a:tc>
                  <a:txBody>
                    <a:bodyPr/>
                    <a:lstStyle/>
                    <a:p>
                      <a:r>
                        <a:rPr lang="en-GB" sz="1200" dirty="0"/>
                        <a:t>Old details will be end dated and will not carry forward</a:t>
                      </a:r>
                    </a:p>
                  </a:txBody>
                  <a:tcPr anchor="ct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895711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a:t>Outbound Confirmation &amp; Transfer of Ownership Data</a:t>
            </a:r>
          </a:p>
        </p:txBody>
      </p:sp>
      <p:sp>
        <p:nvSpPr>
          <p:cNvPr id="3" name="Content Placeholder 2"/>
          <p:cNvSpPr>
            <a:spLocks noGrp="1"/>
          </p:cNvSpPr>
          <p:nvPr>
            <p:ph idx="1"/>
          </p:nvPr>
        </p:nvSpPr>
        <p:spPr/>
        <p:txBody>
          <a:bodyPr/>
          <a:lstStyle/>
          <a:p>
            <a:r>
              <a:rPr lang="en-GB" dirty="0"/>
              <a:t>The current outbound files (e.g. CFR, TRF, MRI and PAC) could still be issued to the relevant Shippers to provide them with the same level of data that is currently issued by UK Link</a:t>
            </a:r>
          </a:p>
          <a:p>
            <a:pPr marL="0" indent="0">
              <a:buNone/>
            </a:pPr>
            <a:endParaRPr lang="en-GB" dirty="0"/>
          </a:p>
        </p:txBody>
      </p:sp>
    </p:spTree>
    <p:extLst>
      <p:ext uri="{BB962C8B-B14F-4D97-AF65-F5344CB8AC3E}">
        <p14:creationId xmlns:p14="http://schemas.microsoft.com/office/powerpoint/2010/main" val="803568237"/>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197</TotalTime>
  <Words>459</Words>
  <Application>Microsoft Macintosh PowerPoint</Application>
  <PresentationFormat>On-screen Show (16:9)</PresentationFormat>
  <Paragraphs>55</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Wingdings</vt:lpstr>
      <vt:lpstr>xoserve templates</vt:lpstr>
      <vt:lpstr>CSS Consequential Change CoS Shell Record Submission for Discussion at 630R</vt:lpstr>
      <vt:lpstr>Potential Solution Option For Discussion</vt:lpstr>
      <vt:lpstr>Proposed Shell Record</vt:lpstr>
      <vt:lpstr>Default Values</vt:lpstr>
      <vt:lpstr>Outbound Confirmation &amp; Transfer of Ownership Data</vt:lpstr>
    </vt:vector>
  </TitlesOfParts>
  <Company>National Grid</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Kully Jones</cp:lastModifiedBy>
  <cp:revision>11</cp:revision>
  <dcterms:created xsi:type="dcterms:W3CDTF">2018-04-17T14:04:33Z</dcterms:created>
  <dcterms:modified xsi:type="dcterms:W3CDTF">2018-04-23T13:28:15Z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345886293</vt:i4>
  </property>
  <property fmtid="{D5CDD505-2E9C-101B-9397-08002B2CF9AE}" pid="3" name="_NewReviewCycle">
    <vt:lpwstr/>
  </property>
  <property fmtid="{D5CDD505-2E9C-101B-9397-08002B2CF9AE}" pid="4" name="_EmailSubject">
    <vt:lpwstr>630R Presentation for 27th April Meeting</vt:lpwstr>
  </property>
  <property fmtid="{D5CDD505-2E9C-101B-9397-08002B2CF9AE}" pid="5" name="_AuthorEmail">
    <vt:lpwstr>michael.payley@xoserve.com</vt:lpwstr>
  </property>
  <property fmtid="{D5CDD505-2E9C-101B-9397-08002B2CF9AE}" pid="6" name="_AuthorEmailDisplayName">
    <vt:lpwstr>Payley, Michael</vt:lpwstr>
  </property>
</Properties>
</file>