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263" r:id="rId4"/>
    <p:sldId id="269" r:id="rId5"/>
    <p:sldId id="268" r:id="rId6"/>
    <p:sldId id="259" r:id="rId7"/>
    <p:sldId id="258" r:id="rId8"/>
    <p:sldId id="266" r:id="rId9"/>
    <p:sldId id="267" r:id="rId10"/>
    <p:sldId id="273" r:id="rId11"/>
    <p:sldId id="260" r:id="rId12"/>
    <p:sldId id="265" r:id="rId13"/>
    <p:sldId id="272" r:id="rId14"/>
    <p:sldId id="261" r:id="rId15"/>
    <p:sldId id="271" r:id="rId16"/>
    <p:sldId id="274" r:id="rId17"/>
    <p:sldId id="270" r:id="rId18"/>
    <p:sldId id="275" r:id="rId19"/>
    <p:sldId id="264" r:id="rId20"/>
  </p:sldIdLst>
  <p:sldSz cx="9144000" cy="5143500" type="screen16x9"/>
  <p:notesSz cx="6797675" cy="9928225"/>
  <p:custDataLst>
    <p:tags r:id="rId23"/>
  </p:custDataLst>
  <p:defaultTextStyle>
    <a:defPPr>
      <a:defRPr lang="de-DE"/>
    </a:defPPr>
    <a:lvl1pPr marL="0" algn="l" defTabSz="914400" rtl="0" eaLnBrk="1" latinLnBrk="0" hangingPunct="1">
      <a:defRPr kumimoji="0" lang="de-DE" sz="1400" b="0" i="0" u="none" kern="1200" baseline="0">
        <a:solidFill>
          <a:schemeClr val="tx1"/>
        </a:solidFill>
        <a:latin typeface="EON Brix Sans"/>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
          <p15:clr>
            <a:srgbClr val="A4A3A4"/>
          </p15:clr>
        </p15:guide>
        <p15:guide id="2" orient="horz" pos="862">
          <p15:clr>
            <a:srgbClr val="A4A3A4"/>
          </p15:clr>
        </p15:guide>
        <p15:guide id="3" orient="horz" pos="3004">
          <p15:clr>
            <a:srgbClr val="A4A3A4"/>
          </p15:clr>
        </p15:guide>
        <p15:guide id="4" orient="horz" pos="2785">
          <p15:clr>
            <a:srgbClr val="A4A3A4"/>
          </p15:clr>
        </p15:guide>
        <p15:guide id="5" pos="986">
          <p15:clr>
            <a:srgbClr val="A4A3A4"/>
          </p15:clr>
        </p15:guide>
        <p15:guide id="6" pos="1146">
          <p15:clr>
            <a:srgbClr val="A4A3A4"/>
          </p15:clr>
        </p15:guide>
        <p15:guide id="7" pos="1894">
          <p15:clr>
            <a:srgbClr val="A4A3A4"/>
          </p15:clr>
        </p15:guide>
        <p15:guide id="8" pos="2053">
          <p15:clr>
            <a:srgbClr val="A4A3A4"/>
          </p15:clr>
        </p15:guide>
        <p15:guide id="9" pos="2801">
          <p15:clr>
            <a:srgbClr val="A4A3A4"/>
          </p15:clr>
        </p15:guide>
        <p15:guide id="10" pos="2960">
          <p15:clr>
            <a:srgbClr val="A4A3A4"/>
          </p15:clr>
        </p15:guide>
        <p15:guide id="11" pos="3707">
          <p15:clr>
            <a:srgbClr val="A4A3A4"/>
          </p15:clr>
        </p15:guide>
        <p15:guide id="12" pos="3866">
          <p15:clr>
            <a:srgbClr val="A4A3A4"/>
          </p15:clr>
        </p15:guide>
        <p15:guide id="13" pos="4614">
          <p15:clr>
            <a:srgbClr val="A4A3A4"/>
          </p15:clr>
        </p15:guide>
        <p15:guide id="14" pos="4773">
          <p15:clr>
            <a:srgbClr val="A4A3A4"/>
          </p15:clr>
        </p15:guide>
        <p15:guide id="15" pos="5522">
          <p15:clr>
            <a:srgbClr val="A4A3A4"/>
          </p15:clr>
        </p15:guide>
        <p15:guide id="16" pos="23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ight, Rebecca" initials="KR" lastIdx="1" clrIdx="0">
    <p:extLst>
      <p:ext uri="{19B8F6BF-5375-455C-9EA6-DF929625EA0E}">
        <p15:presenceInfo xmlns:p15="http://schemas.microsoft.com/office/powerpoint/2012/main" userId="S-1-5-21-1829976490-38137488-3687828710-5780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000"/>
    <a:srgbClr val="FFFFFF"/>
    <a:srgbClr val="EA1C0A"/>
    <a:srgbClr val="5CC1CB"/>
    <a:srgbClr val="000000"/>
    <a:srgbClr val="B00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snapToObjects="1">
      <p:cViewPr varScale="1">
        <p:scale>
          <a:sx n="101" d="100"/>
          <a:sy n="101" d="100"/>
        </p:scale>
        <p:origin x="126" y="894"/>
      </p:cViewPr>
      <p:guideLst>
        <p:guide orient="horz" pos="237"/>
        <p:guide orient="horz" pos="862"/>
        <p:guide orient="horz" pos="3004"/>
        <p:guide orient="horz" pos="2785"/>
        <p:guide pos="986"/>
        <p:guide pos="1146"/>
        <p:guide pos="1894"/>
        <p:guide pos="2053"/>
        <p:guide pos="2801"/>
        <p:guide pos="2960"/>
        <p:guide pos="3707"/>
        <p:guide pos="3866"/>
        <p:guide pos="4614"/>
        <p:guide pos="4773"/>
        <p:guide pos="5522"/>
        <p:guide pos="237"/>
      </p:guideLst>
    </p:cSldViewPr>
  </p:slideViewPr>
  <p:notesTextViewPr>
    <p:cViewPr>
      <p:scale>
        <a:sx n="1" d="1"/>
        <a:sy n="1" d="1"/>
      </p:scale>
      <p:origin x="0" y="0"/>
    </p:cViewPr>
  </p:notesTextViewPr>
  <p:notesViewPr>
    <p:cSldViewPr snapToGrid="0" snapToObjects="1">
      <p:cViewPr varScale="1">
        <p:scale>
          <a:sx n="51" d="100"/>
          <a:sy n="51" d="100"/>
        </p:scale>
        <p:origin x="-2004" y="-42"/>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2709832-9B74-420C-8D1C-742B40C38B3E}" type="datetimeFigureOut">
              <a:rPr lang="de-DE" smtClean="0"/>
              <a:t>30.04.2018</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2BB21D2-EE0C-4F60-9290-A95707687EAD}" type="slidenum">
              <a:rPr lang="de-DE" smtClean="0"/>
              <a:t>‹#›</a:t>
            </a:fld>
            <a:endParaRPr lang="de-DE"/>
          </a:p>
        </p:txBody>
      </p:sp>
    </p:spTree>
    <p:extLst>
      <p:ext uri="{BB962C8B-B14F-4D97-AF65-F5344CB8AC3E}">
        <p14:creationId xmlns:p14="http://schemas.microsoft.com/office/powerpoint/2010/main" val="265409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25BD20B-1595-4AD5-8C42-650ED0B09BCC}" type="datetimeFigureOut">
              <a:rPr lang="de-DE" smtClean="0"/>
              <a:t>30.04.2018</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C788022-2B66-4C3B-913E-DF7D5DD0D66A}" type="slidenum">
              <a:rPr lang="de-DE" smtClean="0"/>
              <a:t>‹#›</a:t>
            </a:fld>
            <a:endParaRPr lang="de-DE"/>
          </a:p>
        </p:txBody>
      </p:sp>
    </p:spTree>
    <p:extLst>
      <p:ext uri="{BB962C8B-B14F-4D97-AF65-F5344CB8AC3E}">
        <p14:creationId xmlns:p14="http://schemas.microsoft.com/office/powerpoint/2010/main" val="93846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less color">
    <p:spTree>
      <p:nvGrpSpPr>
        <p:cNvPr id="1" name=""/>
        <p:cNvGrpSpPr/>
        <p:nvPr/>
      </p:nvGrpSpPr>
      <p:grpSpPr>
        <a:xfrm>
          <a:off x="0" y="0"/>
          <a:ext cx="0" cy="0"/>
          <a:chOff x="0" y="0"/>
          <a:chExt cx="0" cy="0"/>
        </a:xfrm>
      </p:grpSpPr>
      <p:sp>
        <p:nvSpPr>
          <p:cNvPr id="2" name="Titel 1"/>
          <p:cNvSpPr>
            <a:spLocks noGrp="1"/>
          </p:cNvSpPr>
          <p:nvPr>
            <p:ph type="ctrTitle"/>
          </p:nvPr>
        </p:nvSpPr>
        <p:spPr>
          <a:xfrm>
            <a:off x="1566000" y="1573200"/>
            <a:ext cx="6012000" cy="1224000"/>
          </a:xfrm>
        </p:spPr>
        <p:txBody>
          <a:bodyPr anchor="b" anchorCtr="0">
            <a:noAutofit/>
          </a:bodyPr>
          <a:lstStyle>
            <a:lvl1pPr algn="r">
              <a:lnSpc>
                <a:spcPts val="4600"/>
              </a:lnSpc>
              <a:defRPr sz="4600" kern="100" baseline="0"/>
            </a:lvl1pPr>
          </a:lstStyle>
          <a:p>
            <a:r>
              <a:rPr lang="en-US"/>
              <a:t>Click to edit Master title style</a:t>
            </a:r>
            <a:endParaRPr lang="de-DE" dirty="0"/>
          </a:p>
        </p:txBody>
      </p:sp>
      <p:sp>
        <p:nvSpPr>
          <p:cNvPr id="3" name="Untertitel 2"/>
          <p:cNvSpPr>
            <a:spLocks noGrp="1"/>
          </p:cNvSpPr>
          <p:nvPr>
            <p:ph type="subTitle" idx="1"/>
          </p:nvPr>
        </p:nvSpPr>
        <p:spPr>
          <a:xfrm>
            <a:off x="1566000" y="2901600"/>
            <a:ext cx="6012000" cy="543600"/>
          </a:xfrm>
        </p:spPr>
        <p:txBody>
          <a:bodyPr>
            <a:noAutofit/>
          </a:bodyPr>
          <a:lstStyle>
            <a:lvl1pPr marL="0" indent="0" algn="r">
              <a:lnSpc>
                <a:spcPct val="100000"/>
              </a:lnSpc>
              <a:spcAft>
                <a:spcPts val="600"/>
              </a:spcAft>
              <a:buNone/>
              <a:defRPr sz="1900" kern="100" baseline="0">
                <a:solidFill>
                  <a:srgbClr val="EA1C0A"/>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dirty="0"/>
          </a:p>
        </p:txBody>
      </p:sp>
      <p:sp>
        <p:nvSpPr>
          <p:cNvPr id="4" name="Datumsplatzhalter 3"/>
          <p:cNvSpPr>
            <a:spLocks noGrp="1"/>
          </p:cNvSpPr>
          <p:nvPr>
            <p:ph type="dt" sz="half" idx="10"/>
          </p:nvPr>
        </p:nvSpPr>
        <p:spPr>
          <a:xfrm>
            <a:off x="6138000" y="522000"/>
            <a:ext cx="1440000" cy="144000"/>
          </a:xfrm>
        </p:spPr>
        <p:txBody>
          <a:bodyPr/>
          <a:lstStyle>
            <a:lvl1pPr algn="r">
              <a:defRPr/>
            </a:lvl1pPr>
          </a:lstStyle>
          <a:p>
            <a:r>
              <a:rPr lang="de-DE"/>
              <a:t>27.04.2018</a:t>
            </a:r>
            <a:endParaRPr lang="de-DE" dirty="0"/>
          </a:p>
        </p:txBody>
      </p:sp>
      <p:grpSp>
        <p:nvGrpSpPr>
          <p:cNvPr id="10" name="Gruppieren 9"/>
          <p:cNvGrpSpPr/>
          <p:nvPr userDrawn="1"/>
        </p:nvGrpSpPr>
        <p:grpSpPr>
          <a:xfrm>
            <a:off x="7974000" y="0"/>
            <a:ext cx="1170000" cy="5144400"/>
            <a:chOff x="7974000" y="0"/>
            <a:chExt cx="1170000" cy="5144400"/>
          </a:xfrm>
        </p:grpSpPr>
        <p:sp>
          <p:nvSpPr>
            <p:cNvPr id="7" name="Rechteck 6"/>
            <p:cNvSpPr/>
            <p:nvPr userDrawn="1"/>
          </p:nvSpPr>
          <p:spPr>
            <a:xfrm>
              <a:off x="8920800" y="0"/>
              <a:ext cx="223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8352000" y="0"/>
              <a:ext cx="5688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79740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9200" y="3708000"/>
            <a:ext cx="2124877" cy="630000"/>
          </a:xfrm>
          <a:prstGeom prst="rect">
            <a:avLst/>
          </a:prstGeom>
        </p:spPr>
      </p:pic>
    </p:spTree>
    <p:extLst>
      <p:ext uri="{BB962C8B-B14F-4D97-AF65-F5344CB8AC3E}">
        <p14:creationId xmlns:p14="http://schemas.microsoft.com/office/powerpoint/2010/main" val="2235795059"/>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reserve="1">
  <p:cSld name="Graph/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quarter" idx="1"/>
          </p:nvPr>
        </p:nvSpPr>
        <p:spPr>
          <a:xfrm>
            <a:off x="377825" y="1371599"/>
            <a:ext cx="5508000" cy="339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Inhaltsplatzhalter 3"/>
          <p:cNvSpPr>
            <a:spLocks noGrp="1"/>
          </p:cNvSpPr>
          <p:nvPr>
            <p:ph sz="quarter" idx="2"/>
          </p:nvPr>
        </p:nvSpPr>
        <p:spPr>
          <a:xfrm>
            <a:off x="6138000" y="1371600"/>
            <a:ext cx="2628000" cy="2628000"/>
          </a:xfrm>
        </p:spPr>
        <p:txBody>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Textplatzhalter 4"/>
          <p:cNvSpPr>
            <a:spLocks noGrp="1"/>
          </p:cNvSpPr>
          <p:nvPr>
            <p:ph type="body" sz="half" idx="3" hasCustomPrompt="1"/>
          </p:nvPr>
        </p:nvSpPr>
        <p:spPr>
          <a:xfrm>
            <a:off x="6138000" y="4060800"/>
            <a:ext cx="2628000" cy="360000"/>
          </a:xfrm>
        </p:spPr>
        <p:txBody>
          <a:bodyPr anchor="b" anchorCtr="0">
            <a:noAutofit/>
          </a:bodyPr>
          <a:lstStyle>
            <a:lvl1pPr>
              <a:defRPr sz="900">
                <a:solidFill>
                  <a:srgbClr val="B00402"/>
                </a:solidFill>
              </a:defRPr>
            </a:lvl1pPr>
            <a:lvl2pPr>
              <a:defRPr sz="900">
                <a:solidFill>
                  <a:srgbClr val="B00402"/>
                </a:solidFill>
              </a:defRPr>
            </a:lvl2pPr>
            <a:lvl3pPr>
              <a:defRPr sz="900">
                <a:solidFill>
                  <a:srgbClr val="B00402"/>
                </a:solidFill>
              </a:defRPr>
            </a:lvl3pPr>
            <a:lvl4pPr>
              <a:defRPr sz="900">
                <a:solidFill>
                  <a:srgbClr val="B00402"/>
                </a:solidFill>
              </a:defRPr>
            </a:lvl4pPr>
            <a:lvl5pPr>
              <a:defRPr sz="900">
                <a:solidFill>
                  <a:srgbClr val="B00402"/>
                </a:solidFill>
              </a:defRPr>
            </a:lvl5pPr>
          </a:lstStyle>
          <a:p>
            <a:pPr lvl="0"/>
            <a:r>
              <a:rPr lang="de-DE" dirty="0"/>
              <a:t>Additional </a:t>
            </a:r>
            <a:r>
              <a:rPr lang="de-DE" dirty="0" err="1"/>
              <a:t>information</a:t>
            </a:r>
            <a:endParaRPr lang="de-DE" dirty="0"/>
          </a:p>
        </p:txBody>
      </p:sp>
      <p:sp>
        <p:nvSpPr>
          <p:cNvPr id="6" name="Datumsplatzhalter 5"/>
          <p:cNvSpPr>
            <a:spLocks noGrp="1"/>
          </p:cNvSpPr>
          <p:nvPr>
            <p:ph type="dt" sz="half" idx="10"/>
          </p:nvPr>
        </p:nvSpPr>
        <p:spPr/>
        <p:txBody>
          <a:bodyPr/>
          <a:lstStyle/>
          <a:p>
            <a:r>
              <a:rPr lang="de-DE"/>
              <a:t>27.04.2018</a:t>
            </a:r>
          </a:p>
        </p:txBody>
      </p:sp>
      <p:sp>
        <p:nvSpPr>
          <p:cNvPr id="7" name="Fußzeilenplatzhalter 6"/>
          <p:cNvSpPr>
            <a:spLocks noGrp="1"/>
          </p:cNvSpPr>
          <p:nvPr>
            <p:ph type="ftr" sz="quarter" idx="11"/>
          </p:nvPr>
        </p:nvSpPr>
        <p:spPr/>
        <p:txBody>
          <a:bodyPr/>
          <a:lstStyle/>
          <a:p>
            <a:endParaRPr lang="de-DE"/>
          </a:p>
        </p:txBody>
      </p:sp>
      <p:sp>
        <p:nvSpPr>
          <p:cNvPr id="8" name="Foliennummernplatzhalter 7"/>
          <p:cNvSpPr>
            <a:spLocks noGrp="1"/>
          </p:cNvSpPr>
          <p:nvPr>
            <p:ph type="sldNum" sz="quarter" idx="12"/>
          </p:nvPr>
        </p:nvSpPr>
        <p:spPr/>
        <p:txBody>
          <a:bodyPr/>
          <a:lstStyle/>
          <a:p>
            <a:fld id="{93C795C4-4A26-412B-AA90-98E97FF83D41}" type="slidenum">
              <a:rPr lang="de-DE" smtClean="0"/>
              <a:pPr/>
              <a:t>‹#›</a:t>
            </a:fld>
            <a:endParaRPr lang="de-DE"/>
          </a:p>
        </p:txBody>
      </p:sp>
    </p:spTree>
    <p:extLst>
      <p:ext uri="{BB962C8B-B14F-4D97-AF65-F5344CB8AC3E}">
        <p14:creationId xmlns:p14="http://schemas.microsoft.com/office/powerpoint/2010/main" val="797393063"/>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ustom char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Datumsplatzhalter 2"/>
          <p:cNvSpPr>
            <a:spLocks noGrp="1"/>
          </p:cNvSpPr>
          <p:nvPr>
            <p:ph type="dt" sz="half" idx="10"/>
          </p:nvPr>
        </p:nvSpPr>
        <p:spPr/>
        <p:txBody>
          <a:bodyPr/>
          <a:lstStyle/>
          <a:p>
            <a:r>
              <a:rPr lang="de-DE"/>
              <a:t>27.04.2018</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328273780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27.04.2018</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156895982"/>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o slidenumber, no da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4" name="Fußzeilenplatzhalter 3"/>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272683761"/>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genda 1 column whi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idx="1"/>
          </p:nvPr>
        </p:nvSpPr>
        <p:spPr>
          <a:xfrm>
            <a:off x="378000" y="1371600"/>
            <a:ext cx="5508000" cy="3049200"/>
          </a:xfrm>
        </p:spPr>
        <p:txBody>
          <a:bodyPr/>
          <a:lstStyle>
            <a:lvl1pPr marL="355600" indent="-355600">
              <a:spcAft>
                <a:spcPts val="1000"/>
              </a:spcAft>
              <a:buFont typeface="+mj-lt"/>
              <a:buAutoNum type="arabicPeriod"/>
              <a:defRPr>
                <a:latin typeface="+mj-lt"/>
              </a:defRPr>
            </a:lvl1pPr>
            <a:lvl2pPr marL="542925" indent="-187325">
              <a:spcAft>
                <a:spcPts val="1000"/>
              </a:spcAft>
              <a:defRPr>
                <a:latin typeface="+mj-lt"/>
              </a:defRPr>
            </a:lvl2pPr>
            <a:lvl3pPr marL="720725" indent="-177800">
              <a:spcAft>
                <a:spcPts val="1000"/>
              </a:spcAft>
              <a:defRPr>
                <a:latin typeface="+mj-lt"/>
              </a:defRPr>
            </a:lvl3pPr>
            <a:lvl4pPr marL="898525" indent="-177800">
              <a:spcAft>
                <a:spcPts val="1000"/>
              </a:spcAft>
              <a:defRPr>
                <a:latin typeface="+mj-lt"/>
              </a:defRPr>
            </a:lvl4pPr>
            <a:lvl5pPr marL="1076325" indent="-177800">
              <a:spcAft>
                <a:spcPts val="1000"/>
              </a:spcAft>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Fußzeilenplatzhalter 4"/>
          <p:cNvSpPr>
            <a:spLocks noGrp="1"/>
          </p:cNvSpPr>
          <p:nvPr>
            <p:ph type="ftr" sz="quarter" idx="11"/>
          </p:nvPr>
        </p:nvSpPr>
        <p:spPr/>
        <p:txBody>
          <a:bodyPr/>
          <a:lstStyle/>
          <a:p>
            <a:endParaRPr lang="de-DE"/>
          </a:p>
        </p:txBody>
      </p:sp>
      <p:pic>
        <p:nvPicPr>
          <p:cNvPr id="7"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782370438"/>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2 columns white">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A1C0A"/>
                </a:solidFill>
              </a:defRPr>
            </a:lvl1pPr>
          </a:lstStyle>
          <a:p>
            <a:r>
              <a:rPr lang="en-US"/>
              <a:t>Click to edit Master title style</a:t>
            </a:r>
            <a:endParaRPr lang="de-DE" dirty="0"/>
          </a:p>
        </p:txBody>
      </p:sp>
      <p:sp>
        <p:nvSpPr>
          <p:cNvPr id="3" name="Inhaltsplatzhalter 2"/>
          <p:cNvSpPr>
            <a:spLocks noGrp="1"/>
          </p:cNvSpPr>
          <p:nvPr>
            <p:ph sz="half" idx="1"/>
          </p:nvPr>
        </p:nvSpPr>
        <p:spPr>
          <a:xfrm>
            <a:off x="378000" y="1371600"/>
            <a:ext cx="406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Inhaltsplatzhalter 3"/>
          <p:cNvSpPr>
            <a:spLocks noGrp="1"/>
          </p:cNvSpPr>
          <p:nvPr>
            <p:ph sz="half" idx="2"/>
          </p:nvPr>
        </p:nvSpPr>
        <p:spPr>
          <a:xfrm>
            <a:off x="4698000" y="1371600"/>
            <a:ext cx="406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Fußzeilenplatzhalter 5"/>
          <p:cNvSpPr>
            <a:spLocks noGrp="1"/>
          </p:cNvSpPr>
          <p:nvPr>
            <p:ph type="ftr" sz="quarter" idx="11"/>
          </p:nvPr>
        </p:nvSpPr>
        <p:spPr/>
        <p:txBody>
          <a:bodyPr/>
          <a:lstStyle>
            <a:lvl1pPr>
              <a:defRPr>
                <a:solidFill>
                  <a:srgbClr val="000000"/>
                </a:solidFill>
              </a:defRPr>
            </a:lvl1pPr>
          </a:lstStyle>
          <a:p>
            <a:endParaRPr lang="de-DE"/>
          </a:p>
        </p:txBody>
      </p:sp>
      <p:pic>
        <p:nvPicPr>
          <p:cNvPr id="7"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648758166"/>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3 columns white">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EA1C0A"/>
                </a:solidFill>
              </a:defRPr>
            </a:lvl1pPr>
          </a:lstStyle>
          <a:p>
            <a:r>
              <a:rPr lang="en-US"/>
              <a:t>Click to edit Master title style</a:t>
            </a:r>
            <a:endParaRPr lang="de-DE"/>
          </a:p>
        </p:txBody>
      </p:sp>
      <p:sp>
        <p:nvSpPr>
          <p:cNvPr id="3" name="Inhaltsplatzhalter 2"/>
          <p:cNvSpPr>
            <a:spLocks noGrp="1"/>
          </p:cNvSpPr>
          <p:nvPr>
            <p:ph sz="half" idx="1"/>
          </p:nvPr>
        </p:nvSpPr>
        <p:spPr>
          <a:xfrm>
            <a:off x="378000" y="1371600"/>
            <a:ext cx="262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Inhaltsplatzhalter 3"/>
          <p:cNvSpPr>
            <a:spLocks noGrp="1"/>
          </p:cNvSpPr>
          <p:nvPr>
            <p:ph sz="half" idx="2"/>
          </p:nvPr>
        </p:nvSpPr>
        <p:spPr>
          <a:xfrm>
            <a:off x="3258000" y="1371600"/>
            <a:ext cx="262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Fußzeilenplatzhalter 5"/>
          <p:cNvSpPr>
            <a:spLocks noGrp="1"/>
          </p:cNvSpPr>
          <p:nvPr>
            <p:ph type="ftr" sz="quarter" idx="11"/>
          </p:nvPr>
        </p:nvSpPr>
        <p:spPr/>
        <p:txBody>
          <a:bodyPr/>
          <a:lstStyle>
            <a:lvl1pPr>
              <a:defRPr>
                <a:solidFill>
                  <a:srgbClr val="000000"/>
                </a:solidFill>
              </a:defRPr>
            </a:lvl1pPr>
          </a:lstStyle>
          <a:p>
            <a:endParaRPr lang="de-DE"/>
          </a:p>
        </p:txBody>
      </p:sp>
      <p:sp>
        <p:nvSpPr>
          <p:cNvPr id="8" name="Inhaltsplatzhalter 3"/>
          <p:cNvSpPr>
            <a:spLocks noGrp="1"/>
          </p:cNvSpPr>
          <p:nvPr>
            <p:ph sz="half" idx="13"/>
          </p:nvPr>
        </p:nvSpPr>
        <p:spPr>
          <a:xfrm>
            <a:off x="6141600" y="1371600"/>
            <a:ext cx="2628000" cy="2340000"/>
          </a:xfrm>
        </p:spPr>
        <p:txBody>
          <a:bodyPr>
            <a:noAutofit/>
          </a:bodyPr>
          <a:lstStyle>
            <a:lvl1pPr marL="355600" indent="-355600">
              <a:spcAft>
                <a:spcPts val="1000"/>
              </a:spcAft>
              <a:buFont typeface="+mj-lt"/>
              <a:buAutoNum type="arabicPeriod"/>
              <a:defRPr sz="1400">
                <a:solidFill>
                  <a:srgbClr val="000000"/>
                </a:solidFill>
                <a:latin typeface="+mj-lt"/>
              </a:defRPr>
            </a:lvl1pPr>
            <a:lvl2pPr marL="542925" indent="-187325">
              <a:spcAft>
                <a:spcPts val="1000"/>
              </a:spcAft>
              <a:defRPr sz="1400">
                <a:solidFill>
                  <a:srgbClr val="000000"/>
                </a:solidFill>
                <a:latin typeface="+mj-lt"/>
              </a:defRPr>
            </a:lvl2pPr>
            <a:lvl3pPr marL="720725" indent="-177800">
              <a:spcAft>
                <a:spcPts val="1000"/>
              </a:spcAft>
              <a:defRPr sz="1400">
                <a:solidFill>
                  <a:srgbClr val="000000"/>
                </a:solidFill>
                <a:latin typeface="+mj-lt"/>
              </a:defRPr>
            </a:lvl3pPr>
            <a:lvl4pPr marL="898525" indent="-177800">
              <a:spcAft>
                <a:spcPts val="1000"/>
              </a:spcAft>
              <a:defRPr sz="1400">
                <a:solidFill>
                  <a:srgbClr val="000000"/>
                </a:solidFill>
                <a:latin typeface="+mj-lt"/>
              </a:defRPr>
            </a:lvl4pPr>
            <a:lvl5pPr marL="1076325" indent="-177800">
              <a:spcAft>
                <a:spcPts val="1000"/>
              </a:spcAft>
              <a:defRPr sz="1400">
                <a:solidFill>
                  <a:srgbClr val="000000"/>
                </a:solidFill>
                <a:latin typeface="+mj-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pic>
        <p:nvPicPr>
          <p:cNvPr id="10"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4275772360"/>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genda 1 column blue">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en-US"/>
              <a:t>Click to edit Master title style</a:t>
            </a:r>
            <a:endParaRPr lang="de-DE"/>
          </a:p>
        </p:txBody>
      </p:sp>
      <p:sp>
        <p:nvSpPr>
          <p:cNvPr id="3" name="Inhaltsplatzhalter 2"/>
          <p:cNvSpPr>
            <a:spLocks noGrp="1"/>
          </p:cNvSpPr>
          <p:nvPr>
            <p:ph idx="1"/>
          </p:nvPr>
        </p:nvSpPr>
        <p:spPr>
          <a:xfrm>
            <a:off x="378000" y="1371600"/>
            <a:ext cx="5508000" cy="3049200"/>
          </a:xfrm>
        </p:spPr>
        <p:txBody>
          <a:bodyPr/>
          <a:lstStyle>
            <a:lvl1pPr marL="355600" indent="-355600">
              <a:spcAft>
                <a:spcPts val="1000"/>
              </a:spcAft>
              <a:buFont typeface="+mj-lt"/>
              <a:buAutoNum type="arabicPeriod"/>
              <a:defRPr>
                <a:solidFill>
                  <a:srgbClr val="FFFFFF"/>
                </a:solidFill>
                <a:latin typeface="+mj-lt"/>
              </a:defRPr>
            </a:lvl1pPr>
            <a:lvl2pPr marL="542925" indent="-187325">
              <a:spcAft>
                <a:spcPts val="1000"/>
              </a:spcAft>
              <a:defRPr>
                <a:solidFill>
                  <a:srgbClr val="FFFFFF"/>
                </a:solidFill>
                <a:latin typeface="+mj-lt"/>
              </a:defRPr>
            </a:lvl2pPr>
            <a:lvl3pPr marL="720725" indent="-177800">
              <a:spcAft>
                <a:spcPts val="1000"/>
              </a:spcAft>
              <a:defRPr>
                <a:solidFill>
                  <a:srgbClr val="FFFFFF"/>
                </a:solidFill>
                <a:latin typeface="+mj-lt"/>
              </a:defRPr>
            </a:lvl3pPr>
            <a:lvl4pPr marL="898525" indent="-177800">
              <a:spcAft>
                <a:spcPts val="1000"/>
              </a:spcAft>
              <a:defRPr>
                <a:solidFill>
                  <a:srgbClr val="FFFFFF"/>
                </a:solidFill>
                <a:latin typeface="+mj-lt"/>
              </a:defRPr>
            </a:lvl4pPr>
            <a:lvl5pPr marL="1076325" indent="-177800">
              <a:spcAft>
                <a:spcPts val="1000"/>
              </a:spcAft>
              <a:defRPr>
                <a:solidFill>
                  <a:srgbClr val="FFFFFF"/>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Fußzeilenplatzhalter 4"/>
          <p:cNvSpPr>
            <a:spLocks noGrp="1"/>
          </p:cNvSpPr>
          <p:nvPr>
            <p:ph type="ftr" sz="quarter" idx="11"/>
          </p:nvPr>
        </p:nvSpPr>
        <p:spPr/>
        <p:txBody>
          <a:bodyPr/>
          <a:lstStyle>
            <a:lvl1pPr>
              <a:defRPr>
                <a:solidFill>
                  <a:srgbClr val="FFFFFF"/>
                </a:solidFill>
              </a:defRPr>
            </a:lvl1pPr>
          </a:lstStyle>
          <a:p>
            <a:endParaRPr lang="de-DE"/>
          </a:p>
        </p:txBody>
      </p:sp>
      <p:pic>
        <p:nvPicPr>
          <p:cNvPr id="6"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1954738925"/>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columns blue">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en-US"/>
              <a:t>Click to edit Master title style</a:t>
            </a:r>
            <a:endParaRPr lang="de-DE"/>
          </a:p>
        </p:txBody>
      </p:sp>
      <p:sp>
        <p:nvSpPr>
          <p:cNvPr id="3" name="Inhaltsplatzhalter 2"/>
          <p:cNvSpPr>
            <a:spLocks noGrp="1"/>
          </p:cNvSpPr>
          <p:nvPr>
            <p:ph sz="half" idx="1"/>
          </p:nvPr>
        </p:nvSpPr>
        <p:spPr>
          <a:xfrm>
            <a:off x="378000" y="1371600"/>
            <a:ext cx="406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Inhaltsplatzhalter 3"/>
          <p:cNvSpPr>
            <a:spLocks noGrp="1"/>
          </p:cNvSpPr>
          <p:nvPr>
            <p:ph sz="half" idx="2"/>
          </p:nvPr>
        </p:nvSpPr>
        <p:spPr>
          <a:xfrm>
            <a:off x="4698000" y="1371600"/>
            <a:ext cx="406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Fußzeilenplatzhalter 5"/>
          <p:cNvSpPr>
            <a:spLocks noGrp="1"/>
          </p:cNvSpPr>
          <p:nvPr>
            <p:ph type="ftr" sz="quarter" idx="11"/>
          </p:nvPr>
        </p:nvSpPr>
        <p:spPr/>
        <p:txBody>
          <a:bodyPr/>
          <a:lstStyle>
            <a:lvl1pPr>
              <a:defRPr>
                <a:solidFill>
                  <a:srgbClr val="FFFFFF"/>
                </a:solidFill>
              </a:defRPr>
            </a:lvl1pPr>
          </a:lstStyle>
          <a:p>
            <a:endParaRPr lang="de-DE"/>
          </a:p>
        </p:txBody>
      </p:sp>
      <p:pic>
        <p:nvPicPr>
          <p:cNvPr id="9"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3136714958"/>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3 columns blue">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en-US"/>
              <a:t>Click to edit Master title style</a:t>
            </a:r>
            <a:endParaRPr lang="de-DE"/>
          </a:p>
        </p:txBody>
      </p:sp>
      <p:sp>
        <p:nvSpPr>
          <p:cNvPr id="3" name="Inhaltsplatzhalter 2"/>
          <p:cNvSpPr>
            <a:spLocks noGrp="1"/>
          </p:cNvSpPr>
          <p:nvPr>
            <p:ph sz="half" idx="1"/>
          </p:nvPr>
        </p:nvSpPr>
        <p:spPr>
          <a:xfrm>
            <a:off x="378000" y="1371600"/>
            <a:ext cx="262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Inhaltsplatzhalter 3"/>
          <p:cNvSpPr>
            <a:spLocks noGrp="1"/>
          </p:cNvSpPr>
          <p:nvPr>
            <p:ph sz="half" idx="2"/>
          </p:nvPr>
        </p:nvSpPr>
        <p:spPr>
          <a:xfrm>
            <a:off x="3258000" y="1371600"/>
            <a:ext cx="262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6" name="Fußzeilenplatzhalter 5"/>
          <p:cNvSpPr>
            <a:spLocks noGrp="1"/>
          </p:cNvSpPr>
          <p:nvPr>
            <p:ph type="ftr" sz="quarter" idx="11"/>
          </p:nvPr>
        </p:nvSpPr>
        <p:spPr/>
        <p:txBody>
          <a:bodyPr/>
          <a:lstStyle>
            <a:lvl1pPr>
              <a:defRPr>
                <a:solidFill>
                  <a:srgbClr val="FFFFFF"/>
                </a:solidFill>
              </a:defRPr>
            </a:lvl1pPr>
          </a:lstStyle>
          <a:p>
            <a:endParaRPr lang="de-DE"/>
          </a:p>
        </p:txBody>
      </p:sp>
      <p:sp>
        <p:nvSpPr>
          <p:cNvPr id="8" name="Inhaltsplatzhalter 3"/>
          <p:cNvSpPr>
            <a:spLocks noGrp="1"/>
          </p:cNvSpPr>
          <p:nvPr>
            <p:ph sz="half" idx="13"/>
          </p:nvPr>
        </p:nvSpPr>
        <p:spPr>
          <a:xfrm>
            <a:off x="6141600" y="1371600"/>
            <a:ext cx="2628000" cy="2340000"/>
          </a:xfrm>
        </p:spPr>
        <p:txBody>
          <a:bodyPr>
            <a:noAutofit/>
          </a:bodyPr>
          <a:lstStyle>
            <a:lvl1pPr marL="355600" indent="-355600">
              <a:spcAft>
                <a:spcPts val="1000"/>
              </a:spcAft>
              <a:buFont typeface="+mj-lt"/>
              <a:buAutoNum type="arabicPeriod"/>
              <a:defRPr sz="1400">
                <a:solidFill>
                  <a:srgbClr val="FFFFFF"/>
                </a:solidFill>
                <a:latin typeface="+mj-lt"/>
              </a:defRPr>
            </a:lvl1pPr>
            <a:lvl2pPr marL="542925" indent="-187325">
              <a:spcAft>
                <a:spcPts val="1000"/>
              </a:spcAft>
              <a:defRPr sz="1400">
                <a:solidFill>
                  <a:srgbClr val="FFFFFF"/>
                </a:solidFill>
                <a:latin typeface="+mj-lt"/>
              </a:defRPr>
            </a:lvl2pPr>
            <a:lvl3pPr marL="720725" indent="-177800">
              <a:spcAft>
                <a:spcPts val="1000"/>
              </a:spcAft>
              <a:defRPr sz="1400">
                <a:solidFill>
                  <a:srgbClr val="FFFFFF"/>
                </a:solidFill>
                <a:latin typeface="+mj-lt"/>
              </a:defRPr>
            </a:lvl3pPr>
            <a:lvl4pPr marL="898525" indent="-177800">
              <a:spcAft>
                <a:spcPts val="1000"/>
              </a:spcAft>
              <a:defRPr sz="1400">
                <a:solidFill>
                  <a:srgbClr val="FFFFFF"/>
                </a:solidFill>
                <a:latin typeface="+mj-lt"/>
              </a:defRPr>
            </a:lvl4pPr>
            <a:lvl5pPr marL="1076325" indent="-177800">
              <a:spcAft>
                <a:spcPts val="1000"/>
              </a:spcAft>
              <a:defRPr sz="1400">
                <a:solidFill>
                  <a:srgbClr val="FFFFFF"/>
                </a:solidFill>
                <a:latin typeface="+mj-lt"/>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pic>
        <p:nvPicPr>
          <p:cNvPr id="9"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000" y="4323600"/>
            <a:ext cx="1554195" cy="460800"/>
          </a:xfrm>
          <a:prstGeom prst="rect">
            <a:avLst/>
          </a:prstGeom>
        </p:spPr>
      </p:pic>
    </p:spTree>
    <p:extLst>
      <p:ext uri="{BB962C8B-B14F-4D97-AF65-F5344CB8AC3E}">
        <p14:creationId xmlns:p14="http://schemas.microsoft.com/office/powerpoint/2010/main" val="676290566"/>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full color">
    <p:bg>
      <p:bgPr>
        <a:solidFill>
          <a:srgbClr val="B0040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31600" y="1573200"/>
            <a:ext cx="6012000" cy="1224000"/>
          </a:xfrm>
        </p:spPr>
        <p:txBody>
          <a:bodyPr anchor="b" anchorCtr="0">
            <a:noAutofit/>
          </a:bodyPr>
          <a:lstStyle>
            <a:lvl1pPr algn="r">
              <a:lnSpc>
                <a:spcPts val="4600"/>
              </a:lnSpc>
              <a:defRPr sz="4600" kern="100" baseline="0">
                <a:solidFill>
                  <a:srgbClr val="FFFFFF"/>
                </a:solidFill>
              </a:defRPr>
            </a:lvl1pPr>
          </a:lstStyle>
          <a:p>
            <a:r>
              <a:rPr lang="en-US"/>
              <a:t>Click to edit Master title style</a:t>
            </a:r>
            <a:endParaRPr lang="de-DE" dirty="0"/>
          </a:p>
        </p:txBody>
      </p:sp>
      <p:sp>
        <p:nvSpPr>
          <p:cNvPr id="3" name="Untertitel 2"/>
          <p:cNvSpPr>
            <a:spLocks noGrp="1"/>
          </p:cNvSpPr>
          <p:nvPr>
            <p:ph type="subTitle" idx="1"/>
          </p:nvPr>
        </p:nvSpPr>
        <p:spPr>
          <a:xfrm>
            <a:off x="831600" y="2901600"/>
            <a:ext cx="6012000" cy="543600"/>
          </a:xfrm>
        </p:spPr>
        <p:txBody>
          <a:bodyPr>
            <a:noAutofit/>
          </a:bodyPr>
          <a:lstStyle>
            <a:lvl1pPr marL="0" indent="0" algn="r">
              <a:lnSpc>
                <a:spcPct val="100000"/>
              </a:lnSpc>
              <a:spcAft>
                <a:spcPts val="600"/>
              </a:spcAft>
              <a:buNone/>
              <a:defRPr sz="1900" kern="100" baseline="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dirty="0"/>
          </a:p>
        </p:txBody>
      </p:sp>
      <p:sp>
        <p:nvSpPr>
          <p:cNvPr id="4" name="Datumsplatzhalter 3"/>
          <p:cNvSpPr>
            <a:spLocks noGrp="1"/>
          </p:cNvSpPr>
          <p:nvPr>
            <p:ph type="dt" sz="half" idx="10"/>
          </p:nvPr>
        </p:nvSpPr>
        <p:spPr>
          <a:xfrm>
            <a:off x="5414400" y="522000"/>
            <a:ext cx="1440000" cy="144000"/>
          </a:xfrm>
        </p:spPr>
        <p:txBody>
          <a:bodyPr/>
          <a:lstStyle>
            <a:lvl1pPr algn="r">
              <a:defRPr>
                <a:solidFill>
                  <a:srgbClr val="FFFFFF"/>
                </a:solidFill>
              </a:defRPr>
            </a:lvl1pPr>
          </a:lstStyle>
          <a:p>
            <a:r>
              <a:rPr lang="de-DE"/>
              <a:t>27.04.2018</a:t>
            </a:r>
            <a:endParaRPr lang="de-DE" dirty="0"/>
          </a:p>
        </p:txBody>
      </p:sp>
      <p:grpSp>
        <p:nvGrpSpPr>
          <p:cNvPr id="11" name="Gruppieren 10"/>
          <p:cNvGrpSpPr/>
          <p:nvPr userDrawn="1"/>
        </p:nvGrpSpPr>
        <p:grpSpPr>
          <a:xfrm>
            <a:off x="0" y="0"/>
            <a:ext cx="9144000" cy="5144400"/>
            <a:chOff x="0" y="0"/>
            <a:chExt cx="9144000" cy="5144400"/>
          </a:xfrm>
        </p:grpSpPr>
        <p:sp>
          <p:nvSpPr>
            <p:cNvPr id="7" name="Rechteck 6"/>
            <p:cNvSpPr/>
            <p:nvPr userDrawn="1"/>
          </p:nvSpPr>
          <p:spPr>
            <a:xfrm>
              <a:off x="0" y="0"/>
              <a:ext cx="223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7786800" y="0"/>
              <a:ext cx="13572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7218000" y="0"/>
              <a:ext cx="5688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6"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9600" y="3708000"/>
            <a:ext cx="2124877" cy="630000"/>
          </a:xfrm>
          <a:prstGeom prst="rect">
            <a:avLst/>
          </a:prstGeom>
        </p:spPr>
      </p:pic>
    </p:spTree>
    <p:extLst>
      <p:ext uri="{BB962C8B-B14F-4D97-AF65-F5344CB8AC3E}">
        <p14:creationId xmlns:p14="http://schemas.microsoft.com/office/powerpoint/2010/main" val="437131136"/>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less colour">
    <p:spTree>
      <p:nvGrpSpPr>
        <p:cNvPr id="1" name=""/>
        <p:cNvGrpSpPr/>
        <p:nvPr/>
      </p:nvGrpSpPr>
      <p:grpSpPr>
        <a:xfrm>
          <a:off x="0" y="0"/>
          <a:ext cx="0" cy="0"/>
          <a:chOff x="0" y="0"/>
          <a:chExt cx="0" cy="0"/>
        </a:xfrm>
      </p:grpSpPr>
      <p:sp>
        <p:nvSpPr>
          <p:cNvPr id="2" name="Titel 1"/>
          <p:cNvSpPr>
            <a:spLocks noGrp="1"/>
          </p:cNvSpPr>
          <p:nvPr>
            <p:ph type="title"/>
          </p:nvPr>
        </p:nvSpPr>
        <p:spPr>
          <a:xfrm>
            <a:off x="1566000" y="1159200"/>
            <a:ext cx="6012000" cy="2574000"/>
          </a:xfrm>
        </p:spPr>
        <p:txBody>
          <a:bodyPr anchor="b" anchorCtr="0">
            <a:noAutofit/>
          </a:bodyPr>
          <a:lstStyle>
            <a:lvl1pPr algn="r">
              <a:lnSpc>
                <a:spcPts val="6400"/>
              </a:lnSpc>
              <a:defRPr sz="6400" b="0" cap="none" baseline="0"/>
            </a:lvl1pPr>
          </a:lstStyle>
          <a:p>
            <a:r>
              <a:rPr lang="en-US"/>
              <a:t>Click to edit Master title style</a:t>
            </a:r>
            <a:endParaRPr lang="de-DE" dirty="0"/>
          </a:p>
        </p:txBody>
      </p:sp>
      <p:grpSp>
        <p:nvGrpSpPr>
          <p:cNvPr id="10" name="Gruppieren 9"/>
          <p:cNvGrpSpPr/>
          <p:nvPr userDrawn="1"/>
        </p:nvGrpSpPr>
        <p:grpSpPr>
          <a:xfrm>
            <a:off x="7974000" y="0"/>
            <a:ext cx="1170000" cy="5144400"/>
            <a:chOff x="7974000" y="0"/>
            <a:chExt cx="1170000" cy="5144400"/>
          </a:xfrm>
        </p:grpSpPr>
        <p:sp>
          <p:nvSpPr>
            <p:cNvPr id="7" name="Rechteck 6"/>
            <p:cNvSpPr/>
            <p:nvPr userDrawn="1"/>
          </p:nvSpPr>
          <p:spPr>
            <a:xfrm>
              <a:off x="87660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8197200" y="0"/>
              <a:ext cx="5688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7974000" y="0"/>
              <a:ext cx="2232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568209515"/>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full color 1">
    <p:bg>
      <p:bgPr>
        <a:solidFill>
          <a:srgbClr val="5CC1C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62800" y="1159200"/>
            <a:ext cx="6012000" cy="2574000"/>
          </a:xfrm>
        </p:spPr>
        <p:txBody>
          <a:bodyPr anchor="b" anchorCtr="0">
            <a:noAutofit/>
          </a:bodyPr>
          <a:lstStyle>
            <a:lvl1pPr algn="r">
              <a:lnSpc>
                <a:spcPts val="6400"/>
              </a:lnSpc>
              <a:defRPr sz="6400" b="0" cap="none" baseline="0">
                <a:solidFill>
                  <a:srgbClr val="FFFFFF"/>
                </a:solidFill>
              </a:defRPr>
            </a:lvl1pPr>
          </a:lstStyle>
          <a:p>
            <a:r>
              <a:rPr lang="en-US"/>
              <a:t>Click to edit Master title style</a:t>
            </a:r>
            <a:endParaRPr lang="de-DE" dirty="0"/>
          </a:p>
        </p:txBody>
      </p:sp>
      <p:grpSp>
        <p:nvGrpSpPr>
          <p:cNvPr id="3" name="Gruppieren 2"/>
          <p:cNvGrpSpPr/>
          <p:nvPr userDrawn="1"/>
        </p:nvGrpSpPr>
        <p:grpSpPr>
          <a:xfrm>
            <a:off x="6652800" y="0"/>
            <a:ext cx="2491200" cy="5144400"/>
            <a:chOff x="6652800" y="0"/>
            <a:chExt cx="2491200" cy="5144400"/>
          </a:xfrm>
        </p:grpSpPr>
        <p:sp>
          <p:nvSpPr>
            <p:cNvPr id="8" name="Rechteck 7"/>
            <p:cNvSpPr/>
            <p:nvPr userDrawn="1"/>
          </p:nvSpPr>
          <p:spPr>
            <a:xfrm>
              <a:off x="7030800" y="0"/>
              <a:ext cx="21132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userDrawn="1"/>
          </p:nvSpPr>
          <p:spPr>
            <a:xfrm>
              <a:off x="6652800" y="0"/>
              <a:ext cx="3780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389924202"/>
      </p:ext>
    </p:extLst>
  </p:cSld>
  <p:clrMapOvr>
    <a:masterClrMapping/>
  </p:clrMapOvr>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full color 2">
    <p:bg>
      <p:bgPr>
        <a:solidFill>
          <a:srgbClr val="B0040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18800" y="1159200"/>
            <a:ext cx="6012000" cy="2574000"/>
          </a:xfrm>
        </p:spPr>
        <p:txBody>
          <a:bodyPr anchor="b" anchorCtr="0">
            <a:noAutofit/>
          </a:bodyPr>
          <a:lstStyle>
            <a:lvl1pPr algn="r">
              <a:lnSpc>
                <a:spcPts val="6400"/>
              </a:lnSpc>
              <a:defRPr sz="6400" b="0" cap="none" baseline="0">
                <a:solidFill>
                  <a:srgbClr val="FFFFFF"/>
                </a:solidFill>
              </a:defRPr>
            </a:lvl1pPr>
          </a:lstStyle>
          <a:p>
            <a:r>
              <a:rPr lang="en-US"/>
              <a:t>Click to edit Master title style</a:t>
            </a:r>
            <a:endParaRPr lang="de-DE" dirty="0"/>
          </a:p>
        </p:txBody>
      </p:sp>
      <p:sp>
        <p:nvSpPr>
          <p:cNvPr id="8" name="Rechteck 7"/>
          <p:cNvSpPr/>
          <p:nvPr userDrawn="1"/>
        </p:nvSpPr>
        <p:spPr>
          <a:xfrm>
            <a:off x="7408800" y="0"/>
            <a:ext cx="17352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userDrawn="1"/>
        </p:nvSpPr>
        <p:spPr>
          <a:xfrm>
            <a:off x="0" y="0"/>
            <a:ext cx="601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797803"/>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chart less color">
    <p:spTree>
      <p:nvGrpSpPr>
        <p:cNvPr id="1" name=""/>
        <p:cNvGrpSpPr/>
        <p:nvPr/>
      </p:nvGrpSpPr>
      <p:grpSpPr>
        <a:xfrm>
          <a:off x="0" y="0"/>
          <a:ext cx="0" cy="0"/>
          <a:chOff x="0" y="0"/>
          <a:chExt cx="0" cy="0"/>
        </a:xfrm>
      </p:grpSpPr>
      <p:pic>
        <p:nvPicPr>
          <p:cNvPr id="5" name="EON_Logo_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9200" y="3261600"/>
            <a:ext cx="2124877" cy="630000"/>
          </a:xfrm>
          <a:prstGeom prst="rect">
            <a:avLst/>
          </a:prstGeom>
        </p:spPr>
      </p:pic>
      <p:grpSp>
        <p:nvGrpSpPr>
          <p:cNvPr id="11" name="Gruppieren 10"/>
          <p:cNvGrpSpPr/>
          <p:nvPr userDrawn="1"/>
        </p:nvGrpSpPr>
        <p:grpSpPr>
          <a:xfrm>
            <a:off x="7974000" y="0"/>
            <a:ext cx="1170000" cy="5144400"/>
            <a:chOff x="7974000" y="0"/>
            <a:chExt cx="1170000" cy="5144400"/>
          </a:xfrm>
        </p:grpSpPr>
        <p:sp>
          <p:nvSpPr>
            <p:cNvPr id="8" name="Rechteck 7"/>
            <p:cNvSpPr/>
            <p:nvPr userDrawn="1"/>
          </p:nvSpPr>
          <p:spPr>
            <a:xfrm>
              <a:off x="87660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8197200" y="0"/>
              <a:ext cx="5688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7974000" y="0"/>
              <a:ext cx="2232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 name="Textplatzhalter 2"/>
          <p:cNvSpPr>
            <a:spLocks noGrp="1"/>
          </p:cNvSpPr>
          <p:nvPr>
            <p:ph type="body" sz="quarter" idx="10"/>
          </p:nvPr>
        </p:nvSpPr>
        <p:spPr>
          <a:xfrm>
            <a:off x="2804400" y="1159200"/>
            <a:ext cx="4791600" cy="1080000"/>
          </a:xfrm>
        </p:spPr>
        <p:txBody>
          <a:bodyPr/>
          <a:lstStyle>
            <a:lvl1pPr algn="r">
              <a:lnSpc>
                <a:spcPct val="100000"/>
              </a:lnSpc>
              <a:spcAft>
                <a:spcPts val="0"/>
              </a:spcAft>
              <a:defRPr sz="6000">
                <a:solidFill>
                  <a:srgbClr val="EA1C0A"/>
                </a:solidFill>
                <a:latin typeface="+mj-lt"/>
              </a:defRPr>
            </a:lvl1pPr>
            <a:lvl2pPr algn="r">
              <a:lnSpc>
                <a:spcPct val="100000"/>
              </a:lnSpc>
              <a:spcAft>
                <a:spcPts val="0"/>
              </a:spcAft>
              <a:defRPr sz="6000">
                <a:solidFill>
                  <a:srgbClr val="EA1C0A"/>
                </a:solidFill>
                <a:latin typeface="+mj-lt"/>
              </a:defRPr>
            </a:lvl2pPr>
            <a:lvl3pPr algn="r">
              <a:lnSpc>
                <a:spcPct val="100000"/>
              </a:lnSpc>
              <a:spcAft>
                <a:spcPts val="0"/>
              </a:spcAft>
              <a:defRPr sz="6000">
                <a:solidFill>
                  <a:srgbClr val="EA1C0A"/>
                </a:solidFill>
                <a:latin typeface="+mj-lt"/>
              </a:defRPr>
            </a:lvl3pPr>
            <a:lvl4pPr algn="r">
              <a:lnSpc>
                <a:spcPct val="100000"/>
              </a:lnSpc>
              <a:spcAft>
                <a:spcPts val="0"/>
              </a:spcAft>
              <a:defRPr sz="6000">
                <a:solidFill>
                  <a:srgbClr val="EA1C0A"/>
                </a:solidFill>
                <a:latin typeface="+mj-lt"/>
              </a:defRPr>
            </a:lvl4pPr>
            <a:lvl5pPr algn="r">
              <a:lnSpc>
                <a:spcPct val="100000"/>
              </a:lnSpc>
              <a:spcAft>
                <a:spcPts val="0"/>
              </a:spcAft>
              <a:defRPr sz="6000">
                <a:solidFill>
                  <a:srgbClr val="EA1C0A"/>
                </a:solidFill>
                <a:latin typeface="+mj-lt"/>
              </a:defRPr>
            </a:lvl5pPr>
          </a:lstStyle>
          <a:p>
            <a:pPr lvl="0"/>
            <a:r>
              <a:rPr lang="en-US"/>
              <a:t>Edit Master text styles</a:t>
            </a:r>
          </a:p>
        </p:txBody>
      </p:sp>
      <p:sp>
        <p:nvSpPr>
          <p:cNvPr id="7" name="Textplatzhalter 6"/>
          <p:cNvSpPr>
            <a:spLocks noGrp="1"/>
          </p:cNvSpPr>
          <p:nvPr>
            <p:ph type="body" sz="quarter" idx="11"/>
          </p:nvPr>
        </p:nvSpPr>
        <p:spPr>
          <a:xfrm>
            <a:off x="2804400" y="2268000"/>
            <a:ext cx="4791600" cy="774000"/>
          </a:xfrm>
        </p:spPr>
        <p:txBody>
          <a:bodyPr/>
          <a:lstStyle>
            <a:lvl1pPr algn="r">
              <a:lnSpc>
                <a:spcPct val="100000"/>
              </a:lnSpc>
              <a:spcAft>
                <a:spcPts val="0"/>
              </a:spcAft>
              <a:defRPr sz="2500">
                <a:solidFill>
                  <a:srgbClr val="EA1C0A"/>
                </a:solidFill>
              </a:defRPr>
            </a:lvl1pPr>
          </a:lstStyle>
          <a:p>
            <a:pPr lvl="0"/>
            <a:r>
              <a:rPr lang="en-US"/>
              <a:t>Edit Master text styles</a:t>
            </a:r>
          </a:p>
        </p:txBody>
      </p:sp>
    </p:spTree>
    <p:extLst>
      <p:ext uri="{BB962C8B-B14F-4D97-AF65-F5344CB8AC3E}">
        <p14:creationId xmlns:p14="http://schemas.microsoft.com/office/powerpoint/2010/main" val="2750502519"/>
      </p:ext>
    </p:extLst>
  </p:cSld>
  <p:clrMapOvr>
    <a:masterClrMapping/>
  </p:clrMapOvr>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chart full color">
    <p:bg>
      <p:bgPr>
        <a:solidFill>
          <a:srgbClr val="EA1C0A"/>
        </a:solidFill>
        <a:effectLst/>
      </p:bgPr>
    </p:bg>
    <p:spTree>
      <p:nvGrpSpPr>
        <p:cNvPr id="1" name=""/>
        <p:cNvGrpSpPr/>
        <p:nvPr/>
      </p:nvGrpSpPr>
      <p:grpSpPr>
        <a:xfrm>
          <a:off x="0" y="0"/>
          <a:ext cx="0" cy="0"/>
          <a:chOff x="0" y="0"/>
          <a:chExt cx="0" cy="0"/>
        </a:xfrm>
      </p:grpSpPr>
      <p:sp>
        <p:nvSpPr>
          <p:cNvPr id="8" name="Rechteck 7"/>
          <p:cNvSpPr/>
          <p:nvPr userDrawn="1"/>
        </p:nvSpPr>
        <p:spPr>
          <a:xfrm>
            <a:off x="788400" y="0"/>
            <a:ext cx="3780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0"/>
            <a:ext cx="7884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6343200" y="0"/>
            <a:ext cx="2800800" cy="5144400"/>
          </a:xfrm>
          <a:prstGeom prst="rect">
            <a:avLst/>
          </a:prstGeom>
          <a:solidFill>
            <a:srgbClr val="B004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EON_Logo_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1200" y="3261600"/>
            <a:ext cx="2124877" cy="630000"/>
          </a:xfrm>
          <a:prstGeom prst="rect">
            <a:avLst/>
          </a:prstGeom>
        </p:spPr>
      </p:pic>
      <p:sp>
        <p:nvSpPr>
          <p:cNvPr id="4" name="Textplatzhalter 3"/>
          <p:cNvSpPr>
            <a:spLocks noGrp="1"/>
          </p:cNvSpPr>
          <p:nvPr>
            <p:ph type="body" sz="quarter" idx="10"/>
          </p:nvPr>
        </p:nvSpPr>
        <p:spPr>
          <a:xfrm>
            <a:off x="1166400" y="1159200"/>
            <a:ext cx="4791600" cy="1080000"/>
          </a:xfrm>
        </p:spPr>
        <p:txBody>
          <a:bodyPr/>
          <a:lstStyle>
            <a:lvl1pPr algn="r">
              <a:lnSpc>
                <a:spcPct val="100000"/>
              </a:lnSpc>
              <a:spcAft>
                <a:spcPts val="0"/>
              </a:spcAft>
              <a:defRPr sz="6000">
                <a:solidFill>
                  <a:srgbClr val="FFFFFF"/>
                </a:solidFill>
                <a:latin typeface="+mj-lt"/>
              </a:defRPr>
            </a:lvl1pPr>
            <a:lvl2pPr algn="r">
              <a:lnSpc>
                <a:spcPct val="100000"/>
              </a:lnSpc>
              <a:spcAft>
                <a:spcPts val="0"/>
              </a:spcAft>
              <a:defRPr sz="6000">
                <a:solidFill>
                  <a:srgbClr val="FFFFFF"/>
                </a:solidFill>
                <a:latin typeface="+mj-lt"/>
              </a:defRPr>
            </a:lvl2pPr>
            <a:lvl3pPr algn="r">
              <a:lnSpc>
                <a:spcPct val="100000"/>
              </a:lnSpc>
              <a:spcAft>
                <a:spcPts val="0"/>
              </a:spcAft>
              <a:defRPr sz="6000">
                <a:solidFill>
                  <a:srgbClr val="FFFFFF"/>
                </a:solidFill>
                <a:latin typeface="+mj-lt"/>
              </a:defRPr>
            </a:lvl3pPr>
            <a:lvl4pPr algn="r">
              <a:lnSpc>
                <a:spcPct val="100000"/>
              </a:lnSpc>
              <a:spcAft>
                <a:spcPts val="0"/>
              </a:spcAft>
              <a:defRPr sz="6000">
                <a:solidFill>
                  <a:srgbClr val="FFFFFF"/>
                </a:solidFill>
                <a:latin typeface="+mj-lt"/>
              </a:defRPr>
            </a:lvl4pPr>
            <a:lvl5pPr algn="r">
              <a:lnSpc>
                <a:spcPct val="100000"/>
              </a:lnSpc>
              <a:spcAft>
                <a:spcPts val="0"/>
              </a:spcAft>
              <a:defRPr sz="6000">
                <a:solidFill>
                  <a:srgbClr val="FFFFFF"/>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Textplatzhalter 6"/>
          <p:cNvSpPr>
            <a:spLocks noGrp="1"/>
          </p:cNvSpPr>
          <p:nvPr>
            <p:ph type="body" sz="quarter" idx="11"/>
          </p:nvPr>
        </p:nvSpPr>
        <p:spPr>
          <a:xfrm>
            <a:off x="1166400" y="2268000"/>
            <a:ext cx="4791600" cy="774000"/>
          </a:xfrm>
        </p:spPr>
        <p:txBody>
          <a:bodyPr/>
          <a:lstStyle>
            <a:lvl1pPr algn="r">
              <a:lnSpc>
                <a:spcPct val="100000"/>
              </a:lnSpc>
              <a:spcAft>
                <a:spcPts val="0"/>
              </a:spcAft>
              <a:defRPr sz="2500">
                <a:solidFill>
                  <a:srgbClr val="FFFFFF"/>
                </a:solidFill>
              </a:defRPr>
            </a:lvl1pPr>
            <a:lvl2pPr algn="r">
              <a:lnSpc>
                <a:spcPct val="100000"/>
              </a:lnSpc>
              <a:spcAft>
                <a:spcPts val="0"/>
              </a:spcAft>
              <a:defRPr sz="2500">
                <a:solidFill>
                  <a:srgbClr val="FFFFFF"/>
                </a:solidFill>
              </a:defRPr>
            </a:lvl2pPr>
            <a:lvl3pPr algn="r">
              <a:lnSpc>
                <a:spcPct val="100000"/>
              </a:lnSpc>
              <a:spcAft>
                <a:spcPts val="0"/>
              </a:spcAft>
              <a:defRPr sz="2500">
                <a:solidFill>
                  <a:srgbClr val="FFFFFF"/>
                </a:solidFill>
              </a:defRPr>
            </a:lvl3pPr>
            <a:lvl4pPr algn="r">
              <a:lnSpc>
                <a:spcPct val="100000"/>
              </a:lnSpc>
              <a:spcAft>
                <a:spcPts val="0"/>
              </a:spcAft>
              <a:defRPr sz="2500">
                <a:solidFill>
                  <a:srgbClr val="FFFFFF"/>
                </a:solidFill>
              </a:defRPr>
            </a:lvl4pPr>
            <a:lvl5pPr algn="r">
              <a:lnSpc>
                <a:spcPct val="100000"/>
              </a:lnSpc>
              <a:spcAft>
                <a:spcPts val="0"/>
              </a:spcAft>
              <a:defRPr sz="2500">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1244470403"/>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image">
    <p:spTree>
      <p:nvGrpSpPr>
        <p:cNvPr id="1" name=""/>
        <p:cNvGrpSpPr/>
        <p:nvPr/>
      </p:nvGrpSpPr>
      <p:grpSpPr>
        <a:xfrm>
          <a:off x="0" y="0"/>
          <a:ext cx="0" cy="0"/>
          <a:chOff x="0" y="0"/>
          <a:chExt cx="0" cy="0"/>
        </a:xfrm>
      </p:grpSpPr>
      <p:grpSp>
        <p:nvGrpSpPr>
          <p:cNvPr id="6" name="Gruppieren 5"/>
          <p:cNvGrpSpPr/>
          <p:nvPr userDrawn="1"/>
        </p:nvGrpSpPr>
        <p:grpSpPr>
          <a:xfrm>
            <a:off x="0" y="0"/>
            <a:ext cx="9144000" cy="5144400"/>
            <a:chOff x="0" y="0"/>
            <a:chExt cx="9144000" cy="5144400"/>
          </a:xfrm>
        </p:grpSpPr>
        <p:sp>
          <p:nvSpPr>
            <p:cNvPr id="7" name="Rechteck 6"/>
            <p:cNvSpPr/>
            <p:nvPr userDrawn="1"/>
          </p:nvSpPr>
          <p:spPr>
            <a:xfrm>
              <a:off x="8920800" y="0"/>
              <a:ext cx="223200" cy="5144400"/>
            </a:xfrm>
            <a:prstGeom prst="rect">
              <a:avLst/>
            </a:prstGeom>
            <a:solidFill>
              <a:srgbClr val="E3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6649200" y="0"/>
              <a:ext cx="2271600" cy="5144400"/>
            </a:xfrm>
            <a:prstGeom prst="rect">
              <a:avLst/>
            </a:prstGeom>
            <a:solidFill>
              <a:srgbClr val="EA1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0"/>
              <a:ext cx="601200" cy="5144400"/>
            </a:xfrm>
            <a:prstGeom prst="rect">
              <a:avLst/>
            </a:prstGeom>
            <a:solidFill>
              <a:srgbClr val="5CC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1" name="Grafik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400" y="-1"/>
            <a:ext cx="6058455" cy="5144400"/>
          </a:xfrm>
          <a:prstGeom prst="rect">
            <a:avLst/>
          </a:prstGeom>
        </p:spPr>
      </p:pic>
      <p:sp>
        <p:nvSpPr>
          <p:cNvPr id="2" name="Titel 1"/>
          <p:cNvSpPr>
            <a:spLocks noGrp="1"/>
          </p:cNvSpPr>
          <p:nvPr>
            <p:ph type="ctrTitle"/>
          </p:nvPr>
        </p:nvSpPr>
        <p:spPr>
          <a:xfrm>
            <a:off x="979200" y="1573200"/>
            <a:ext cx="5295600" cy="1224000"/>
          </a:xfrm>
        </p:spPr>
        <p:txBody>
          <a:bodyPr anchor="b" anchorCtr="0">
            <a:noAutofit/>
          </a:bodyPr>
          <a:lstStyle>
            <a:lvl1pPr algn="r">
              <a:lnSpc>
                <a:spcPts val="4600"/>
              </a:lnSpc>
              <a:defRPr sz="4600" kern="100" baseline="0"/>
            </a:lvl1pPr>
          </a:lstStyle>
          <a:p>
            <a:r>
              <a:rPr lang="en-US"/>
              <a:t>Click to edit Master title style</a:t>
            </a:r>
            <a:endParaRPr lang="de-DE" dirty="0"/>
          </a:p>
        </p:txBody>
      </p:sp>
      <p:sp>
        <p:nvSpPr>
          <p:cNvPr id="3" name="Untertitel 2"/>
          <p:cNvSpPr>
            <a:spLocks noGrp="1"/>
          </p:cNvSpPr>
          <p:nvPr>
            <p:ph type="subTitle" idx="1"/>
          </p:nvPr>
        </p:nvSpPr>
        <p:spPr>
          <a:xfrm>
            <a:off x="979200" y="2901600"/>
            <a:ext cx="5295600" cy="543600"/>
          </a:xfrm>
        </p:spPr>
        <p:txBody>
          <a:bodyPr>
            <a:noAutofit/>
          </a:bodyPr>
          <a:lstStyle>
            <a:lvl1pPr marL="0" indent="0" algn="r">
              <a:lnSpc>
                <a:spcPct val="100000"/>
              </a:lnSpc>
              <a:spcAft>
                <a:spcPts val="600"/>
              </a:spcAft>
              <a:buNone/>
              <a:defRPr sz="1900" kern="100" baseline="0">
                <a:solidFill>
                  <a:srgbClr val="EA1C0A"/>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dirty="0"/>
          </a:p>
        </p:txBody>
      </p:sp>
      <p:sp>
        <p:nvSpPr>
          <p:cNvPr id="4" name="Datumsplatzhalter 3"/>
          <p:cNvSpPr>
            <a:spLocks noGrp="1"/>
          </p:cNvSpPr>
          <p:nvPr>
            <p:ph type="dt" sz="half" idx="10"/>
          </p:nvPr>
        </p:nvSpPr>
        <p:spPr>
          <a:xfrm>
            <a:off x="4845600" y="522000"/>
            <a:ext cx="1440000" cy="144000"/>
          </a:xfrm>
        </p:spPr>
        <p:txBody>
          <a:bodyPr/>
          <a:lstStyle>
            <a:lvl1pPr algn="r">
              <a:defRPr>
                <a:solidFill>
                  <a:srgbClr val="FFFFFF"/>
                </a:solidFill>
              </a:defRPr>
            </a:lvl1pPr>
          </a:lstStyle>
          <a:p>
            <a:r>
              <a:rPr lang="de-DE"/>
              <a:t>27.04.2018</a:t>
            </a:r>
            <a:endParaRPr lang="de-DE" dirty="0"/>
          </a:p>
        </p:txBody>
      </p:sp>
      <p:pic>
        <p:nvPicPr>
          <p:cNvPr id="5" name="EON_Logo_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0800" y="3708000"/>
            <a:ext cx="2124877" cy="630000"/>
          </a:xfrm>
          <a:prstGeom prst="rect">
            <a:avLst/>
          </a:prstGeom>
        </p:spPr>
      </p:pic>
    </p:spTree>
    <p:extLst>
      <p:ext uri="{BB962C8B-B14F-4D97-AF65-F5344CB8AC3E}">
        <p14:creationId xmlns:p14="http://schemas.microsoft.com/office/powerpoint/2010/main" val="709319924"/>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1 colum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p:cNvSpPr>
            <a:spLocks noGrp="1"/>
          </p:cNvSpPr>
          <p:nvPr>
            <p:ph type="dt" sz="half" idx="10"/>
          </p:nvPr>
        </p:nvSpPr>
        <p:spPr/>
        <p:txBody>
          <a:bodyPr/>
          <a:lstStyle/>
          <a:p>
            <a:r>
              <a:rPr lang="de-DE"/>
              <a:t>27.04.2018</a:t>
            </a:r>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1064500860"/>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378000" y="1371600"/>
            <a:ext cx="4068000" cy="3049200"/>
          </a:xfrm>
        </p:spPr>
        <p:txBody>
          <a:bodyPr>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4698000" y="1371600"/>
            <a:ext cx="4068000" cy="3049200"/>
          </a:xfrm>
        </p:spPr>
        <p:txBody>
          <a:bodyPr>
            <a:no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umsplatzhalter 4"/>
          <p:cNvSpPr>
            <a:spLocks noGrp="1"/>
          </p:cNvSpPr>
          <p:nvPr>
            <p:ph type="dt" sz="half" idx="10"/>
          </p:nvPr>
        </p:nvSpPr>
        <p:spPr/>
        <p:txBody>
          <a:bodyPr/>
          <a:lstStyle/>
          <a:p>
            <a:r>
              <a:rPr lang="de-DE"/>
              <a:t>27.04.2018</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t>‹#›</a:t>
            </a:fld>
            <a:endParaRPr lang="de-DE"/>
          </a:p>
        </p:txBody>
      </p:sp>
    </p:spTree>
    <p:extLst>
      <p:ext uri="{BB962C8B-B14F-4D97-AF65-F5344CB8AC3E}">
        <p14:creationId xmlns:p14="http://schemas.microsoft.com/office/powerpoint/2010/main" val="308115364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378000" y="1371600"/>
            <a:ext cx="2628000" cy="3049200"/>
          </a:xfrm>
        </p:spPr>
        <p:txBody>
          <a:bodyPr>
            <a:noAutofit/>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Inhaltsplatzhalter 3"/>
          <p:cNvSpPr>
            <a:spLocks noGrp="1"/>
          </p:cNvSpPr>
          <p:nvPr>
            <p:ph sz="half" idx="2"/>
          </p:nvPr>
        </p:nvSpPr>
        <p:spPr>
          <a:xfrm>
            <a:off x="3258000" y="1371600"/>
            <a:ext cx="2628000" cy="3049200"/>
          </a:xfrm>
        </p:spPr>
        <p:txBody>
          <a:bodyPr>
            <a:noAutofit/>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umsplatzhalter 4"/>
          <p:cNvSpPr>
            <a:spLocks noGrp="1"/>
          </p:cNvSpPr>
          <p:nvPr>
            <p:ph type="dt" sz="half" idx="10"/>
          </p:nvPr>
        </p:nvSpPr>
        <p:spPr/>
        <p:txBody>
          <a:bodyPr/>
          <a:lstStyle/>
          <a:p>
            <a:r>
              <a:rPr lang="de-DE"/>
              <a:t>27.04.2018</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t>‹#›</a:t>
            </a:fld>
            <a:endParaRPr lang="de-DE"/>
          </a:p>
        </p:txBody>
      </p:sp>
      <p:sp>
        <p:nvSpPr>
          <p:cNvPr id="8" name="Inhaltsplatzhalter 3"/>
          <p:cNvSpPr>
            <a:spLocks noGrp="1"/>
          </p:cNvSpPr>
          <p:nvPr>
            <p:ph sz="half" idx="13"/>
          </p:nvPr>
        </p:nvSpPr>
        <p:spPr>
          <a:xfrm>
            <a:off x="6141600" y="1371600"/>
            <a:ext cx="2628000" cy="3049200"/>
          </a:xfrm>
        </p:spPr>
        <p:txBody>
          <a:bodyPr>
            <a:noAutofit/>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630705529"/>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mall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377825" y="1371600"/>
            <a:ext cx="5508000" cy="3398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umsplatzhalter 4"/>
          <p:cNvSpPr>
            <a:spLocks noGrp="1"/>
          </p:cNvSpPr>
          <p:nvPr>
            <p:ph type="dt" sz="half" idx="10"/>
          </p:nvPr>
        </p:nvSpPr>
        <p:spPr/>
        <p:txBody>
          <a:bodyPr/>
          <a:lstStyle/>
          <a:p>
            <a:r>
              <a:rPr lang="de-DE"/>
              <a:t>27.04.2018</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pPr/>
              <a:t>‹#›</a:t>
            </a:fld>
            <a:endParaRPr lang="de-DE"/>
          </a:p>
        </p:txBody>
      </p:sp>
      <p:sp>
        <p:nvSpPr>
          <p:cNvPr id="9" name="Bildplatzhalter 8"/>
          <p:cNvSpPr>
            <a:spLocks noGrp="1"/>
          </p:cNvSpPr>
          <p:nvPr>
            <p:ph type="pic" sz="quarter" idx="13"/>
          </p:nvPr>
        </p:nvSpPr>
        <p:spPr>
          <a:xfrm>
            <a:off x="6138000" y="1371600"/>
            <a:ext cx="2628000" cy="2628000"/>
          </a:xfrm>
        </p:spPr>
        <p:txBody>
          <a:bodyPr/>
          <a:lstStyle/>
          <a:p>
            <a:r>
              <a:rPr lang="en-US"/>
              <a:t>Click icon to add picture</a:t>
            </a:r>
            <a:endParaRPr lang="de-DE"/>
          </a:p>
        </p:txBody>
      </p:sp>
      <p:sp>
        <p:nvSpPr>
          <p:cNvPr id="8" name="Textplatzhalter 4"/>
          <p:cNvSpPr>
            <a:spLocks noGrp="1"/>
          </p:cNvSpPr>
          <p:nvPr>
            <p:ph type="body" sz="half" idx="3" hasCustomPrompt="1"/>
          </p:nvPr>
        </p:nvSpPr>
        <p:spPr>
          <a:xfrm>
            <a:off x="6138000" y="4060800"/>
            <a:ext cx="2628000" cy="360000"/>
          </a:xfrm>
        </p:spPr>
        <p:txBody>
          <a:bodyPr anchor="b" anchorCtr="0">
            <a:noAutofit/>
          </a:bodyPr>
          <a:lstStyle>
            <a:lvl1pPr>
              <a:defRPr sz="900">
                <a:solidFill>
                  <a:srgbClr val="B00402"/>
                </a:solidFill>
              </a:defRPr>
            </a:lvl1pPr>
            <a:lvl2pPr>
              <a:defRPr sz="900">
                <a:solidFill>
                  <a:srgbClr val="B00402"/>
                </a:solidFill>
              </a:defRPr>
            </a:lvl2pPr>
            <a:lvl3pPr>
              <a:defRPr sz="900">
                <a:solidFill>
                  <a:srgbClr val="B00402"/>
                </a:solidFill>
              </a:defRPr>
            </a:lvl3pPr>
            <a:lvl4pPr>
              <a:defRPr sz="900">
                <a:solidFill>
                  <a:srgbClr val="B00402"/>
                </a:solidFill>
              </a:defRPr>
            </a:lvl4pPr>
            <a:lvl5pPr>
              <a:defRPr sz="900">
                <a:solidFill>
                  <a:srgbClr val="B00402"/>
                </a:solidFill>
              </a:defRPr>
            </a:lvl5pPr>
          </a:lstStyle>
          <a:p>
            <a:pPr lvl="0"/>
            <a:r>
              <a:rPr lang="de-DE" dirty="0"/>
              <a:t>Additional </a:t>
            </a:r>
            <a:r>
              <a:rPr lang="de-DE" dirty="0" err="1"/>
              <a:t>information</a:t>
            </a:r>
            <a:endParaRPr lang="de-DE" dirty="0"/>
          </a:p>
        </p:txBody>
      </p:sp>
    </p:spTree>
    <p:extLst>
      <p:ext uri="{BB962C8B-B14F-4D97-AF65-F5344CB8AC3E}">
        <p14:creationId xmlns:p14="http://schemas.microsoft.com/office/powerpoint/2010/main" val="846981864"/>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medium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4" name="Inhaltsplatzhalter 3"/>
          <p:cNvSpPr>
            <a:spLocks noGrp="1"/>
          </p:cNvSpPr>
          <p:nvPr>
            <p:ph sz="half" idx="2"/>
          </p:nvPr>
        </p:nvSpPr>
        <p:spPr>
          <a:xfrm>
            <a:off x="6138000" y="1371600"/>
            <a:ext cx="2628000" cy="2628000"/>
          </a:xfrm>
        </p:spPr>
        <p:txBody>
          <a:bodyPr/>
          <a:lstStyle>
            <a:lvl1pPr>
              <a:lnSpc>
                <a:spcPts val="1375"/>
              </a:lnSpc>
              <a:defRPr sz="1100"/>
            </a:lvl1pPr>
            <a:lvl2pPr>
              <a:lnSpc>
                <a:spcPts val="1375"/>
              </a:lnSpc>
              <a:defRPr sz="1100"/>
            </a:lvl2pPr>
            <a:lvl3pPr>
              <a:lnSpc>
                <a:spcPts val="1375"/>
              </a:lnSpc>
              <a:defRPr sz="1100"/>
            </a:lvl3pPr>
            <a:lvl4pPr>
              <a:lnSpc>
                <a:spcPts val="1375"/>
              </a:lnSpc>
              <a:defRPr sz="1100"/>
            </a:lvl4pPr>
            <a:lvl5pPr>
              <a:lnSpc>
                <a:spcPts val="1375"/>
              </a:lnSpc>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Datumsplatzhalter 4"/>
          <p:cNvSpPr>
            <a:spLocks noGrp="1"/>
          </p:cNvSpPr>
          <p:nvPr>
            <p:ph type="dt" sz="half" idx="10"/>
          </p:nvPr>
        </p:nvSpPr>
        <p:spPr/>
        <p:txBody>
          <a:bodyPr/>
          <a:lstStyle/>
          <a:p>
            <a:r>
              <a:rPr lang="de-DE"/>
              <a:t>27.04.2018</a:t>
            </a:r>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3C795C4-4A26-412B-AA90-98E97FF83D41}" type="slidenum">
              <a:rPr lang="de-DE" smtClean="0"/>
              <a:pPr/>
              <a:t>‹#›</a:t>
            </a:fld>
            <a:endParaRPr lang="de-DE"/>
          </a:p>
        </p:txBody>
      </p:sp>
      <p:sp>
        <p:nvSpPr>
          <p:cNvPr id="9" name="Bildplatzhalter 8"/>
          <p:cNvSpPr>
            <a:spLocks noGrp="1"/>
          </p:cNvSpPr>
          <p:nvPr>
            <p:ph type="pic" sz="quarter" idx="13"/>
          </p:nvPr>
        </p:nvSpPr>
        <p:spPr>
          <a:xfrm>
            <a:off x="0" y="1371600"/>
            <a:ext cx="5886000" cy="3772800"/>
          </a:xfrm>
        </p:spPr>
        <p:txBody>
          <a:bodyPr/>
          <a:lstStyle/>
          <a:p>
            <a:r>
              <a:rPr lang="en-US"/>
              <a:t>Click icon to add picture</a:t>
            </a:r>
            <a:endParaRPr lang="de-DE"/>
          </a:p>
        </p:txBody>
      </p:sp>
      <p:sp>
        <p:nvSpPr>
          <p:cNvPr id="8" name="Textplatzhalter 4"/>
          <p:cNvSpPr>
            <a:spLocks noGrp="1"/>
          </p:cNvSpPr>
          <p:nvPr>
            <p:ph type="body" sz="half" idx="3" hasCustomPrompt="1"/>
          </p:nvPr>
        </p:nvSpPr>
        <p:spPr>
          <a:xfrm>
            <a:off x="6138000" y="4060800"/>
            <a:ext cx="2628000" cy="360000"/>
          </a:xfrm>
        </p:spPr>
        <p:txBody>
          <a:bodyPr anchor="b" anchorCtr="0">
            <a:noAutofit/>
          </a:bodyPr>
          <a:lstStyle>
            <a:lvl1pPr>
              <a:defRPr sz="900">
                <a:solidFill>
                  <a:srgbClr val="B00402"/>
                </a:solidFill>
              </a:defRPr>
            </a:lvl1pPr>
            <a:lvl2pPr>
              <a:defRPr sz="900">
                <a:solidFill>
                  <a:srgbClr val="B00402"/>
                </a:solidFill>
              </a:defRPr>
            </a:lvl2pPr>
            <a:lvl3pPr>
              <a:defRPr sz="900">
                <a:solidFill>
                  <a:srgbClr val="B00402"/>
                </a:solidFill>
              </a:defRPr>
            </a:lvl3pPr>
            <a:lvl4pPr>
              <a:defRPr sz="900">
                <a:solidFill>
                  <a:srgbClr val="B00402"/>
                </a:solidFill>
              </a:defRPr>
            </a:lvl4pPr>
            <a:lvl5pPr>
              <a:defRPr sz="900">
                <a:solidFill>
                  <a:srgbClr val="B00402"/>
                </a:solidFill>
              </a:defRPr>
            </a:lvl5pPr>
          </a:lstStyle>
          <a:p>
            <a:pPr lvl="0"/>
            <a:r>
              <a:rPr lang="de-DE" dirty="0"/>
              <a:t>Additional </a:t>
            </a:r>
            <a:r>
              <a:rPr lang="de-DE" dirty="0" err="1"/>
              <a:t>information</a:t>
            </a:r>
            <a:endParaRPr lang="de-DE" dirty="0"/>
          </a:p>
        </p:txBody>
      </p:sp>
    </p:spTree>
    <p:extLst>
      <p:ext uri="{BB962C8B-B14F-4D97-AF65-F5344CB8AC3E}">
        <p14:creationId xmlns:p14="http://schemas.microsoft.com/office/powerpoint/2010/main" val="2593840440"/>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rge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Datumsplatzhalter 2"/>
          <p:cNvSpPr>
            <a:spLocks noGrp="1"/>
          </p:cNvSpPr>
          <p:nvPr>
            <p:ph type="dt" sz="half" idx="10"/>
          </p:nvPr>
        </p:nvSpPr>
        <p:spPr/>
        <p:txBody>
          <a:bodyPr/>
          <a:lstStyle/>
          <a:p>
            <a:r>
              <a:rPr lang="de-DE"/>
              <a:t>27.04.2018</a:t>
            </a:r>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3C795C4-4A26-412B-AA90-98E97FF83D41}" type="slidenum">
              <a:rPr lang="de-DE" smtClean="0"/>
              <a:t>‹#›</a:t>
            </a:fld>
            <a:endParaRPr lang="de-DE"/>
          </a:p>
        </p:txBody>
      </p:sp>
      <p:sp>
        <p:nvSpPr>
          <p:cNvPr id="9" name="Bildplatzhalter 8"/>
          <p:cNvSpPr>
            <a:spLocks noGrp="1"/>
          </p:cNvSpPr>
          <p:nvPr>
            <p:ph type="pic" sz="quarter" idx="13"/>
          </p:nvPr>
        </p:nvSpPr>
        <p:spPr>
          <a:xfrm>
            <a:off x="0" y="1371600"/>
            <a:ext cx="9144000" cy="3772800"/>
          </a:xfrm>
        </p:spPr>
        <p:txBody>
          <a:bodyPr/>
          <a:lstStyle/>
          <a:p>
            <a:r>
              <a:rPr lang="en-US"/>
              <a:t>Click icon to add picture</a:t>
            </a:r>
            <a:endParaRPr lang="de-DE"/>
          </a:p>
        </p:txBody>
      </p:sp>
    </p:spTree>
    <p:extLst>
      <p:ext uri="{BB962C8B-B14F-4D97-AF65-F5344CB8AC3E}">
        <p14:creationId xmlns:p14="http://schemas.microsoft.com/office/powerpoint/2010/main" val="2061655553"/>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8000" y="378000"/>
            <a:ext cx="5508000" cy="720000"/>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a:xfrm>
            <a:off x="378000" y="1371600"/>
            <a:ext cx="6948000" cy="33984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736400" y="4662000"/>
            <a:ext cx="756000" cy="144000"/>
          </a:xfrm>
          <a:prstGeom prst="rect">
            <a:avLst/>
          </a:prstGeom>
        </p:spPr>
        <p:txBody>
          <a:bodyPr vert="horz" lIns="0" tIns="0" rIns="0" bIns="0" rtlCol="0" anchor="t" anchorCtr="0">
            <a:noAutofit/>
          </a:bodyPr>
          <a:lstStyle>
            <a:lvl1pPr algn="r">
              <a:lnSpc>
                <a:spcPts val="1125"/>
              </a:lnSpc>
              <a:defRPr sz="900">
                <a:solidFill>
                  <a:srgbClr val="000000"/>
                </a:solidFill>
              </a:defRPr>
            </a:lvl1pPr>
          </a:lstStyle>
          <a:p>
            <a:r>
              <a:rPr lang="de-DE"/>
              <a:t>27.04.2018</a:t>
            </a:r>
          </a:p>
        </p:txBody>
      </p:sp>
      <p:sp>
        <p:nvSpPr>
          <p:cNvPr id="5" name="Fußzeilenplatzhalter 4"/>
          <p:cNvSpPr>
            <a:spLocks noGrp="1"/>
          </p:cNvSpPr>
          <p:nvPr>
            <p:ph type="ftr" sz="quarter" idx="3"/>
          </p:nvPr>
        </p:nvSpPr>
        <p:spPr>
          <a:xfrm>
            <a:off x="7020000" y="518400"/>
            <a:ext cx="1746000" cy="306000"/>
          </a:xfrm>
          <a:prstGeom prst="rect">
            <a:avLst/>
          </a:prstGeom>
        </p:spPr>
        <p:txBody>
          <a:bodyPr vert="horz" lIns="0" tIns="0" rIns="0" bIns="0" rtlCol="0" anchor="t" anchorCtr="0">
            <a:noAutofit/>
          </a:bodyPr>
          <a:lstStyle>
            <a:lvl1pPr algn="r">
              <a:lnSpc>
                <a:spcPts val="1125"/>
              </a:lnSpc>
              <a:defRPr sz="900">
                <a:solidFill>
                  <a:srgbClr val="000000"/>
                </a:solidFill>
                <a:latin typeface="+mj-lt"/>
              </a:defRPr>
            </a:lvl1pPr>
          </a:lstStyle>
          <a:p>
            <a:endParaRPr lang="de-DE"/>
          </a:p>
        </p:txBody>
      </p:sp>
      <p:sp>
        <p:nvSpPr>
          <p:cNvPr id="6" name="Foliennummernplatzhalter 5"/>
          <p:cNvSpPr>
            <a:spLocks noGrp="1"/>
          </p:cNvSpPr>
          <p:nvPr>
            <p:ph type="sldNum" sz="quarter" idx="4"/>
          </p:nvPr>
        </p:nvSpPr>
        <p:spPr>
          <a:xfrm>
            <a:off x="8492400" y="4662000"/>
            <a:ext cx="273600" cy="144000"/>
          </a:xfrm>
          <a:prstGeom prst="rect">
            <a:avLst/>
          </a:prstGeom>
        </p:spPr>
        <p:txBody>
          <a:bodyPr vert="horz" lIns="0" tIns="0" rIns="0" bIns="0" rtlCol="0" anchor="t" anchorCtr="0">
            <a:noAutofit/>
          </a:bodyPr>
          <a:lstStyle>
            <a:lvl1pPr algn="r">
              <a:lnSpc>
                <a:spcPts val="1125"/>
              </a:lnSpc>
              <a:defRPr sz="900">
                <a:solidFill>
                  <a:srgbClr val="000000"/>
                </a:solidFill>
                <a:latin typeface="+mn-lt"/>
              </a:defRPr>
            </a:lvl1pPr>
          </a:lstStyle>
          <a:p>
            <a:fld id="{93C795C4-4A26-412B-AA90-98E97FF83D41}" type="slidenum">
              <a:rPr lang="de-DE" smtClean="0"/>
              <a:pPr/>
              <a:t>‹#›</a:t>
            </a:fld>
            <a:endParaRPr lang="de-DE"/>
          </a:p>
        </p:txBody>
      </p:sp>
    </p:spTree>
    <p:extLst>
      <p:ext uri="{BB962C8B-B14F-4D97-AF65-F5344CB8AC3E}">
        <p14:creationId xmlns:p14="http://schemas.microsoft.com/office/powerpoint/2010/main" val="4176946371"/>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50" r:id="rId4"/>
    <p:sldLayoutId id="2147483652" r:id="rId5"/>
    <p:sldLayoutId id="2147483658" r:id="rId6"/>
    <p:sldLayoutId id="2147483662" r:id="rId7"/>
    <p:sldLayoutId id="2147483660" r:id="rId8"/>
    <p:sldLayoutId id="2147483664" r:id="rId9"/>
    <p:sldLayoutId id="2147483665" r:id="rId10"/>
    <p:sldLayoutId id="2147483654" r:id="rId11"/>
    <p:sldLayoutId id="2147483655" r:id="rId12"/>
    <p:sldLayoutId id="2147483678" r:id="rId13"/>
    <p:sldLayoutId id="2147483668" r:id="rId14"/>
    <p:sldLayoutId id="2147483675" r:id="rId15"/>
    <p:sldLayoutId id="2147483676" r:id="rId16"/>
    <p:sldLayoutId id="2147483677" r:id="rId17"/>
    <p:sldLayoutId id="2147483674" r:id="rId18"/>
    <p:sldLayoutId id="2147483669" r:id="rId19"/>
    <p:sldLayoutId id="2147483651" r:id="rId20"/>
    <p:sldLayoutId id="2147483670" r:id="rId21"/>
    <p:sldLayoutId id="2147483671" r:id="rId22"/>
    <p:sldLayoutId id="2147483672" r:id="rId23"/>
    <p:sldLayoutId id="2147483673" r:id="rId24"/>
  </p:sldLayoutIdLst>
  <p:hf hdr="0" ftr="0"/>
  <p:txStyles>
    <p:titleStyle>
      <a:lvl1pPr algn="l" defTabSz="914400" rtl="0" eaLnBrk="1" latinLnBrk="0" hangingPunct="1">
        <a:lnSpc>
          <a:spcPts val="2500"/>
        </a:lnSpc>
        <a:spcBef>
          <a:spcPct val="0"/>
        </a:spcBef>
        <a:buNone/>
        <a:defRPr sz="2400" kern="100" baseline="0">
          <a:solidFill>
            <a:srgbClr val="EA1C0A"/>
          </a:solidFill>
          <a:latin typeface="+mj-lt"/>
          <a:ea typeface="+mj-ea"/>
          <a:cs typeface="+mj-cs"/>
        </a:defRPr>
      </a:lvl1pPr>
    </p:titleStyle>
    <p:bodyStyle>
      <a:lvl1pPr marL="0" indent="0" algn="l" defTabSz="914400" rtl="0" eaLnBrk="1" latinLnBrk="0" hangingPunct="1">
        <a:lnSpc>
          <a:spcPts val="1750"/>
        </a:lnSpc>
        <a:spcBef>
          <a:spcPts val="0"/>
        </a:spcBef>
        <a:spcAft>
          <a:spcPts val="600"/>
        </a:spcAft>
        <a:buFont typeface="Arial" panose="020B0604020202020204" pitchFamily="34" charset="0"/>
        <a:buNone/>
        <a:defRPr sz="1400" kern="100" baseline="0">
          <a:solidFill>
            <a:schemeClr val="tx1"/>
          </a:solidFill>
          <a:latin typeface="+mn-lt"/>
          <a:ea typeface="+mn-ea"/>
          <a:cs typeface="+mn-cs"/>
        </a:defRPr>
      </a:lvl1pPr>
      <a:lvl2pPr marL="179388" indent="-179387" algn="l" defTabSz="914400" rtl="0" eaLnBrk="1" latinLnBrk="0" hangingPunct="1">
        <a:lnSpc>
          <a:spcPts val="1750"/>
        </a:lnSpc>
        <a:spcBef>
          <a:spcPts val="0"/>
        </a:spcBef>
        <a:spcAft>
          <a:spcPts val="600"/>
        </a:spcAft>
        <a:buClr>
          <a:srgbClr val="EA1C0A"/>
        </a:buClr>
        <a:buFont typeface="EON Brix Sans" panose="020B0500000000000000" pitchFamily="34" charset="0"/>
        <a:buChar char="•"/>
        <a:defRPr sz="1400" kern="100" baseline="0">
          <a:solidFill>
            <a:schemeClr val="tx1"/>
          </a:solidFill>
          <a:latin typeface="+mn-lt"/>
          <a:ea typeface="+mn-ea"/>
          <a:cs typeface="+mn-cs"/>
        </a:defRPr>
      </a:lvl2pPr>
      <a:lvl3pPr marL="358775" indent="-179388" algn="l" defTabSz="914400" rtl="0" eaLnBrk="1" latinLnBrk="0" hangingPunct="1">
        <a:lnSpc>
          <a:spcPts val="1750"/>
        </a:lnSpc>
        <a:spcBef>
          <a:spcPts val="0"/>
        </a:spcBef>
        <a:spcAft>
          <a:spcPts val="600"/>
        </a:spcAft>
        <a:buFont typeface="Arial" panose="020B0604020202020204" pitchFamily="34" charset="0"/>
        <a:buChar char="•"/>
        <a:defRPr sz="1400" kern="100" baseline="0">
          <a:solidFill>
            <a:schemeClr val="tx1"/>
          </a:solidFill>
          <a:latin typeface="+mn-lt"/>
          <a:ea typeface="+mn-ea"/>
          <a:cs typeface="+mn-cs"/>
        </a:defRPr>
      </a:lvl3pPr>
      <a:lvl4pPr marL="538163" indent="-179387" algn="l" defTabSz="914400" rtl="0" eaLnBrk="1" latinLnBrk="0" hangingPunct="1">
        <a:lnSpc>
          <a:spcPts val="1750"/>
        </a:lnSpc>
        <a:spcBef>
          <a:spcPts val="0"/>
        </a:spcBef>
        <a:spcAft>
          <a:spcPts val="600"/>
        </a:spcAft>
        <a:buFont typeface="Arial" panose="020B0604020202020204" pitchFamily="34" charset="0"/>
        <a:buChar char="–"/>
        <a:defRPr sz="1400" kern="100" baseline="0">
          <a:solidFill>
            <a:schemeClr val="tx1"/>
          </a:solidFill>
          <a:latin typeface="+mn-lt"/>
          <a:ea typeface="+mn-ea"/>
          <a:cs typeface="+mn-cs"/>
        </a:defRPr>
      </a:lvl4pPr>
      <a:lvl5pPr marL="717550" indent="-179388" algn="l" defTabSz="914400" rtl="0" eaLnBrk="1" latinLnBrk="0" hangingPunct="1">
        <a:lnSpc>
          <a:spcPts val="1750"/>
        </a:lnSpc>
        <a:spcBef>
          <a:spcPts val="0"/>
        </a:spcBef>
        <a:spcAft>
          <a:spcPts val="600"/>
        </a:spcAft>
        <a:buFont typeface="Symbol" panose="05050102010706020507" pitchFamily="18" charset="2"/>
        <a:buChar char="-"/>
        <a:defRPr sz="1400" kern="1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Mod 644 UIG Analysis</a:t>
            </a:r>
          </a:p>
        </p:txBody>
      </p:sp>
      <p:sp>
        <p:nvSpPr>
          <p:cNvPr id="4" name="Datumsplatzhalter 3"/>
          <p:cNvSpPr>
            <a:spLocks noGrp="1"/>
          </p:cNvSpPr>
          <p:nvPr>
            <p:ph type="dt" sz="half" idx="10"/>
          </p:nvPr>
        </p:nvSpPr>
        <p:spPr/>
        <p:txBody>
          <a:bodyPr/>
          <a:lstStyle/>
          <a:p>
            <a:r>
              <a:rPr lang="en-GB"/>
              <a:t>27.04.2018</a:t>
            </a:r>
            <a:endParaRPr lang="en-GB" dirty="0"/>
          </a:p>
        </p:txBody>
      </p:sp>
      <p:sp>
        <p:nvSpPr>
          <p:cNvPr id="7" name="EON_Txtbox_Author"/>
          <p:cNvSpPr txBox="1"/>
          <p:nvPr/>
        </p:nvSpPr>
        <p:spPr>
          <a:xfrm>
            <a:off x="4583430" y="378000"/>
            <a:ext cx="2994570" cy="144000"/>
          </a:xfrm>
          <a:prstGeom prst="rect">
            <a:avLst/>
          </a:prstGeom>
          <a:noFill/>
        </p:spPr>
        <p:txBody>
          <a:bodyPr wrap="none" lIns="0" tIns="0" rIns="0" bIns="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125"/>
              </a:lnSpc>
            </a:pPr>
            <a:r>
              <a:rPr lang="en-GB" sz="900" dirty="0">
                <a:latin typeface="+mj-lt"/>
              </a:rPr>
              <a:t>Rebecca Knight</a:t>
            </a:r>
          </a:p>
        </p:txBody>
      </p:sp>
    </p:spTree>
    <p:extLst>
      <p:ext uri="{BB962C8B-B14F-4D97-AF65-F5344CB8AC3E}">
        <p14:creationId xmlns:p14="http://schemas.microsoft.com/office/powerpoint/2010/main" val="397531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Methodology: Including ALP Adjustments</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10</a:t>
            </a:fld>
            <a:endParaRPr lang="en-GB" dirty="0"/>
          </a:p>
        </p:txBody>
      </p:sp>
      <p:sp>
        <p:nvSpPr>
          <p:cNvPr id="5" name="TextBox 4">
            <a:extLst>
              <a:ext uri="{FF2B5EF4-FFF2-40B4-BE49-F238E27FC236}">
                <a16:creationId xmlns:a16="http://schemas.microsoft.com/office/drawing/2014/main" id="{DEED9A10-A9D0-47B6-B1E1-C4CABA65B050}"/>
              </a:ext>
            </a:extLst>
          </p:cNvPr>
          <p:cNvSpPr txBox="1"/>
          <p:nvPr/>
        </p:nvSpPr>
        <p:spPr>
          <a:xfrm>
            <a:off x="378000" y="1098000"/>
            <a:ext cx="8114400" cy="215444"/>
          </a:xfrm>
          <a:prstGeom prst="rect">
            <a:avLst/>
          </a:prstGeom>
          <a:noFill/>
        </p:spPr>
        <p:txBody>
          <a:bodyPr vert="horz" wrap="square" lIns="0" tIns="0" rIns="0" bIns="0" rtlCol="0" anchor="t">
            <a:spAutoFit/>
          </a:bodyPr>
          <a:lstStyle/>
          <a:p>
            <a:r>
              <a:rPr lang="en-GB" dirty="0">
                <a:latin typeface="EON Brix Sans" panose="020B0500000000000000" pitchFamily="34" charset="0"/>
              </a:rPr>
              <a:t> </a:t>
            </a:r>
            <a:endParaRPr lang="en-GB" sz="1400" dirty="0">
              <a:latin typeface="EON Brix Sans" panose="020B0500000000000000" pitchFamily="34" charset="0"/>
            </a:endParaRPr>
          </a:p>
        </p:txBody>
      </p:sp>
      <p:sp>
        <p:nvSpPr>
          <p:cNvPr id="6" name="TextBox 5">
            <a:extLst>
              <a:ext uri="{FF2B5EF4-FFF2-40B4-BE49-F238E27FC236}">
                <a16:creationId xmlns:a16="http://schemas.microsoft.com/office/drawing/2014/main" id="{43508491-153A-4244-87F5-9F28D4A345BF}"/>
              </a:ext>
            </a:extLst>
          </p:cNvPr>
          <p:cNvSpPr txBox="1"/>
          <p:nvPr/>
        </p:nvSpPr>
        <p:spPr>
          <a:xfrm>
            <a:off x="447675" y="1098000"/>
            <a:ext cx="8044725" cy="738664"/>
          </a:xfrm>
          <a:prstGeom prst="rect">
            <a:avLst/>
          </a:prstGeom>
          <a:noFill/>
        </p:spPr>
        <p:txBody>
          <a:bodyPr wrap="square" rtlCol="0">
            <a:spAutoFit/>
          </a:bodyPr>
          <a:lstStyle/>
          <a:p>
            <a:r>
              <a:rPr lang="en-GB" dirty="0"/>
              <a:t>DAFs do not provide a noticeable improvement to UIG bias and only a small volatility improvement. To investigate if there is another part of the algorithm that could be adjusted to improve UIG without significant system change, the analysis next considered changing the ALPs. </a:t>
            </a:r>
          </a:p>
        </p:txBody>
      </p:sp>
      <p:pic>
        <p:nvPicPr>
          <p:cNvPr id="7" name="Picture 6">
            <a:extLst>
              <a:ext uri="{FF2B5EF4-FFF2-40B4-BE49-F238E27FC236}">
                <a16:creationId xmlns:a16="http://schemas.microsoft.com/office/drawing/2014/main" id="{8649E935-8B04-4D04-9E04-2B28081E4F73}"/>
              </a:ext>
            </a:extLst>
          </p:cNvPr>
          <p:cNvPicPr>
            <a:picLocks noChangeAspect="1"/>
          </p:cNvPicPr>
          <p:nvPr/>
        </p:nvPicPr>
        <p:blipFill>
          <a:blip r:embed="rId2"/>
          <a:stretch>
            <a:fillRect/>
          </a:stretch>
        </p:blipFill>
        <p:spPr>
          <a:xfrm>
            <a:off x="611700" y="2252513"/>
            <a:ext cx="7124700" cy="428625"/>
          </a:xfrm>
          <a:prstGeom prst="rect">
            <a:avLst/>
          </a:prstGeom>
        </p:spPr>
      </p:pic>
      <p:pic>
        <p:nvPicPr>
          <p:cNvPr id="8" name="Picture 7">
            <a:extLst>
              <a:ext uri="{FF2B5EF4-FFF2-40B4-BE49-F238E27FC236}">
                <a16:creationId xmlns:a16="http://schemas.microsoft.com/office/drawing/2014/main" id="{7FEB3CEF-E847-4A09-9494-2BC2120B694C}"/>
              </a:ext>
            </a:extLst>
          </p:cNvPr>
          <p:cNvPicPr>
            <a:picLocks noChangeAspect="1"/>
          </p:cNvPicPr>
          <p:nvPr/>
        </p:nvPicPr>
        <p:blipFill>
          <a:blip r:embed="rId3"/>
          <a:stretch>
            <a:fillRect/>
          </a:stretch>
        </p:blipFill>
        <p:spPr>
          <a:xfrm>
            <a:off x="1649925" y="3129162"/>
            <a:ext cx="5048250" cy="419100"/>
          </a:xfrm>
          <a:prstGeom prst="rect">
            <a:avLst/>
          </a:prstGeom>
        </p:spPr>
      </p:pic>
      <p:sp>
        <p:nvSpPr>
          <p:cNvPr id="10" name="Arrow: Down 9">
            <a:extLst>
              <a:ext uri="{FF2B5EF4-FFF2-40B4-BE49-F238E27FC236}">
                <a16:creationId xmlns:a16="http://schemas.microsoft.com/office/drawing/2014/main" id="{CB724CB3-E74E-400C-B342-07E05AD1C149}"/>
              </a:ext>
            </a:extLst>
          </p:cNvPr>
          <p:cNvSpPr/>
          <p:nvPr/>
        </p:nvSpPr>
        <p:spPr>
          <a:xfrm>
            <a:off x="6838569" y="1836664"/>
            <a:ext cx="361950" cy="4339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2E488754-D190-4C9D-B400-35BF7BD10F5C}"/>
              </a:ext>
            </a:extLst>
          </p:cNvPr>
          <p:cNvSpPr/>
          <p:nvPr/>
        </p:nvSpPr>
        <p:spPr>
          <a:xfrm>
            <a:off x="4715733" y="2677956"/>
            <a:ext cx="361950" cy="4339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BB82A86-ABAC-4F67-9AFF-D6FAFA2E2A46}"/>
              </a:ext>
            </a:extLst>
          </p:cNvPr>
          <p:cNvSpPr txBox="1"/>
          <p:nvPr/>
        </p:nvSpPr>
        <p:spPr>
          <a:xfrm>
            <a:off x="447675" y="3570830"/>
            <a:ext cx="8044725" cy="1169551"/>
          </a:xfrm>
          <a:prstGeom prst="rect">
            <a:avLst/>
          </a:prstGeom>
          <a:noFill/>
        </p:spPr>
        <p:txBody>
          <a:bodyPr wrap="square" rtlCol="0">
            <a:spAutoFit/>
          </a:bodyPr>
          <a:lstStyle/>
          <a:p>
            <a:r>
              <a:rPr lang="en-GB" dirty="0"/>
              <a:t>Applying multipliers to the ALPs is the same mathematically as applying a multiplier to NDM demand overall, but is hopefully more straightforward for system changes.</a:t>
            </a:r>
          </a:p>
          <a:p>
            <a:endParaRPr lang="en-GB" dirty="0"/>
          </a:p>
          <a:p>
            <a:r>
              <a:rPr lang="en-GB" dirty="0"/>
              <a:t>To generate the final recommendation, ALPs and DAFs are considered together due to possible interdependencies. </a:t>
            </a:r>
          </a:p>
        </p:txBody>
      </p:sp>
      <p:sp>
        <p:nvSpPr>
          <p:cNvPr id="14" name="Arrow: Down 13">
            <a:extLst>
              <a:ext uri="{FF2B5EF4-FFF2-40B4-BE49-F238E27FC236}">
                <a16:creationId xmlns:a16="http://schemas.microsoft.com/office/drawing/2014/main" id="{C210141A-771C-4777-9E29-7EF0DD404B2E}"/>
              </a:ext>
            </a:extLst>
          </p:cNvPr>
          <p:cNvSpPr/>
          <p:nvPr/>
        </p:nvSpPr>
        <p:spPr>
          <a:xfrm>
            <a:off x="5533506" y="2686600"/>
            <a:ext cx="361950" cy="4339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967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Results: ALP Adjustment</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11</a:t>
            </a:fld>
            <a:endParaRPr lang="en-GB" dirty="0"/>
          </a:p>
        </p:txBody>
      </p:sp>
      <p:sp>
        <p:nvSpPr>
          <p:cNvPr id="8" name="TextBox 7">
            <a:extLst>
              <a:ext uri="{FF2B5EF4-FFF2-40B4-BE49-F238E27FC236}">
                <a16:creationId xmlns:a16="http://schemas.microsoft.com/office/drawing/2014/main" id="{D87F7A91-5F14-4E50-8163-54D3D43A05AC}"/>
              </a:ext>
            </a:extLst>
          </p:cNvPr>
          <p:cNvSpPr txBox="1"/>
          <p:nvPr/>
        </p:nvSpPr>
        <p:spPr>
          <a:xfrm>
            <a:off x="228600" y="944111"/>
            <a:ext cx="3017663" cy="2462213"/>
          </a:xfrm>
          <a:prstGeom prst="rect">
            <a:avLst/>
          </a:prstGeom>
          <a:noFill/>
        </p:spPr>
        <p:txBody>
          <a:bodyPr wrap="square" rtlCol="0">
            <a:spAutoFit/>
          </a:bodyPr>
          <a:lstStyle/>
          <a:p>
            <a:r>
              <a:rPr lang="en-GB" dirty="0"/>
              <a:t>This graph shows how the volatility of UIG varies depending on the size of the factor applied to the ALPs.</a:t>
            </a:r>
          </a:p>
          <a:p>
            <a:endParaRPr lang="en-GB" dirty="0"/>
          </a:p>
          <a:p>
            <a:r>
              <a:rPr lang="en-GB" dirty="0"/>
              <a:t>The sensitivity of UIG volatility is much higher than for DAFs when the same range of factors are applied and the minimum for each LDZ is quite clear.</a:t>
            </a:r>
          </a:p>
          <a:p>
            <a:endParaRPr lang="en-GB" dirty="0"/>
          </a:p>
          <a:p>
            <a:r>
              <a:rPr lang="en-GB" dirty="0"/>
              <a:t>The true minima are found after increasing the ALPs by a small factor.</a:t>
            </a:r>
          </a:p>
        </p:txBody>
      </p:sp>
      <p:pic>
        <p:nvPicPr>
          <p:cNvPr id="5" name="Picture 4">
            <a:extLst>
              <a:ext uri="{FF2B5EF4-FFF2-40B4-BE49-F238E27FC236}">
                <a16:creationId xmlns:a16="http://schemas.microsoft.com/office/drawing/2014/main" id="{18D0A0EB-66A0-4269-BAA6-95646D27FF7F}"/>
              </a:ext>
            </a:extLst>
          </p:cNvPr>
          <p:cNvPicPr>
            <a:picLocks noChangeAspect="1"/>
          </p:cNvPicPr>
          <p:nvPr/>
        </p:nvPicPr>
        <p:blipFill>
          <a:blip r:embed="rId2"/>
          <a:stretch>
            <a:fillRect/>
          </a:stretch>
        </p:blipFill>
        <p:spPr>
          <a:xfrm>
            <a:off x="3132000" y="638175"/>
            <a:ext cx="5953125" cy="4505325"/>
          </a:xfrm>
          <a:prstGeom prst="rect">
            <a:avLst/>
          </a:prstGeom>
        </p:spPr>
      </p:pic>
    </p:spTree>
    <p:extLst>
      <p:ext uri="{BB962C8B-B14F-4D97-AF65-F5344CB8AC3E}">
        <p14:creationId xmlns:p14="http://schemas.microsoft.com/office/powerpoint/2010/main" val="375700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12</a:t>
            </a:fld>
            <a:endParaRPr lang="en-GB" dirty="0"/>
          </a:p>
        </p:txBody>
      </p:sp>
      <p:sp>
        <p:nvSpPr>
          <p:cNvPr id="10" name="Title 1">
            <a:extLst>
              <a:ext uri="{FF2B5EF4-FFF2-40B4-BE49-F238E27FC236}">
                <a16:creationId xmlns:a16="http://schemas.microsoft.com/office/drawing/2014/main" id="{7A156DF3-E054-4456-A4AB-03B55CCC789F}"/>
              </a:ext>
            </a:extLst>
          </p:cNvPr>
          <p:cNvSpPr>
            <a:spLocks noGrp="1"/>
          </p:cNvSpPr>
          <p:nvPr>
            <p:ph type="title"/>
          </p:nvPr>
        </p:nvSpPr>
        <p:spPr>
          <a:xfrm>
            <a:off x="378000" y="378000"/>
            <a:ext cx="5508000" cy="720000"/>
          </a:xfrm>
        </p:spPr>
        <p:txBody>
          <a:bodyPr/>
          <a:lstStyle/>
          <a:p>
            <a:r>
              <a:rPr lang="en-GB" dirty="0"/>
              <a:t>Results: ALP Adjustment</a:t>
            </a:r>
          </a:p>
        </p:txBody>
      </p:sp>
      <p:pic>
        <p:nvPicPr>
          <p:cNvPr id="11" name="Picture 10">
            <a:extLst>
              <a:ext uri="{FF2B5EF4-FFF2-40B4-BE49-F238E27FC236}">
                <a16:creationId xmlns:a16="http://schemas.microsoft.com/office/drawing/2014/main" id="{418D6D05-60EB-4D0E-943D-61CF326B799B}"/>
              </a:ext>
            </a:extLst>
          </p:cNvPr>
          <p:cNvPicPr>
            <a:picLocks noChangeAspect="1"/>
          </p:cNvPicPr>
          <p:nvPr/>
        </p:nvPicPr>
        <p:blipFill>
          <a:blip r:embed="rId2"/>
          <a:stretch>
            <a:fillRect/>
          </a:stretch>
        </p:blipFill>
        <p:spPr>
          <a:xfrm>
            <a:off x="3352800" y="730916"/>
            <a:ext cx="5791200" cy="4412584"/>
          </a:xfrm>
          <a:prstGeom prst="rect">
            <a:avLst/>
          </a:prstGeom>
        </p:spPr>
      </p:pic>
      <p:sp>
        <p:nvSpPr>
          <p:cNvPr id="12" name="TextBox 11">
            <a:extLst>
              <a:ext uri="{FF2B5EF4-FFF2-40B4-BE49-F238E27FC236}">
                <a16:creationId xmlns:a16="http://schemas.microsoft.com/office/drawing/2014/main" id="{4AEF8760-4194-47FB-AF80-1570BC27DA11}"/>
              </a:ext>
            </a:extLst>
          </p:cNvPr>
          <p:cNvSpPr txBox="1"/>
          <p:nvPr/>
        </p:nvSpPr>
        <p:spPr>
          <a:xfrm>
            <a:off x="228600" y="944111"/>
            <a:ext cx="3294888" cy="3970318"/>
          </a:xfrm>
          <a:prstGeom prst="rect">
            <a:avLst/>
          </a:prstGeom>
          <a:noFill/>
        </p:spPr>
        <p:txBody>
          <a:bodyPr wrap="square" rtlCol="0">
            <a:spAutoFit/>
          </a:bodyPr>
          <a:lstStyle/>
          <a:p>
            <a:r>
              <a:rPr lang="en-GB" dirty="0"/>
              <a:t>This graph shows the average UIG proportion of national demand for each multiplier applied. </a:t>
            </a:r>
          </a:p>
          <a:p>
            <a:endParaRPr lang="en-GB" dirty="0"/>
          </a:p>
          <a:p>
            <a:r>
              <a:rPr lang="en-GB" dirty="0"/>
              <a:t>While changing the DAFs did not have much overall impact on the bias of UIG over the analysis period, as expected, adjusting the ALPs had a very large impact.</a:t>
            </a:r>
          </a:p>
          <a:p>
            <a:endParaRPr lang="en-GB" dirty="0"/>
          </a:p>
          <a:p>
            <a:r>
              <a:rPr lang="en-GB" dirty="0"/>
              <a:t>For all LDZs:</a:t>
            </a:r>
          </a:p>
          <a:p>
            <a:pPr marL="285750" indent="-285750">
              <a:buFontTx/>
              <a:buChar char="-"/>
            </a:pPr>
            <a:r>
              <a:rPr lang="en-GB" dirty="0"/>
              <a:t>The original ALPs lead to a positive bias in UIG;</a:t>
            </a:r>
          </a:p>
          <a:p>
            <a:pPr marL="285750" indent="-285750">
              <a:buFontTx/>
              <a:buChar char="-"/>
            </a:pPr>
            <a:r>
              <a:rPr lang="en-GB" dirty="0"/>
              <a:t>The point where each LDZ line crosses 0 (where no bias was seen), requires a small positive multiplier.</a:t>
            </a:r>
          </a:p>
          <a:p>
            <a:pPr marL="285750" indent="-285750">
              <a:buFontTx/>
              <a:buChar char="-"/>
            </a:pPr>
            <a:endParaRPr lang="en-GB" dirty="0"/>
          </a:p>
          <a:p>
            <a:r>
              <a:rPr lang="en-GB" dirty="0"/>
              <a:t>Therefore, a increasing the ALPs can cause both a decrease in volatility and Bias.</a:t>
            </a:r>
          </a:p>
        </p:txBody>
      </p:sp>
    </p:spTree>
    <p:extLst>
      <p:ext uri="{BB962C8B-B14F-4D97-AF65-F5344CB8AC3E}">
        <p14:creationId xmlns:p14="http://schemas.microsoft.com/office/powerpoint/2010/main" val="203204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Results: Adjusting both ALPs and DAFs</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13</a:t>
            </a:fld>
            <a:endParaRPr lang="en-GB" dirty="0"/>
          </a:p>
        </p:txBody>
      </p:sp>
      <p:pic>
        <p:nvPicPr>
          <p:cNvPr id="5" name="Picture 4">
            <a:extLst>
              <a:ext uri="{FF2B5EF4-FFF2-40B4-BE49-F238E27FC236}">
                <a16:creationId xmlns:a16="http://schemas.microsoft.com/office/drawing/2014/main" id="{F8804497-3973-4545-A49B-8E271449B3A9}"/>
              </a:ext>
            </a:extLst>
          </p:cNvPr>
          <p:cNvPicPr>
            <a:picLocks noChangeAspect="1"/>
          </p:cNvPicPr>
          <p:nvPr/>
        </p:nvPicPr>
        <p:blipFill>
          <a:blip r:embed="rId2"/>
          <a:stretch>
            <a:fillRect/>
          </a:stretch>
        </p:blipFill>
        <p:spPr>
          <a:xfrm>
            <a:off x="2709720" y="853700"/>
            <a:ext cx="6434280" cy="4177976"/>
          </a:xfrm>
          <a:prstGeom prst="rect">
            <a:avLst/>
          </a:prstGeom>
        </p:spPr>
      </p:pic>
      <p:sp>
        <p:nvSpPr>
          <p:cNvPr id="10" name="TextBox 9">
            <a:extLst>
              <a:ext uri="{FF2B5EF4-FFF2-40B4-BE49-F238E27FC236}">
                <a16:creationId xmlns:a16="http://schemas.microsoft.com/office/drawing/2014/main" id="{EDF28AAD-1A9A-44FC-A2D9-DA66F140EDEB}"/>
              </a:ext>
            </a:extLst>
          </p:cNvPr>
          <p:cNvSpPr txBox="1"/>
          <p:nvPr/>
        </p:nvSpPr>
        <p:spPr>
          <a:xfrm>
            <a:off x="228600" y="944111"/>
            <a:ext cx="2331720" cy="2462213"/>
          </a:xfrm>
          <a:prstGeom prst="rect">
            <a:avLst/>
          </a:prstGeom>
          <a:noFill/>
        </p:spPr>
        <p:txBody>
          <a:bodyPr wrap="square" rtlCol="0">
            <a:spAutoFit/>
          </a:bodyPr>
          <a:lstStyle/>
          <a:p>
            <a:r>
              <a:rPr lang="en-GB" dirty="0"/>
              <a:t>For illustration, this contour plot of UIG standard deviation for the EA LDZ shows the ALP and DAF values that best improve the volatility of UIG.</a:t>
            </a:r>
          </a:p>
          <a:p>
            <a:endParaRPr lang="en-GB" dirty="0"/>
          </a:p>
          <a:p>
            <a:r>
              <a:rPr lang="en-GB" dirty="0"/>
              <a:t>For EA, the best standard deviations can be found by increasing the ALP slightly more than the DAF.</a:t>
            </a:r>
          </a:p>
        </p:txBody>
      </p:sp>
    </p:spTree>
    <p:extLst>
      <p:ext uri="{BB962C8B-B14F-4D97-AF65-F5344CB8AC3E}">
        <p14:creationId xmlns:p14="http://schemas.microsoft.com/office/powerpoint/2010/main" val="351280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Results: Adjusting both ALPs and DAFs</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14</a:t>
            </a:fld>
            <a:endParaRPr lang="en-GB" dirty="0"/>
          </a:p>
        </p:txBody>
      </p:sp>
      <p:graphicFrame>
        <p:nvGraphicFramePr>
          <p:cNvPr id="12" name="Table 11">
            <a:extLst>
              <a:ext uri="{FF2B5EF4-FFF2-40B4-BE49-F238E27FC236}">
                <a16:creationId xmlns:a16="http://schemas.microsoft.com/office/drawing/2014/main" id="{CF8FF956-0C00-419D-8986-68BA3D548FF5}"/>
              </a:ext>
            </a:extLst>
          </p:cNvPr>
          <p:cNvGraphicFramePr>
            <a:graphicFrameLocks noGrp="1"/>
          </p:cNvGraphicFramePr>
          <p:nvPr>
            <p:extLst>
              <p:ext uri="{D42A27DB-BD31-4B8C-83A1-F6EECF244321}">
                <p14:modId xmlns:p14="http://schemas.microsoft.com/office/powerpoint/2010/main" val="2768354729"/>
              </p:ext>
            </p:extLst>
          </p:nvPr>
        </p:nvGraphicFramePr>
        <p:xfrm>
          <a:off x="989610" y="1595199"/>
          <a:ext cx="6746790" cy="3413760"/>
        </p:xfrm>
        <a:graphic>
          <a:graphicData uri="http://schemas.openxmlformats.org/drawingml/2006/table">
            <a:tbl>
              <a:tblPr/>
              <a:tblGrid>
                <a:gridCol w="840611">
                  <a:extLst>
                    <a:ext uri="{9D8B030D-6E8A-4147-A177-3AD203B41FA5}">
                      <a16:colId xmlns:a16="http://schemas.microsoft.com/office/drawing/2014/main" val="2180892533"/>
                    </a:ext>
                  </a:extLst>
                </a:gridCol>
                <a:gridCol w="1668090">
                  <a:extLst>
                    <a:ext uri="{9D8B030D-6E8A-4147-A177-3AD203B41FA5}">
                      <a16:colId xmlns:a16="http://schemas.microsoft.com/office/drawing/2014/main" val="927890812"/>
                    </a:ext>
                  </a:extLst>
                </a:gridCol>
                <a:gridCol w="1698739">
                  <a:extLst>
                    <a:ext uri="{9D8B030D-6E8A-4147-A177-3AD203B41FA5}">
                      <a16:colId xmlns:a16="http://schemas.microsoft.com/office/drawing/2014/main" val="1744761968"/>
                    </a:ext>
                  </a:extLst>
                </a:gridCol>
                <a:gridCol w="2539350">
                  <a:extLst>
                    <a:ext uri="{9D8B030D-6E8A-4147-A177-3AD203B41FA5}">
                      <a16:colId xmlns:a16="http://schemas.microsoft.com/office/drawing/2014/main" val="3440563837"/>
                    </a:ext>
                  </a:extLst>
                </a:gridCol>
              </a:tblGrid>
              <a:tr h="190500">
                <a:tc>
                  <a:txBody>
                    <a:bodyPr/>
                    <a:lstStyle/>
                    <a:p>
                      <a:pPr algn="ctr" fontAlgn="b"/>
                      <a:r>
                        <a:rPr lang="en-GB" sz="1600" b="0" i="0" u="none" strike="noStrike" dirty="0">
                          <a:solidFill>
                            <a:srgbClr val="000000"/>
                          </a:solidFill>
                          <a:effectLst/>
                          <a:latin typeface="Calibri" panose="020F0502020204030204" pitchFamily="34" charset="0"/>
                        </a:rPr>
                        <a:t>LDZ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Best ALP Multiplier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Best DAF Multiplier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Change in Standard Deviation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583915"/>
                  </a:ext>
                </a:extLst>
              </a:tr>
              <a:tr h="190500">
                <a:tc>
                  <a:txBody>
                    <a:bodyPr/>
                    <a:lstStyle/>
                    <a:p>
                      <a:pPr algn="ctr" fontAlgn="b"/>
                      <a:r>
                        <a:rPr lang="en-GB" sz="1600" b="0" i="0" u="none" strike="noStrike" dirty="0">
                          <a:solidFill>
                            <a:srgbClr val="000000"/>
                          </a:solidFill>
                          <a:effectLst/>
                          <a:latin typeface="Calibri" panose="020F0502020204030204" pitchFamily="34" charset="0"/>
                        </a:rPr>
                        <a:t>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276416"/>
                  </a:ext>
                </a:extLst>
              </a:tr>
              <a:tr h="190500">
                <a:tc>
                  <a:txBody>
                    <a:bodyPr/>
                    <a:lstStyle/>
                    <a:p>
                      <a:pPr algn="ctr" fontAlgn="b"/>
                      <a:r>
                        <a:rPr lang="en-GB" sz="1600" b="0" i="0" u="none" strike="noStrike" dirty="0">
                          <a:solidFill>
                            <a:srgbClr val="000000"/>
                          </a:solidFill>
                          <a:effectLst/>
                          <a:latin typeface="Calibri" panose="020F0502020204030204" pitchFamily="34" charset="0"/>
                        </a:rPr>
                        <a:t>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119692"/>
                  </a:ext>
                </a:extLst>
              </a:tr>
              <a:tr h="190500">
                <a:tc>
                  <a:txBody>
                    <a:bodyPr/>
                    <a:lstStyle/>
                    <a:p>
                      <a:pPr algn="ctr" fontAlgn="b"/>
                      <a:r>
                        <a:rPr lang="en-GB" sz="1600" b="0" i="0" u="none" strike="noStrike" dirty="0">
                          <a:solidFill>
                            <a:srgbClr val="000000"/>
                          </a:solidFill>
                          <a:effectLst/>
                          <a:latin typeface="Calibri" panose="020F0502020204030204" pitchFamily="34" charset="0"/>
                        </a:rPr>
                        <a:t>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934307"/>
                  </a:ext>
                </a:extLst>
              </a:tr>
              <a:tr h="190500">
                <a:tc>
                  <a:txBody>
                    <a:bodyPr/>
                    <a:lstStyle/>
                    <a:p>
                      <a:pPr algn="ctr" fontAlgn="b"/>
                      <a:r>
                        <a:rPr lang="en-GB" sz="1600" b="0" i="0" u="none" strike="noStrike" dirty="0">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383348"/>
                  </a:ext>
                </a:extLst>
              </a:tr>
              <a:tr h="190500">
                <a:tc>
                  <a:txBody>
                    <a:bodyPr/>
                    <a:lstStyle/>
                    <a:p>
                      <a:pPr algn="ctr" fontAlgn="b"/>
                      <a:r>
                        <a:rPr lang="en-GB" sz="1600" b="0" i="0" u="none" strike="noStrike" dirty="0">
                          <a:solidFill>
                            <a:srgbClr val="000000"/>
                          </a:solidFill>
                          <a:effectLst/>
                          <a:latin typeface="Calibri" panose="020F0502020204030204" pitchFamily="34" charset="0"/>
                        </a:rPr>
                        <a:t>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936784"/>
                  </a:ext>
                </a:extLst>
              </a:tr>
              <a:tr h="190500">
                <a:tc>
                  <a:txBody>
                    <a:bodyPr/>
                    <a:lstStyle/>
                    <a:p>
                      <a:pPr algn="ctr" fontAlgn="b"/>
                      <a:r>
                        <a:rPr lang="en-GB" sz="1600" b="0" i="0" u="none" strike="noStrike" dirty="0">
                          <a:solidFill>
                            <a:srgbClr val="000000"/>
                          </a:solidFill>
                          <a:effectLst/>
                          <a:latin typeface="Calibri" panose="020F0502020204030204" pitchFamily="34" charset="0"/>
                        </a:rPr>
                        <a:t>NW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876712"/>
                  </a:ext>
                </a:extLst>
              </a:tr>
              <a:tr h="190500">
                <a:tc>
                  <a:txBody>
                    <a:bodyPr/>
                    <a:lstStyle/>
                    <a:p>
                      <a:pPr algn="ctr" fontAlgn="b"/>
                      <a:r>
                        <a:rPr lang="en-GB" sz="1600" b="0" i="0" u="none" strike="noStrike" dirty="0">
                          <a:solidFill>
                            <a:srgbClr val="000000"/>
                          </a:solidFill>
                          <a:effectLst/>
                          <a:latin typeface="Calibri" panose="020F0502020204030204" pitchFamily="34" charset="0"/>
                        </a:rPr>
                        <a:t>SC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199941"/>
                  </a:ext>
                </a:extLst>
              </a:tr>
              <a:tr h="190500">
                <a:tc>
                  <a:txBody>
                    <a:bodyPr/>
                    <a:lstStyle/>
                    <a:p>
                      <a:pPr algn="ctr" fontAlgn="b"/>
                      <a:r>
                        <a:rPr lang="en-GB" sz="1600" b="0" i="0" u="none" strike="noStrike" dirty="0">
                          <a:solidFill>
                            <a:srgbClr val="000000"/>
                          </a:solidFill>
                          <a:effectLst/>
                          <a:latin typeface="Calibri" panose="020F0502020204030204" pitchFamily="34" charset="0"/>
                        </a:rPr>
                        <a:t>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555140"/>
                  </a:ext>
                </a:extLst>
              </a:tr>
              <a:tr h="190500">
                <a:tc>
                  <a:txBody>
                    <a:bodyPr/>
                    <a:lstStyle/>
                    <a:p>
                      <a:pPr algn="ctr" fontAlgn="b"/>
                      <a:r>
                        <a:rPr lang="en-GB" sz="1600" b="0" i="0" u="none" strike="noStrike" dirty="0">
                          <a:solidFill>
                            <a:srgbClr val="000000"/>
                          </a:solidFill>
                          <a:effectLst/>
                          <a:latin typeface="Calibri" panose="020F0502020204030204" pitchFamily="34" charset="0"/>
                        </a:rPr>
                        <a:t>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5900122"/>
                  </a:ext>
                </a:extLst>
              </a:tr>
              <a:tr h="190500">
                <a:tc>
                  <a:txBody>
                    <a:bodyPr/>
                    <a:lstStyle/>
                    <a:p>
                      <a:pPr algn="ctr" fontAlgn="b"/>
                      <a:r>
                        <a:rPr lang="en-GB" sz="1600" b="0" i="0" u="none" strike="noStrike" dirty="0">
                          <a:solidFill>
                            <a:srgbClr val="000000"/>
                          </a:solidFill>
                          <a:effectLst/>
                          <a:latin typeface="Calibri" panose="020F0502020204030204" pitchFamily="34" charset="0"/>
                        </a:rPr>
                        <a:t>SW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180372"/>
                  </a:ext>
                </a:extLst>
              </a:tr>
              <a:tr h="190500">
                <a:tc>
                  <a:txBody>
                    <a:bodyPr/>
                    <a:lstStyle/>
                    <a:p>
                      <a:pPr algn="ctr" fontAlgn="b"/>
                      <a:r>
                        <a:rPr lang="en-GB" sz="1600" b="0" i="0" u="none" strike="noStrike" dirty="0">
                          <a:solidFill>
                            <a:srgbClr val="000000"/>
                          </a:solidFill>
                          <a:effectLst/>
                          <a:latin typeface="Calibri" panose="020F0502020204030204" pitchFamily="34" charset="0"/>
                        </a:rPr>
                        <a:t>WM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2849585"/>
                  </a:ext>
                </a:extLst>
              </a:tr>
              <a:tr h="190500">
                <a:tc>
                  <a:txBody>
                    <a:bodyPr/>
                    <a:lstStyle/>
                    <a:p>
                      <a:pPr algn="ctr" fontAlgn="b"/>
                      <a:r>
                        <a:rPr lang="en-GB" sz="1600" b="0" i="0" u="none" strike="noStrike" dirty="0">
                          <a:solidFill>
                            <a:srgbClr val="000000"/>
                          </a:solidFill>
                          <a:effectLst/>
                          <a:latin typeface="Calibri" panose="020F0502020204030204" pitchFamily="34" charset="0"/>
                        </a:rPr>
                        <a:t>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470350"/>
                  </a:ext>
                </a:extLst>
              </a:tr>
              <a:tr h="190500">
                <a:tc>
                  <a:txBody>
                    <a:bodyPr/>
                    <a:lstStyle/>
                    <a:p>
                      <a:pPr algn="ctr" fontAlgn="b"/>
                      <a:r>
                        <a:rPr lang="en-GB" sz="1600" b="0" i="0" u="none" strike="noStrike" dirty="0">
                          <a:solidFill>
                            <a:srgbClr val="000000"/>
                          </a:solidFill>
                          <a:effectLst/>
                          <a:latin typeface="Calibri" panose="020F0502020204030204" pitchFamily="34" charset="0"/>
                        </a:rPr>
                        <a:t>WS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572503"/>
                  </a:ext>
                </a:extLst>
              </a:tr>
            </a:tbl>
          </a:graphicData>
        </a:graphic>
      </p:graphicFrame>
      <p:sp>
        <p:nvSpPr>
          <p:cNvPr id="13" name="TextBox 12">
            <a:extLst>
              <a:ext uri="{FF2B5EF4-FFF2-40B4-BE49-F238E27FC236}">
                <a16:creationId xmlns:a16="http://schemas.microsoft.com/office/drawing/2014/main" id="{32C62191-8C87-4DA3-BA1D-334A8A88566C}"/>
              </a:ext>
            </a:extLst>
          </p:cNvPr>
          <p:cNvSpPr txBox="1"/>
          <p:nvPr/>
        </p:nvSpPr>
        <p:spPr>
          <a:xfrm>
            <a:off x="378000" y="882556"/>
            <a:ext cx="8114400" cy="492443"/>
          </a:xfrm>
          <a:prstGeom prst="rect">
            <a:avLst/>
          </a:prstGeom>
          <a:noFill/>
        </p:spPr>
        <p:txBody>
          <a:bodyPr vert="horz" wrap="square" lIns="0" tIns="0" rIns="0" bIns="0" rtlCol="0" anchor="t">
            <a:spAutoFit/>
          </a:bodyPr>
          <a:lstStyle/>
          <a:p>
            <a:r>
              <a:rPr lang="en-GB" sz="1600" b="1" dirty="0">
                <a:latin typeface="EON Brix Sans" panose="020B0500000000000000" pitchFamily="34" charset="0"/>
              </a:rPr>
              <a:t> Adjusting both ALPs and DAFs together can produce a reduction in volatility of between </a:t>
            </a:r>
          </a:p>
          <a:p>
            <a:r>
              <a:rPr lang="en-GB" sz="1600" b="1" u="sng" dirty="0">
                <a:latin typeface="EON Brix Sans" panose="020B0500000000000000" pitchFamily="34" charset="0"/>
              </a:rPr>
              <a:t>4% and 17% </a:t>
            </a:r>
            <a:r>
              <a:rPr lang="en-GB" sz="1600" b="1" dirty="0">
                <a:latin typeface="EON Brix Sans" panose="020B0500000000000000" pitchFamily="34" charset="0"/>
              </a:rPr>
              <a:t>depending on LDZ</a:t>
            </a:r>
          </a:p>
        </p:txBody>
      </p:sp>
    </p:spTree>
    <p:extLst>
      <p:ext uri="{BB962C8B-B14F-4D97-AF65-F5344CB8AC3E}">
        <p14:creationId xmlns:p14="http://schemas.microsoft.com/office/powerpoint/2010/main" val="322756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Results: Adjusting both ALPs and DAFs</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15</a:t>
            </a:fld>
            <a:endParaRPr lang="en-GB" dirty="0"/>
          </a:p>
        </p:txBody>
      </p:sp>
      <p:sp>
        <p:nvSpPr>
          <p:cNvPr id="9" name="TextBox 8">
            <a:extLst>
              <a:ext uri="{FF2B5EF4-FFF2-40B4-BE49-F238E27FC236}">
                <a16:creationId xmlns:a16="http://schemas.microsoft.com/office/drawing/2014/main" id="{E5444ED8-66AA-4D0B-BF31-2F982A3FADD6}"/>
              </a:ext>
            </a:extLst>
          </p:cNvPr>
          <p:cNvSpPr txBox="1"/>
          <p:nvPr/>
        </p:nvSpPr>
        <p:spPr>
          <a:xfrm>
            <a:off x="378000" y="1110193"/>
            <a:ext cx="7486345" cy="215444"/>
          </a:xfrm>
          <a:prstGeom prst="rect">
            <a:avLst/>
          </a:prstGeom>
          <a:noFill/>
        </p:spPr>
        <p:txBody>
          <a:bodyPr vert="horz" wrap="none" lIns="0" tIns="0" rIns="0" bIns="0" rtlCol="0" anchor="t">
            <a:spAutoFit/>
          </a:bodyPr>
          <a:lstStyle/>
          <a:p>
            <a:r>
              <a:rPr lang="en-GB" dirty="0">
                <a:latin typeface="EON Brix Sans" panose="020B0500000000000000" pitchFamily="34" charset="0"/>
              </a:rPr>
              <a:t>For illustration: Example of original and new UIG based on the updated optimum ALPs and DAFs for EA </a:t>
            </a:r>
          </a:p>
        </p:txBody>
      </p:sp>
      <p:pic>
        <p:nvPicPr>
          <p:cNvPr id="11" name="Picture 10">
            <a:extLst>
              <a:ext uri="{FF2B5EF4-FFF2-40B4-BE49-F238E27FC236}">
                <a16:creationId xmlns:a16="http://schemas.microsoft.com/office/drawing/2014/main" id="{BCB00CBB-070A-41DA-A42A-84B3EE745846}"/>
              </a:ext>
            </a:extLst>
          </p:cNvPr>
          <p:cNvPicPr>
            <a:picLocks noChangeAspect="1"/>
          </p:cNvPicPr>
          <p:nvPr/>
        </p:nvPicPr>
        <p:blipFill>
          <a:blip r:embed="rId2"/>
          <a:stretch>
            <a:fillRect/>
          </a:stretch>
        </p:blipFill>
        <p:spPr>
          <a:xfrm>
            <a:off x="4577700" y="1619707"/>
            <a:ext cx="4566300" cy="3523793"/>
          </a:xfrm>
          <a:prstGeom prst="rect">
            <a:avLst/>
          </a:prstGeom>
        </p:spPr>
      </p:pic>
      <p:pic>
        <p:nvPicPr>
          <p:cNvPr id="12" name="Picture 11">
            <a:extLst>
              <a:ext uri="{FF2B5EF4-FFF2-40B4-BE49-F238E27FC236}">
                <a16:creationId xmlns:a16="http://schemas.microsoft.com/office/drawing/2014/main" id="{81B800B7-4A4A-4C53-B53C-1F71402C7300}"/>
              </a:ext>
            </a:extLst>
          </p:cNvPr>
          <p:cNvPicPr>
            <a:picLocks noChangeAspect="1"/>
          </p:cNvPicPr>
          <p:nvPr/>
        </p:nvPicPr>
        <p:blipFill>
          <a:blip r:embed="rId3"/>
          <a:stretch>
            <a:fillRect/>
          </a:stretch>
        </p:blipFill>
        <p:spPr>
          <a:xfrm>
            <a:off x="0" y="1619707"/>
            <a:ext cx="4602879" cy="3535986"/>
          </a:xfrm>
          <a:prstGeom prst="rect">
            <a:avLst/>
          </a:prstGeom>
        </p:spPr>
      </p:pic>
    </p:spTree>
    <p:extLst>
      <p:ext uri="{BB962C8B-B14F-4D97-AF65-F5344CB8AC3E}">
        <p14:creationId xmlns:p14="http://schemas.microsoft.com/office/powerpoint/2010/main" val="269985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Results: Adjusting both ALPs and DAFs</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16</a:t>
            </a:fld>
            <a:endParaRPr lang="en-GB" dirty="0"/>
          </a:p>
        </p:txBody>
      </p:sp>
      <p:sp>
        <p:nvSpPr>
          <p:cNvPr id="9" name="TextBox 8">
            <a:extLst>
              <a:ext uri="{FF2B5EF4-FFF2-40B4-BE49-F238E27FC236}">
                <a16:creationId xmlns:a16="http://schemas.microsoft.com/office/drawing/2014/main" id="{E5444ED8-66AA-4D0B-BF31-2F982A3FADD6}"/>
              </a:ext>
            </a:extLst>
          </p:cNvPr>
          <p:cNvSpPr txBox="1"/>
          <p:nvPr/>
        </p:nvSpPr>
        <p:spPr>
          <a:xfrm>
            <a:off x="378000" y="1110193"/>
            <a:ext cx="8595312" cy="430887"/>
          </a:xfrm>
          <a:prstGeom prst="rect">
            <a:avLst/>
          </a:prstGeom>
          <a:noFill/>
        </p:spPr>
        <p:txBody>
          <a:bodyPr vert="horz" wrap="square" lIns="0" tIns="0" rIns="0" bIns="0" rtlCol="0" anchor="t">
            <a:spAutoFit/>
          </a:bodyPr>
          <a:lstStyle/>
          <a:p>
            <a:r>
              <a:rPr lang="en-GB" dirty="0">
                <a:latin typeface="EON Brix Sans" panose="020B0500000000000000" pitchFamily="34" charset="0"/>
              </a:rPr>
              <a:t>For illustration: Example of original and new UIG, as a proportion of total LDZ demand, based on the updated optimum ALPs and DAFs for EA </a:t>
            </a:r>
          </a:p>
        </p:txBody>
      </p:sp>
      <p:pic>
        <p:nvPicPr>
          <p:cNvPr id="7" name="Picture 6">
            <a:extLst>
              <a:ext uri="{FF2B5EF4-FFF2-40B4-BE49-F238E27FC236}">
                <a16:creationId xmlns:a16="http://schemas.microsoft.com/office/drawing/2014/main" id="{15BB2B15-BE4C-49AE-AACC-FA2AF70FA10F}"/>
              </a:ext>
            </a:extLst>
          </p:cNvPr>
          <p:cNvPicPr>
            <a:picLocks noChangeAspect="1"/>
          </p:cNvPicPr>
          <p:nvPr/>
        </p:nvPicPr>
        <p:blipFill>
          <a:blip r:embed="rId2"/>
          <a:stretch>
            <a:fillRect/>
          </a:stretch>
        </p:blipFill>
        <p:spPr>
          <a:xfrm>
            <a:off x="0" y="1607514"/>
            <a:ext cx="4602879" cy="3535986"/>
          </a:xfrm>
          <a:prstGeom prst="rect">
            <a:avLst/>
          </a:prstGeom>
        </p:spPr>
      </p:pic>
      <p:pic>
        <p:nvPicPr>
          <p:cNvPr id="13" name="Picture 12">
            <a:extLst>
              <a:ext uri="{FF2B5EF4-FFF2-40B4-BE49-F238E27FC236}">
                <a16:creationId xmlns:a16="http://schemas.microsoft.com/office/drawing/2014/main" id="{90DE078E-1682-46EC-8BDE-CECE5CD4E29F}"/>
              </a:ext>
            </a:extLst>
          </p:cNvPr>
          <p:cNvPicPr>
            <a:picLocks noChangeAspect="1"/>
          </p:cNvPicPr>
          <p:nvPr/>
        </p:nvPicPr>
        <p:blipFill>
          <a:blip r:embed="rId3"/>
          <a:stretch>
            <a:fillRect/>
          </a:stretch>
        </p:blipFill>
        <p:spPr>
          <a:xfrm>
            <a:off x="4602879" y="1619707"/>
            <a:ext cx="4566300" cy="3523793"/>
          </a:xfrm>
          <a:prstGeom prst="rect">
            <a:avLst/>
          </a:prstGeom>
        </p:spPr>
      </p:pic>
    </p:spTree>
    <p:extLst>
      <p:ext uri="{BB962C8B-B14F-4D97-AF65-F5344CB8AC3E}">
        <p14:creationId xmlns:p14="http://schemas.microsoft.com/office/powerpoint/2010/main" val="905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Results: Sample Data</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17</a:t>
            </a:fld>
            <a:endParaRPr lang="en-GB" dirty="0"/>
          </a:p>
        </p:txBody>
      </p:sp>
      <p:pic>
        <p:nvPicPr>
          <p:cNvPr id="9" name="Picture 8">
            <a:extLst>
              <a:ext uri="{FF2B5EF4-FFF2-40B4-BE49-F238E27FC236}">
                <a16:creationId xmlns:a16="http://schemas.microsoft.com/office/drawing/2014/main" id="{74B94318-6BA5-4EE5-86F5-7B782B3D30D2}"/>
              </a:ext>
            </a:extLst>
          </p:cNvPr>
          <p:cNvPicPr>
            <a:picLocks noChangeAspect="1"/>
          </p:cNvPicPr>
          <p:nvPr/>
        </p:nvPicPr>
        <p:blipFill>
          <a:blip r:embed="rId2"/>
          <a:stretch>
            <a:fillRect/>
          </a:stretch>
        </p:blipFill>
        <p:spPr>
          <a:xfrm>
            <a:off x="3124200" y="685800"/>
            <a:ext cx="6019800" cy="4457700"/>
          </a:xfrm>
          <a:prstGeom prst="rect">
            <a:avLst/>
          </a:prstGeom>
        </p:spPr>
      </p:pic>
      <p:sp>
        <p:nvSpPr>
          <p:cNvPr id="10" name="TextBox 9">
            <a:extLst>
              <a:ext uri="{FF2B5EF4-FFF2-40B4-BE49-F238E27FC236}">
                <a16:creationId xmlns:a16="http://schemas.microsoft.com/office/drawing/2014/main" id="{D7993FCB-5CE7-4246-A915-E6A65C942F83}"/>
              </a:ext>
            </a:extLst>
          </p:cNvPr>
          <p:cNvSpPr txBox="1"/>
          <p:nvPr/>
        </p:nvSpPr>
        <p:spPr>
          <a:xfrm>
            <a:off x="228600" y="944111"/>
            <a:ext cx="3025722" cy="4185761"/>
          </a:xfrm>
          <a:prstGeom prst="rect">
            <a:avLst/>
          </a:prstGeom>
          <a:noFill/>
        </p:spPr>
        <p:txBody>
          <a:bodyPr wrap="square" rtlCol="0">
            <a:spAutoFit/>
          </a:bodyPr>
          <a:lstStyle/>
          <a:p>
            <a:r>
              <a:rPr lang="en-GB" dirty="0"/>
              <a:t>Unfortunately, when looking at the sample data, the same relationships do not seem to hold true.</a:t>
            </a:r>
          </a:p>
          <a:p>
            <a:endParaRPr lang="en-GB" dirty="0"/>
          </a:p>
          <a:p>
            <a:r>
              <a:rPr lang="en-GB" dirty="0"/>
              <a:t>This graph shows the differences between the sum of sample consumption data, and generated NDM demand for those meters (both using original and previously derived ‘best’ ALPs and DAFs).</a:t>
            </a:r>
          </a:p>
          <a:p>
            <a:endParaRPr lang="en-GB" dirty="0"/>
          </a:p>
          <a:p>
            <a:r>
              <a:rPr lang="en-GB" dirty="0"/>
              <a:t>While at national LDZ level, UIG is positive because not enough is being allocated, when focussing in on the sample data, generated NDM demand is missing the positive bias, and actually tends to be negative (meaning generated demand is generally higher than actual consumption)</a:t>
            </a:r>
          </a:p>
        </p:txBody>
      </p:sp>
      <p:sp>
        <p:nvSpPr>
          <p:cNvPr id="11" name="TextBox 10">
            <a:extLst>
              <a:ext uri="{FF2B5EF4-FFF2-40B4-BE49-F238E27FC236}">
                <a16:creationId xmlns:a16="http://schemas.microsoft.com/office/drawing/2014/main" id="{1940A58B-9DA3-44C0-8267-319A2A29990E}"/>
              </a:ext>
            </a:extLst>
          </p:cNvPr>
          <p:cNvSpPr txBox="1"/>
          <p:nvPr/>
        </p:nvSpPr>
        <p:spPr>
          <a:xfrm>
            <a:off x="7388352" y="4662000"/>
            <a:ext cx="1755648" cy="307777"/>
          </a:xfrm>
          <a:prstGeom prst="rect">
            <a:avLst/>
          </a:prstGeom>
          <a:noFill/>
        </p:spPr>
        <p:txBody>
          <a:bodyPr wrap="square" rtlCol="0">
            <a:spAutoFit/>
          </a:bodyPr>
          <a:lstStyle/>
          <a:p>
            <a:r>
              <a:rPr lang="en-GB" b="1" dirty="0">
                <a:solidFill>
                  <a:srgbClr val="FF0000"/>
                </a:solidFill>
              </a:rPr>
              <a:t>*EUC E01-E04 only</a:t>
            </a:r>
          </a:p>
        </p:txBody>
      </p:sp>
    </p:spTree>
    <p:extLst>
      <p:ext uri="{BB962C8B-B14F-4D97-AF65-F5344CB8AC3E}">
        <p14:creationId xmlns:p14="http://schemas.microsoft.com/office/powerpoint/2010/main" val="2709991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Results: Sample Data</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18</a:t>
            </a:fld>
            <a:endParaRPr lang="en-GB" dirty="0"/>
          </a:p>
        </p:txBody>
      </p:sp>
      <p:sp>
        <p:nvSpPr>
          <p:cNvPr id="10" name="TextBox 9">
            <a:extLst>
              <a:ext uri="{FF2B5EF4-FFF2-40B4-BE49-F238E27FC236}">
                <a16:creationId xmlns:a16="http://schemas.microsoft.com/office/drawing/2014/main" id="{D7993FCB-5CE7-4246-A915-E6A65C942F83}"/>
              </a:ext>
            </a:extLst>
          </p:cNvPr>
          <p:cNvSpPr txBox="1"/>
          <p:nvPr/>
        </p:nvSpPr>
        <p:spPr>
          <a:xfrm>
            <a:off x="228600" y="944111"/>
            <a:ext cx="4245864" cy="2893100"/>
          </a:xfrm>
          <a:prstGeom prst="rect">
            <a:avLst/>
          </a:prstGeom>
          <a:noFill/>
        </p:spPr>
        <p:txBody>
          <a:bodyPr wrap="square" rtlCol="0">
            <a:spAutoFit/>
          </a:bodyPr>
          <a:lstStyle/>
          <a:p>
            <a:r>
              <a:rPr lang="en-GB" dirty="0"/>
              <a:t>Preliminary results also suggest that the AQs supplied with the 16/17 year of sample data are a good fit against those sites consumption over the year.</a:t>
            </a:r>
          </a:p>
          <a:p>
            <a:endParaRPr lang="en-GB" dirty="0"/>
          </a:p>
          <a:p>
            <a:r>
              <a:rPr lang="en-GB" dirty="0"/>
              <a:t>However to fully confirm this, the true weather correction that is used to calculate AQs will be needed.</a:t>
            </a:r>
          </a:p>
          <a:p>
            <a:endParaRPr lang="en-GB" dirty="0"/>
          </a:p>
          <a:p>
            <a:r>
              <a:rPr lang="en-GB" dirty="0"/>
              <a:t>The table on the right shows as an example for one EUC the relationship between AQ error and Weather difference to seasonal normal, which are highly correlated suggesting the AQ error seen here could be mostly down to the aggregated consumption not being weather corrected.</a:t>
            </a:r>
          </a:p>
        </p:txBody>
      </p:sp>
      <p:graphicFrame>
        <p:nvGraphicFramePr>
          <p:cNvPr id="5" name="Table 4">
            <a:extLst>
              <a:ext uri="{FF2B5EF4-FFF2-40B4-BE49-F238E27FC236}">
                <a16:creationId xmlns:a16="http://schemas.microsoft.com/office/drawing/2014/main" id="{6709DF32-D153-4AFB-B3F4-C0C96846747D}"/>
              </a:ext>
            </a:extLst>
          </p:cNvPr>
          <p:cNvGraphicFramePr>
            <a:graphicFrameLocks noGrp="1"/>
          </p:cNvGraphicFramePr>
          <p:nvPr>
            <p:extLst>
              <p:ext uri="{D42A27DB-BD31-4B8C-83A1-F6EECF244321}">
                <p14:modId xmlns:p14="http://schemas.microsoft.com/office/powerpoint/2010/main" val="3510139557"/>
              </p:ext>
            </p:extLst>
          </p:nvPr>
        </p:nvGraphicFramePr>
        <p:xfrm>
          <a:off x="4879800" y="944111"/>
          <a:ext cx="3886200" cy="3537585"/>
        </p:xfrm>
        <a:graphic>
          <a:graphicData uri="http://schemas.openxmlformats.org/drawingml/2006/table">
            <a:tbl>
              <a:tblPr/>
              <a:tblGrid>
                <a:gridCol w="609600">
                  <a:extLst>
                    <a:ext uri="{9D8B030D-6E8A-4147-A177-3AD203B41FA5}">
                      <a16:colId xmlns:a16="http://schemas.microsoft.com/office/drawing/2014/main" val="1828158726"/>
                    </a:ext>
                  </a:extLst>
                </a:gridCol>
                <a:gridCol w="609600">
                  <a:extLst>
                    <a:ext uri="{9D8B030D-6E8A-4147-A177-3AD203B41FA5}">
                      <a16:colId xmlns:a16="http://schemas.microsoft.com/office/drawing/2014/main" val="259112439"/>
                    </a:ext>
                  </a:extLst>
                </a:gridCol>
                <a:gridCol w="1384300">
                  <a:extLst>
                    <a:ext uri="{9D8B030D-6E8A-4147-A177-3AD203B41FA5}">
                      <a16:colId xmlns:a16="http://schemas.microsoft.com/office/drawing/2014/main" val="310557679"/>
                    </a:ext>
                  </a:extLst>
                </a:gridCol>
                <a:gridCol w="1282700">
                  <a:extLst>
                    <a:ext uri="{9D8B030D-6E8A-4147-A177-3AD203B41FA5}">
                      <a16:colId xmlns:a16="http://schemas.microsoft.com/office/drawing/2014/main" val="2910272196"/>
                    </a:ext>
                  </a:extLst>
                </a:gridCol>
              </a:tblGrid>
              <a:tr h="762000">
                <a:tc>
                  <a:txBody>
                    <a:bodyPr/>
                    <a:lstStyle/>
                    <a:p>
                      <a:pPr algn="l" fontAlgn="b"/>
                      <a:r>
                        <a:rPr lang="en-GB" sz="1400" b="0" i="0" u="none" strike="noStrike" dirty="0">
                          <a:solidFill>
                            <a:srgbClr val="000000"/>
                          </a:solidFill>
                          <a:effectLst/>
                          <a:latin typeface="Calibri" panose="020F0502020204030204" pitchFamily="34" charset="0"/>
                        </a:rPr>
                        <a:t>EUC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panose="020F0502020204030204" pitchFamily="34" charset="0"/>
                        </a:rPr>
                        <a:t>LDZ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panose="020F0502020204030204" pitchFamily="34" charset="0"/>
                        </a:rPr>
                        <a:t>Difference between AQs and Aggregated Consumption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Difference between CWV and SNCWV over the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373416"/>
                  </a:ext>
                </a:extLst>
              </a:tr>
              <a:tr h="190500">
                <a:tc>
                  <a:txBody>
                    <a:bodyPr/>
                    <a:lstStyle/>
                    <a:p>
                      <a:pPr algn="l" fontAlgn="b"/>
                      <a:r>
                        <a:rPr lang="en-GB" sz="1400" b="0" i="0" u="none" strike="noStrike">
                          <a:solidFill>
                            <a:srgbClr val="000000"/>
                          </a:solidFill>
                          <a:effectLst/>
                          <a:latin typeface="Calibri" panose="020F0502020204030204" pitchFamily="34" charset="0"/>
                        </a:rPr>
                        <a:t>01B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396797"/>
                  </a:ext>
                </a:extLst>
              </a:tr>
              <a:tr h="190500">
                <a:tc>
                  <a:txBody>
                    <a:bodyPr/>
                    <a:lstStyle/>
                    <a:p>
                      <a:pPr algn="l" fontAlgn="b"/>
                      <a:r>
                        <a:rPr lang="en-GB" sz="1400" b="0" i="0" u="none" strike="noStrike">
                          <a:solidFill>
                            <a:srgbClr val="000000"/>
                          </a:solidFill>
                          <a:effectLst/>
                          <a:latin typeface="Calibri" panose="020F0502020204030204" pitchFamily="34" charset="0"/>
                        </a:rPr>
                        <a:t>01B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290377"/>
                  </a:ext>
                </a:extLst>
              </a:tr>
              <a:tr h="190500">
                <a:tc>
                  <a:txBody>
                    <a:bodyPr/>
                    <a:lstStyle/>
                    <a:p>
                      <a:pPr algn="l" fontAlgn="b"/>
                      <a:r>
                        <a:rPr lang="en-GB" sz="1400" b="0" i="0" u="none" strike="noStrike">
                          <a:solidFill>
                            <a:srgbClr val="000000"/>
                          </a:solidFill>
                          <a:effectLst/>
                          <a:latin typeface="Calibri" panose="020F0502020204030204" pitchFamily="34" charset="0"/>
                        </a:rPr>
                        <a:t>01B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053567"/>
                  </a:ext>
                </a:extLst>
              </a:tr>
              <a:tr h="190500">
                <a:tc>
                  <a:txBody>
                    <a:bodyPr/>
                    <a:lstStyle/>
                    <a:p>
                      <a:pPr algn="l" fontAlgn="b"/>
                      <a:r>
                        <a:rPr lang="en-GB" sz="1400" b="0" i="0" u="none" strike="noStrike">
                          <a:solidFill>
                            <a:srgbClr val="000000"/>
                          </a:solidFill>
                          <a:effectLst/>
                          <a:latin typeface="Calibri" panose="020F0502020204030204" pitchFamily="34" charset="0"/>
                        </a:rPr>
                        <a:t>01B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543654"/>
                  </a:ext>
                </a:extLst>
              </a:tr>
              <a:tr h="190500">
                <a:tc>
                  <a:txBody>
                    <a:bodyPr/>
                    <a:lstStyle/>
                    <a:p>
                      <a:pPr algn="l" fontAlgn="b"/>
                      <a:r>
                        <a:rPr lang="en-GB" sz="1400" b="0" i="0" u="none" strike="noStrike">
                          <a:solidFill>
                            <a:srgbClr val="000000"/>
                          </a:solidFill>
                          <a:effectLst/>
                          <a:latin typeface="Calibri" panose="020F0502020204030204" pitchFamily="34" charset="0"/>
                        </a:rPr>
                        <a:t>01B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445352"/>
                  </a:ext>
                </a:extLst>
              </a:tr>
              <a:tr h="190500">
                <a:tc>
                  <a:txBody>
                    <a:bodyPr/>
                    <a:lstStyle/>
                    <a:p>
                      <a:pPr algn="l" fontAlgn="b"/>
                      <a:r>
                        <a:rPr lang="en-GB" sz="1400" b="0" i="0" u="none" strike="noStrike">
                          <a:solidFill>
                            <a:srgbClr val="000000"/>
                          </a:solidFill>
                          <a:effectLst/>
                          <a:latin typeface="Calibri" panose="020F0502020204030204" pitchFamily="34" charset="0"/>
                        </a:rPr>
                        <a:t>01B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NW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672107"/>
                  </a:ext>
                </a:extLst>
              </a:tr>
              <a:tr h="190500">
                <a:tc>
                  <a:txBody>
                    <a:bodyPr/>
                    <a:lstStyle/>
                    <a:p>
                      <a:pPr algn="l" fontAlgn="b"/>
                      <a:r>
                        <a:rPr lang="en-GB" sz="1400" b="0" i="0" u="none" strike="noStrike">
                          <a:solidFill>
                            <a:srgbClr val="000000"/>
                          </a:solidFill>
                          <a:effectLst/>
                          <a:latin typeface="Calibri" panose="020F0502020204030204" pitchFamily="34" charset="0"/>
                        </a:rPr>
                        <a:t>01B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SC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5056729"/>
                  </a:ext>
                </a:extLst>
              </a:tr>
              <a:tr h="190500">
                <a:tc>
                  <a:txBody>
                    <a:bodyPr/>
                    <a:lstStyle/>
                    <a:p>
                      <a:pPr algn="l" fontAlgn="b"/>
                      <a:r>
                        <a:rPr lang="en-GB" sz="1400" b="0" i="0" u="none" strike="noStrike">
                          <a:solidFill>
                            <a:srgbClr val="000000"/>
                          </a:solidFill>
                          <a:effectLst/>
                          <a:latin typeface="Calibri" panose="020F0502020204030204" pitchFamily="34" charset="0"/>
                        </a:rPr>
                        <a:t>01B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786412"/>
                  </a:ext>
                </a:extLst>
              </a:tr>
              <a:tr h="190500">
                <a:tc>
                  <a:txBody>
                    <a:bodyPr/>
                    <a:lstStyle/>
                    <a:p>
                      <a:pPr algn="l" fontAlgn="b"/>
                      <a:r>
                        <a:rPr lang="en-GB" sz="1400" b="0" i="0" u="none" strike="noStrike">
                          <a:solidFill>
                            <a:srgbClr val="000000"/>
                          </a:solidFill>
                          <a:effectLst/>
                          <a:latin typeface="Calibri" panose="020F0502020204030204" pitchFamily="34" charset="0"/>
                        </a:rPr>
                        <a:t>01B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218492"/>
                  </a:ext>
                </a:extLst>
              </a:tr>
              <a:tr h="190500">
                <a:tc>
                  <a:txBody>
                    <a:bodyPr/>
                    <a:lstStyle/>
                    <a:p>
                      <a:pPr algn="l" fontAlgn="b"/>
                      <a:r>
                        <a:rPr lang="en-GB" sz="1400" b="0" i="0" u="none" strike="noStrike">
                          <a:solidFill>
                            <a:srgbClr val="000000"/>
                          </a:solidFill>
                          <a:effectLst/>
                          <a:latin typeface="Calibri" panose="020F0502020204030204" pitchFamily="34" charset="0"/>
                        </a:rPr>
                        <a:t>01B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SW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342853"/>
                  </a:ext>
                </a:extLst>
              </a:tr>
              <a:tr h="190500">
                <a:tc>
                  <a:txBody>
                    <a:bodyPr/>
                    <a:lstStyle/>
                    <a:p>
                      <a:pPr algn="l" fontAlgn="b"/>
                      <a:r>
                        <a:rPr lang="en-GB" sz="1400" b="0" i="0" u="none" strike="noStrike">
                          <a:solidFill>
                            <a:srgbClr val="000000"/>
                          </a:solidFill>
                          <a:effectLst/>
                          <a:latin typeface="Calibri" panose="020F0502020204030204" pitchFamily="34" charset="0"/>
                        </a:rPr>
                        <a:t>01B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WM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511496"/>
                  </a:ext>
                </a:extLst>
              </a:tr>
              <a:tr h="190500">
                <a:tc>
                  <a:txBody>
                    <a:bodyPr/>
                    <a:lstStyle/>
                    <a:p>
                      <a:pPr algn="l" fontAlgn="b"/>
                      <a:r>
                        <a:rPr lang="en-GB" sz="1400" b="0" i="0" u="none" strike="noStrike">
                          <a:solidFill>
                            <a:srgbClr val="000000"/>
                          </a:solidFill>
                          <a:effectLst/>
                          <a:latin typeface="Calibri" panose="020F0502020204030204" pitchFamily="34" charset="0"/>
                        </a:rPr>
                        <a:t>01B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panose="020F0502020204030204" pitchFamily="34" charset="0"/>
                        </a:rPr>
                        <a:t>WS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panose="020F050202020403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858996"/>
                  </a:ext>
                </a:extLst>
              </a:tr>
            </a:tbl>
          </a:graphicData>
        </a:graphic>
      </p:graphicFrame>
    </p:spTree>
    <p:extLst>
      <p:ext uri="{BB962C8B-B14F-4D97-AF65-F5344CB8AC3E}">
        <p14:creationId xmlns:p14="http://schemas.microsoft.com/office/powerpoint/2010/main" val="209493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a:xfrm>
            <a:off x="378000" y="378000"/>
            <a:ext cx="7489650" cy="720000"/>
          </a:xfrm>
        </p:spPr>
        <p:txBody>
          <a:bodyPr/>
          <a:lstStyle/>
          <a:p>
            <a:r>
              <a:rPr lang="en-GB" dirty="0"/>
              <a:t>Limitations and Recommendations</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19</a:t>
            </a:fld>
            <a:endParaRPr lang="en-GB" dirty="0"/>
          </a:p>
        </p:txBody>
      </p:sp>
      <p:sp>
        <p:nvSpPr>
          <p:cNvPr id="5" name="TextBox 4">
            <a:extLst>
              <a:ext uri="{FF2B5EF4-FFF2-40B4-BE49-F238E27FC236}">
                <a16:creationId xmlns:a16="http://schemas.microsoft.com/office/drawing/2014/main" id="{0CFE7A2C-7CE8-430E-A330-F5968D556393}"/>
              </a:ext>
            </a:extLst>
          </p:cNvPr>
          <p:cNvSpPr txBox="1"/>
          <p:nvPr/>
        </p:nvSpPr>
        <p:spPr>
          <a:xfrm>
            <a:off x="378000" y="1098000"/>
            <a:ext cx="8114400" cy="1723549"/>
          </a:xfrm>
          <a:prstGeom prst="rect">
            <a:avLst/>
          </a:prstGeom>
          <a:noFill/>
        </p:spPr>
        <p:txBody>
          <a:bodyPr vert="horz" wrap="square" lIns="0" tIns="0" rIns="0" bIns="0" rtlCol="0" anchor="t">
            <a:spAutoFit/>
          </a:bodyPr>
          <a:lstStyle/>
          <a:p>
            <a:r>
              <a:rPr lang="en-GB" sz="1600" u="sng" dirty="0">
                <a:latin typeface="EON Brix Sans" panose="020B0500000000000000" pitchFamily="34" charset="0"/>
              </a:rPr>
              <a:t>Limitations of the final analysis:</a:t>
            </a:r>
          </a:p>
          <a:p>
            <a:pPr marL="285750" indent="-285750">
              <a:buFontTx/>
              <a:buChar char="-"/>
            </a:pPr>
            <a:r>
              <a:rPr lang="en-GB" sz="1600" dirty="0">
                <a:latin typeface="EON Brix Sans" panose="020B0500000000000000" pitchFamily="34" charset="0"/>
              </a:rPr>
              <a:t>Performed at LDZ level only (not EUC)</a:t>
            </a:r>
          </a:p>
          <a:p>
            <a:pPr marL="285750" indent="-285750">
              <a:buFontTx/>
              <a:buChar char="-"/>
            </a:pPr>
            <a:r>
              <a:rPr lang="en-GB" sz="1600" dirty="0">
                <a:latin typeface="EON Brix Sans" panose="020B0500000000000000" pitchFamily="34" charset="0"/>
              </a:rPr>
              <a:t>Multiplier applied flat to all ALPs/DAFs</a:t>
            </a:r>
          </a:p>
          <a:p>
            <a:pPr marL="285750" indent="-285750">
              <a:buFontTx/>
              <a:buChar char="-"/>
            </a:pPr>
            <a:r>
              <a:rPr lang="en-GB" sz="1600" dirty="0">
                <a:latin typeface="EON Brix Sans" panose="020B0500000000000000" pitchFamily="34" charset="0"/>
              </a:rPr>
              <a:t>Sample Data Analysis only covers one year and EUCs 1 to 4</a:t>
            </a:r>
          </a:p>
          <a:p>
            <a:pPr marL="285750" indent="-285750">
              <a:buFontTx/>
              <a:buChar char="-"/>
            </a:pPr>
            <a:r>
              <a:rPr lang="en-GB" sz="1600" dirty="0">
                <a:latin typeface="EON Brix Sans" panose="020B0500000000000000" pitchFamily="34" charset="0"/>
              </a:rPr>
              <a:t>No investigation into the impact of changing the ALPs without changing the total sum of ALPs</a:t>
            </a:r>
          </a:p>
          <a:p>
            <a:pPr marL="285750" indent="-285750">
              <a:buFontTx/>
              <a:buChar char="-"/>
            </a:pPr>
            <a:r>
              <a:rPr lang="en-GB" sz="1600" dirty="0">
                <a:latin typeface="EON Brix Sans" panose="020B0500000000000000" pitchFamily="34" charset="0"/>
              </a:rPr>
              <a:t>No assessment of system impact of ALPs not adding to 365 on Shippers, GTs or IGTs</a:t>
            </a:r>
          </a:p>
          <a:p>
            <a:pPr marL="285750" indent="-285750">
              <a:buFontTx/>
              <a:buChar char="-"/>
            </a:pPr>
            <a:r>
              <a:rPr lang="en-GB" sz="1600" dirty="0">
                <a:latin typeface="EON Brix Sans" panose="020B0500000000000000" pitchFamily="34" charset="0"/>
              </a:rPr>
              <a:t>No assessment of impact on LFs</a:t>
            </a:r>
          </a:p>
        </p:txBody>
      </p:sp>
      <p:sp>
        <p:nvSpPr>
          <p:cNvPr id="6" name="TextBox 5">
            <a:extLst>
              <a:ext uri="{FF2B5EF4-FFF2-40B4-BE49-F238E27FC236}">
                <a16:creationId xmlns:a16="http://schemas.microsoft.com/office/drawing/2014/main" id="{7F09D919-2E73-472C-99ED-F16FCB5BAC10}"/>
              </a:ext>
            </a:extLst>
          </p:cNvPr>
          <p:cNvSpPr txBox="1"/>
          <p:nvPr/>
        </p:nvSpPr>
        <p:spPr>
          <a:xfrm>
            <a:off x="378000" y="3184672"/>
            <a:ext cx="7827216" cy="1477328"/>
          </a:xfrm>
          <a:prstGeom prst="rect">
            <a:avLst/>
          </a:prstGeom>
          <a:noFill/>
        </p:spPr>
        <p:txBody>
          <a:bodyPr vert="horz" wrap="square" lIns="0" tIns="0" rIns="0" bIns="0" rtlCol="0" anchor="t">
            <a:spAutoFit/>
          </a:bodyPr>
          <a:lstStyle/>
          <a:p>
            <a:r>
              <a:rPr lang="en-GB" sz="1600" u="sng" dirty="0">
                <a:latin typeface="EON Brix Sans" panose="020B0500000000000000" pitchFamily="34" charset="0"/>
              </a:rPr>
              <a:t>Recommendation for next steps:</a:t>
            </a:r>
          </a:p>
          <a:p>
            <a:pPr marL="285750" indent="-285750">
              <a:buFontTx/>
              <a:buChar char="-"/>
            </a:pPr>
            <a:r>
              <a:rPr lang="en-GB" sz="1600" dirty="0" err="1">
                <a:latin typeface="EON Brix Sans" panose="020B0500000000000000" pitchFamily="34" charset="0"/>
              </a:rPr>
              <a:t>Xoserve</a:t>
            </a:r>
            <a:r>
              <a:rPr lang="en-GB" sz="1600" dirty="0">
                <a:latin typeface="EON Brix Sans" panose="020B0500000000000000" pitchFamily="34" charset="0"/>
              </a:rPr>
              <a:t> to work with E.ON to define a new set of ALPs and DAFs. This should include:</a:t>
            </a:r>
          </a:p>
          <a:p>
            <a:pPr marL="742950" lvl="1" indent="-285750">
              <a:buFontTx/>
              <a:buChar char="-"/>
            </a:pPr>
            <a:r>
              <a:rPr lang="en-GB" sz="1600" dirty="0">
                <a:latin typeface="EON Brix Sans" panose="020B0500000000000000" pitchFamily="34" charset="0"/>
              </a:rPr>
              <a:t>Analysis at EUC level</a:t>
            </a:r>
          </a:p>
          <a:p>
            <a:pPr marL="742950" lvl="1" indent="-285750">
              <a:buFontTx/>
              <a:buChar char="-"/>
            </a:pPr>
            <a:r>
              <a:rPr lang="en-GB" sz="1600" dirty="0">
                <a:latin typeface="EON Brix Sans" panose="020B0500000000000000" pitchFamily="34" charset="0"/>
              </a:rPr>
              <a:t>Validation using the latest sample data</a:t>
            </a:r>
          </a:p>
          <a:p>
            <a:pPr marL="285750" indent="-285750">
              <a:buFontTx/>
              <a:buChar char="-"/>
            </a:pPr>
            <a:r>
              <a:rPr lang="en-GB" sz="1600" dirty="0">
                <a:latin typeface="EON Brix Sans" panose="020B0500000000000000" pitchFamily="34" charset="0"/>
              </a:rPr>
              <a:t>This work should be incorporated into the spring analysis</a:t>
            </a:r>
          </a:p>
          <a:p>
            <a:pPr marL="285750" indent="-285750">
              <a:buFontTx/>
              <a:buChar char="-"/>
            </a:pPr>
            <a:r>
              <a:rPr lang="en-GB" sz="1600" dirty="0">
                <a:latin typeface="EON Brix Sans" panose="020B0500000000000000" pitchFamily="34" charset="0"/>
              </a:rPr>
              <a:t>The new ALPs and DAFs should be loaded and applied as soon as possible</a:t>
            </a:r>
          </a:p>
        </p:txBody>
      </p:sp>
    </p:spTree>
    <p:extLst>
      <p:ext uri="{BB962C8B-B14F-4D97-AF65-F5344CB8AC3E}">
        <p14:creationId xmlns:p14="http://schemas.microsoft.com/office/powerpoint/2010/main" val="322232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Introduction</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2</a:t>
            </a:fld>
            <a:endParaRPr lang="en-GB" dirty="0"/>
          </a:p>
        </p:txBody>
      </p:sp>
      <p:sp>
        <p:nvSpPr>
          <p:cNvPr id="6" name="TextBox 5">
            <a:extLst>
              <a:ext uri="{FF2B5EF4-FFF2-40B4-BE49-F238E27FC236}">
                <a16:creationId xmlns:a16="http://schemas.microsoft.com/office/drawing/2014/main" id="{D094D008-BBA7-41EA-8D42-4E501A081AB4}"/>
              </a:ext>
            </a:extLst>
          </p:cNvPr>
          <p:cNvSpPr txBox="1"/>
          <p:nvPr/>
        </p:nvSpPr>
        <p:spPr>
          <a:xfrm>
            <a:off x="378000" y="1098000"/>
            <a:ext cx="8114400" cy="2893100"/>
          </a:xfrm>
          <a:prstGeom prst="rect">
            <a:avLst/>
          </a:prstGeom>
          <a:noFill/>
        </p:spPr>
        <p:txBody>
          <a:bodyPr vert="horz" wrap="square" lIns="0" tIns="0" rIns="0" bIns="0" rtlCol="0" anchor="t">
            <a:spAutoFit/>
          </a:bodyPr>
          <a:lstStyle/>
          <a:p>
            <a:r>
              <a:rPr lang="en-GB" sz="1600" b="1" dirty="0"/>
              <a:t>Modification 644: Improvements to nomination and reconciliation through the introduction of new EUC bands and improvements in the CWV</a:t>
            </a:r>
          </a:p>
          <a:p>
            <a:endParaRPr lang="en-GB" sz="1600" b="1" dirty="0"/>
          </a:p>
          <a:p>
            <a:r>
              <a:rPr lang="en-GB" b="1" dirty="0"/>
              <a:t>Purpose of Modification:</a:t>
            </a:r>
          </a:p>
          <a:p>
            <a:r>
              <a:rPr lang="en-GB" dirty="0"/>
              <a:t>This modification seeks to split the End User Categories (EUC) EUC01B and EUC02B into three and grouping by prepayment, market sector code of industrial and commercial and finally all remaining meter point reference numbers. It also seeks to amend the Composite Weather Variable (CWV) to include more than just wind speeds and temperature plus </a:t>
            </a:r>
            <a:r>
              <a:rPr lang="en-GB" dirty="0">
                <a:highlight>
                  <a:srgbClr val="C0C0C0"/>
                </a:highlight>
              </a:rPr>
              <a:t>the creation of parameters to flex the Weather Correction Factor (WCF) and/or Daily Adjustment Factors (DAF) where they reach defined tolerances. These amendments would provide a more accurate profile to that which is in place today and would work towards improved nominations which in turn would reduce reconciliation and UIG.</a:t>
            </a:r>
            <a:endParaRPr lang="en-GB" sz="1600" b="1" dirty="0">
              <a:highlight>
                <a:srgbClr val="C0C0C0"/>
              </a:highlight>
            </a:endParaRPr>
          </a:p>
          <a:p>
            <a:endParaRPr lang="en-GB" dirty="0">
              <a:latin typeface="EON Brix Sans" panose="020B0500000000000000" pitchFamily="34" charset="0"/>
            </a:endParaRPr>
          </a:p>
          <a:p>
            <a:pPr lvl="1"/>
            <a:endParaRPr lang="en-GB" sz="1400" dirty="0">
              <a:latin typeface="EON Brix Sans" panose="020B0500000000000000" pitchFamily="34" charset="0"/>
            </a:endParaRPr>
          </a:p>
        </p:txBody>
      </p:sp>
    </p:spTree>
    <p:extLst>
      <p:ext uri="{BB962C8B-B14F-4D97-AF65-F5344CB8AC3E}">
        <p14:creationId xmlns:p14="http://schemas.microsoft.com/office/powerpoint/2010/main" val="33084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Introduction: UIG History</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3</a:t>
            </a:fld>
            <a:endParaRPr lang="en-GB" dirty="0"/>
          </a:p>
        </p:txBody>
      </p:sp>
      <p:sp>
        <p:nvSpPr>
          <p:cNvPr id="6" name="TextBox 5">
            <a:extLst>
              <a:ext uri="{FF2B5EF4-FFF2-40B4-BE49-F238E27FC236}">
                <a16:creationId xmlns:a16="http://schemas.microsoft.com/office/drawing/2014/main" id="{43508491-153A-4244-87F5-9F28D4A345BF}"/>
              </a:ext>
            </a:extLst>
          </p:cNvPr>
          <p:cNvSpPr txBox="1"/>
          <p:nvPr/>
        </p:nvSpPr>
        <p:spPr>
          <a:xfrm>
            <a:off x="447675" y="1256496"/>
            <a:ext cx="2478405" cy="2677656"/>
          </a:xfrm>
          <a:prstGeom prst="rect">
            <a:avLst/>
          </a:prstGeom>
          <a:noFill/>
        </p:spPr>
        <p:txBody>
          <a:bodyPr wrap="square" rtlCol="0">
            <a:spAutoFit/>
          </a:bodyPr>
          <a:lstStyle/>
          <a:p>
            <a:r>
              <a:rPr lang="en-GB" dirty="0"/>
              <a:t>At a national level, UIG can be generated back to October 2015 using industry agreed data (because Nexus-ready DAFs were produced for this month onwards).</a:t>
            </a:r>
          </a:p>
          <a:p>
            <a:endParaRPr lang="en-GB" dirty="0"/>
          </a:p>
          <a:p>
            <a:r>
              <a:rPr lang="en-GB" dirty="0"/>
              <a:t>Over this period, the volatility of UIG volume is very high, especially during the winter months, and UIG has also had a strong positive bias.</a:t>
            </a:r>
          </a:p>
        </p:txBody>
      </p:sp>
      <p:pic>
        <p:nvPicPr>
          <p:cNvPr id="8" name="Picture 7">
            <a:extLst>
              <a:ext uri="{FF2B5EF4-FFF2-40B4-BE49-F238E27FC236}">
                <a16:creationId xmlns:a16="http://schemas.microsoft.com/office/drawing/2014/main" id="{26BAC726-B26B-420B-82A3-4C92A1D68FA6}"/>
              </a:ext>
            </a:extLst>
          </p:cNvPr>
          <p:cNvPicPr>
            <a:picLocks noChangeAspect="1"/>
          </p:cNvPicPr>
          <p:nvPr/>
        </p:nvPicPr>
        <p:blipFill>
          <a:blip r:embed="rId2"/>
          <a:stretch>
            <a:fillRect/>
          </a:stretch>
        </p:blipFill>
        <p:spPr>
          <a:xfrm>
            <a:off x="3132000" y="755904"/>
            <a:ext cx="6010275" cy="4387596"/>
          </a:xfrm>
          <a:prstGeom prst="rect">
            <a:avLst/>
          </a:prstGeom>
        </p:spPr>
      </p:pic>
    </p:spTree>
    <p:extLst>
      <p:ext uri="{BB962C8B-B14F-4D97-AF65-F5344CB8AC3E}">
        <p14:creationId xmlns:p14="http://schemas.microsoft.com/office/powerpoint/2010/main" val="1493156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Introduction: UIG History</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4</a:t>
            </a:fld>
            <a:endParaRPr lang="en-GB" dirty="0"/>
          </a:p>
        </p:txBody>
      </p:sp>
      <p:sp>
        <p:nvSpPr>
          <p:cNvPr id="5" name="TextBox 4">
            <a:extLst>
              <a:ext uri="{FF2B5EF4-FFF2-40B4-BE49-F238E27FC236}">
                <a16:creationId xmlns:a16="http://schemas.microsoft.com/office/drawing/2014/main" id="{DEED9A10-A9D0-47B6-B1E1-C4CABA65B050}"/>
              </a:ext>
            </a:extLst>
          </p:cNvPr>
          <p:cNvSpPr txBox="1"/>
          <p:nvPr/>
        </p:nvSpPr>
        <p:spPr>
          <a:xfrm>
            <a:off x="378000" y="1098000"/>
            <a:ext cx="8114400" cy="215444"/>
          </a:xfrm>
          <a:prstGeom prst="rect">
            <a:avLst/>
          </a:prstGeom>
          <a:noFill/>
        </p:spPr>
        <p:txBody>
          <a:bodyPr vert="horz" wrap="square" lIns="0" tIns="0" rIns="0" bIns="0" rtlCol="0" anchor="t">
            <a:spAutoFit/>
          </a:bodyPr>
          <a:lstStyle/>
          <a:p>
            <a:r>
              <a:rPr lang="en-GB" dirty="0">
                <a:latin typeface="EON Brix Sans" panose="020B0500000000000000" pitchFamily="34" charset="0"/>
              </a:rPr>
              <a:t> </a:t>
            </a:r>
            <a:endParaRPr lang="en-GB" sz="1400" dirty="0">
              <a:latin typeface="EON Brix Sans" panose="020B0500000000000000" pitchFamily="34" charset="0"/>
            </a:endParaRPr>
          </a:p>
        </p:txBody>
      </p:sp>
      <p:sp>
        <p:nvSpPr>
          <p:cNvPr id="6" name="TextBox 5">
            <a:extLst>
              <a:ext uri="{FF2B5EF4-FFF2-40B4-BE49-F238E27FC236}">
                <a16:creationId xmlns:a16="http://schemas.microsoft.com/office/drawing/2014/main" id="{43508491-153A-4244-87F5-9F28D4A345BF}"/>
              </a:ext>
            </a:extLst>
          </p:cNvPr>
          <p:cNvSpPr txBox="1"/>
          <p:nvPr/>
        </p:nvSpPr>
        <p:spPr>
          <a:xfrm>
            <a:off x="447675" y="1098000"/>
            <a:ext cx="2426775" cy="1384995"/>
          </a:xfrm>
          <a:prstGeom prst="rect">
            <a:avLst/>
          </a:prstGeom>
          <a:noFill/>
        </p:spPr>
        <p:txBody>
          <a:bodyPr wrap="square" rtlCol="0">
            <a:spAutoFit/>
          </a:bodyPr>
          <a:lstStyle/>
          <a:p>
            <a:r>
              <a:rPr lang="en-GB" dirty="0"/>
              <a:t>Looking at the same range of data as a % of total national demand shows the volatility remains, and is similar across each year. </a:t>
            </a:r>
          </a:p>
          <a:p>
            <a:endParaRPr lang="en-GB" dirty="0"/>
          </a:p>
        </p:txBody>
      </p:sp>
      <p:pic>
        <p:nvPicPr>
          <p:cNvPr id="8" name="Picture 7">
            <a:extLst>
              <a:ext uri="{FF2B5EF4-FFF2-40B4-BE49-F238E27FC236}">
                <a16:creationId xmlns:a16="http://schemas.microsoft.com/office/drawing/2014/main" id="{9A3DD3A5-42C6-43BA-9754-64879C985B2E}"/>
              </a:ext>
            </a:extLst>
          </p:cNvPr>
          <p:cNvPicPr>
            <a:picLocks noChangeAspect="1"/>
          </p:cNvPicPr>
          <p:nvPr/>
        </p:nvPicPr>
        <p:blipFill>
          <a:blip r:embed="rId2"/>
          <a:stretch>
            <a:fillRect/>
          </a:stretch>
        </p:blipFill>
        <p:spPr>
          <a:xfrm>
            <a:off x="2941012" y="743712"/>
            <a:ext cx="6029325" cy="4285488"/>
          </a:xfrm>
          <a:prstGeom prst="rect">
            <a:avLst/>
          </a:prstGeom>
        </p:spPr>
      </p:pic>
    </p:spTree>
    <p:extLst>
      <p:ext uri="{BB962C8B-B14F-4D97-AF65-F5344CB8AC3E}">
        <p14:creationId xmlns:p14="http://schemas.microsoft.com/office/powerpoint/2010/main" val="123872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Methodology: DAF Adjustment</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5</a:t>
            </a:fld>
            <a:endParaRPr lang="en-GB" dirty="0"/>
          </a:p>
        </p:txBody>
      </p:sp>
      <p:sp>
        <p:nvSpPr>
          <p:cNvPr id="5" name="TextBox 4">
            <a:extLst>
              <a:ext uri="{FF2B5EF4-FFF2-40B4-BE49-F238E27FC236}">
                <a16:creationId xmlns:a16="http://schemas.microsoft.com/office/drawing/2014/main" id="{DEED9A10-A9D0-47B6-B1E1-C4CABA65B050}"/>
              </a:ext>
            </a:extLst>
          </p:cNvPr>
          <p:cNvSpPr txBox="1"/>
          <p:nvPr/>
        </p:nvSpPr>
        <p:spPr>
          <a:xfrm>
            <a:off x="378000" y="1098000"/>
            <a:ext cx="8114400" cy="215444"/>
          </a:xfrm>
          <a:prstGeom prst="rect">
            <a:avLst/>
          </a:prstGeom>
          <a:noFill/>
        </p:spPr>
        <p:txBody>
          <a:bodyPr vert="horz" wrap="square" lIns="0" tIns="0" rIns="0" bIns="0" rtlCol="0" anchor="t">
            <a:spAutoFit/>
          </a:bodyPr>
          <a:lstStyle/>
          <a:p>
            <a:r>
              <a:rPr lang="en-GB" dirty="0">
                <a:latin typeface="EON Brix Sans" panose="020B0500000000000000" pitchFamily="34" charset="0"/>
              </a:rPr>
              <a:t> </a:t>
            </a:r>
            <a:endParaRPr lang="en-GB" sz="1400" dirty="0">
              <a:latin typeface="EON Brix Sans" panose="020B0500000000000000" pitchFamily="34" charset="0"/>
            </a:endParaRPr>
          </a:p>
        </p:txBody>
      </p:sp>
      <p:sp>
        <p:nvSpPr>
          <p:cNvPr id="6" name="TextBox 5">
            <a:extLst>
              <a:ext uri="{FF2B5EF4-FFF2-40B4-BE49-F238E27FC236}">
                <a16:creationId xmlns:a16="http://schemas.microsoft.com/office/drawing/2014/main" id="{43508491-153A-4244-87F5-9F28D4A345BF}"/>
              </a:ext>
            </a:extLst>
          </p:cNvPr>
          <p:cNvSpPr txBox="1"/>
          <p:nvPr/>
        </p:nvSpPr>
        <p:spPr>
          <a:xfrm>
            <a:off x="447675" y="1098000"/>
            <a:ext cx="8044725" cy="1169551"/>
          </a:xfrm>
          <a:prstGeom prst="rect">
            <a:avLst/>
          </a:prstGeom>
          <a:noFill/>
        </p:spPr>
        <p:txBody>
          <a:bodyPr wrap="square" rtlCol="0">
            <a:spAutoFit/>
          </a:bodyPr>
          <a:lstStyle/>
          <a:p>
            <a:r>
              <a:rPr lang="en-GB" dirty="0"/>
              <a:t>In order to produce a recommendation that could be implemented without large scale system change, analysis was focussed on changing the DAF values, rather than a different part of the NDM demand algorithm. </a:t>
            </a:r>
            <a:r>
              <a:rPr lang="en-GB" dirty="0">
                <a:latin typeface="EON Brix Sans" panose="020B0500000000000000" pitchFamily="34" charset="0"/>
              </a:rPr>
              <a:t>(Mathematically, adjusting the DAF values themselves is the same as adjusting the weather component of the DAF.)</a:t>
            </a:r>
          </a:p>
          <a:p>
            <a:endParaRPr lang="en-GB" dirty="0"/>
          </a:p>
        </p:txBody>
      </p:sp>
      <p:pic>
        <p:nvPicPr>
          <p:cNvPr id="7" name="Picture 6">
            <a:extLst>
              <a:ext uri="{FF2B5EF4-FFF2-40B4-BE49-F238E27FC236}">
                <a16:creationId xmlns:a16="http://schemas.microsoft.com/office/drawing/2014/main" id="{8649E935-8B04-4D04-9E04-2B28081E4F73}"/>
              </a:ext>
            </a:extLst>
          </p:cNvPr>
          <p:cNvPicPr>
            <a:picLocks noChangeAspect="1"/>
          </p:cNvPicPr>
          <p:nvPr/>
        </p:nvPicPr>
        <p:blipFill>
          <a:blip r:embed="rId2"/>
          <a:stretch>
            <a:fillRect/>
          </a:stretch>
        </p:blipFill>
        <p:spPr>
          <a:xfrm>
            <a:off x="611700" y="2367310"/>
            <a:ext cx="7124700" cy="428625"/>
          </a:xfrm>
          <a:prstGeom prst="rect">
            <a:avLst/>
          </a:prstGeom>
        </p:spPr>
      </p:pic>
      <p:pic>
        <p:nvPicPr>
          <p:cNvPr id="8" name="Picture 7">
            <a:extLst>
              <a:ext uri="{FF2B5EF4-FFF2-40B4-BE49-F238E27FC236}">
                <a16:creationId xmlns:a16="http://schemas.microsoft.com/office/drawing/2014/main" id="{7FEB3CEF-E847-4A09-9494-2BC2120B694C}"/>
              </a:ext>
            </a:extLst>
          </p:cNvPr>
          <p:cNvPicPr>
            <a:picLocks noChangeAspect="1"/>
          </p:cNvPicPr>
          <p:nvPr/>
        </p:nvPicPr>
        <p:blipFill>
          <a:blip r:embed="rId3"/>
          <a:stretch>
            <a:fillRect/>
          </a:stretch>
        </p:blipFill>
        <p:spPr>
          <a:xfrm>
            <a:off x="1649925" y="3229853"/>
            <a:ext cx="5048250" cy="419100"/>
          </a:xfrm>
          <a:prstGeom prst="rect">
            <a:avLst/>
          </a:prstGeom>
        </p:spPr>
      </p:pic>
      <p:sp>
        <p:nvSpPr>
          <p:cNvPr id="10" name="Arrow: Down 9">
            <a:extLst>
              <a:ext uri="{FF2B5EF4-FFF2-40B4-BE49-F238E27FC236}">
                <a16:creationId xmlns:a16="http://schemas.microsoft.com/office/drawing/2014/main" id="{CB724CB3-E74E-400C-B342-07E05AD1C149}"/>
              </a:ext>
            </a:extLst>
          </p:cNvPr>
          <p:cNvSpPr/>
          <p:nvPr/>
        </p:nvSpPr>
        <p:spPr>
          <a:xfrm>
            <a:off x="6791325" y="1964767"/>
            <a:ext cx="361950" cy="4339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FD1F8F38-C4C8-4D23-945A-1EEF6DC2DFBE}"/>
              </a:ext>
            </a:extLst>
          </p:cNvPr>
          <p:cNvSpPr/>
          <p:nvPr/>
        </p:nvSpPr>
        <p:spPr>
          <a:xfrm>
            <a:off x="5547603" y="2795935"/>
            <a:ext cx="361950" cy="4339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2ABB2D7-841A-4FE6-8D6A-A09E99923197}"/>
              </a:ext>
            </a:extLst>
          </p:cNvPr>
          <p:cNvSpPr txBox="1"/>
          <p:nvPr/>
        </p:nvSpPr>
        <p:spPr>
          <a:xfrm>
            <a:off x="447675" y="4015669"/>
            <a:ext cx="8044725" cy="646331"/>
          </a:xfrm>
          <a:prstGeom prst="rect">
            <a:avLst/>
          </a:prstGeom>
          <a:noFill/>
        </p:spPr>
        <p:txBody>
          <a:bodyPr vert="horz" wrap="square" lIns="0" tIns="0" rIns="0" bIns="0" rtlCol="0" anchor="t">
            <a:spAutoFit/>
          </a:bodyPr>
          <a:lstStyle/>
          <a:p>
            <a:r>
              <a:rPr lang="en-GB" dirty="0"/>
              <a:t>To identify how UIG volatility and bias could be impacted by changes in DAF values, a range of multipliers were applied to the DAF values, and new values of NDM demand and UIG were calculated, to model the dependencies.</a:t>
            </a:r>
            <a:endParaRPr lang="en-GB" dirty="0">
              <a:latin typeface="EON Brix Sans" panose="020B0500000000000000" pitchFamily="34" charset="0"/>
            </a:endParaRPr>
          </a:p>
        </p:txBody>
      </p:sp>
    </p:spTree>
    <p:extLst>
      <p:ext uri="{BB962C8B-B14F-4D97-AF65-F5344CB8AC3E}">
        <p14:creationId xmlns:p14="http://schemas.microsoft.com/office/powerpoint/2010/main" val="221285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Methodology: DAF Adjustment Example</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6</a:t>
            </a:fld>
            <a:endParaRPr lang="en-GB" dirty="0"/>
          </a:p>
        </p:txBody>
      </p:sp>
      <p:sp>
        <p:nvSpPr>
          <p:cNvPr id="5" name="TextBox 4">
            <a:extLst>
              <a:ext uri="{FF2B5EF4-FFF2-40B4-BE49-F238E27FC236}">
                <a16:creationId xmlns:a16="http://schemas.microsoft.com/office/drawing/2014/main" id="{7F720A5A-0622-4061-9C76-97D99B31F024}"/>
              </a:ext>
            </a:extLst>
          </p:cNvPr>
          <p:cNvSpPr txBox="1"/>
          <p:nvPr/>
        </p:nvSpPr>
        <p:spPr>
          <a:xfrm>
            <a:off x="378000" y="1098000"/>
            <a:ext cx="2596848" cy="3016210"/>
          </a:xfrm>
          <a:prstGeom prst="rect">
            <a:avLst/>
          </a:prstGeom>
          <a:noFill/>
        </p:spPr>
        <p:txBody>
          <a:bodyPr vert="horz" wrap="square" lIns="0" tIns="0" rIns="0" bIns="0" rtlCol="0" anchor="t">
            <a:spAutoFit/>
          </a:bodyPr>
          <a:lstStyle/>
          <a:p>
            <a:r>
              <a:rPr lang="en-GB" dirty="0">
                <a:latin typeface="EON Brix Sans" panose="020B0500000000000000" pitchFamily="34" charset="0"/>
              </a:rPr>
              <a:t>For illustration:</a:t>
            </a:r>
          </a:p>
          <a:p>
            <a:endParaRPr lang="en-GB" dirty="0">
              <a:latin typeface="EON Brix Sans" panose="020B0500000000000000" pitchFamily="34" charset="0"/>
            </a:endParaRPr>
          </a:p>
          <a:p>
            <a:r>
              <a:rPr lang="en-GB" dirty="0">
                <a:latin typeface="EON Brix Sans" panose="020B0500000000000000" pitchFamily="34" charset="0"/>
              </a:rPr>
              <a:t>This graph shows for EA:E01B the range of DAF values used to model UIG from, where the dotted black line shows the original DAF values.</a:t>
            </a:r>
          </a:p>
          <a:p>
            <a:endParaRPr lang="en-GB" dirty="0">
              <a:latin typeface="EON Brix Sans" panose="020B0500000000000000" pitchFamily="34" charset="0"/>
            </a:endParaRPr>
          </a:p>
          <a:p>
            <a:r>
              <a:rPr lang="en-GB" dirty="0">
                <a:latin typeface="EON Brix Sans" panose="020B0500000000000000" pitchFamily="34" charset="0"/>
              </a:rPr>
              <a:t>For the actual analysis, rather than changing the DAF multiplier by 0.1 each time, this was iterated by 0.01, producing 100 different sets of DAFs.</a:t>
            </a:r>
          </a:p>
          <a:p>
            <a:endParaRPr lang="en-GB" dirty="0">
              <a:latin typeface="EON Brix Sans" panose="020B0500000000000000" pitchFamily="34" charset="0"/>
            </a:endParaRPr>
          </a:p>
          <a:p>
            <a:pPr marL="285750" indent="-285750">
              <a:buFontTx/>
              <a:buChar char="-"/>
            </a:pPr>
            <a:endParaRPr lang="en-GB" dirty="0">
              <a:latin typeface="EON Brix Sans" panose="020B0500000000000000" pitchFamily="34" charset="0"/>
            </a:endParaRPr>
          </a:p>
        </p:txBody>
      </p:sp>
      <p:pic>
        <p:nvPicPr>
          <p:cNvPr id="8" name="Picture 7">
            <a:extLst>
              <a:ext uri="{FF2B5EF4-FFF2-40B4-BE49-F238E27FC236}">
                <a16:creationId xmlns:a16="http://schemas.microsoft.com/office/drawing/2014/main" id="{94605F06-8B08-4584-9319-0109708660F8}"/>
              </a:ext>
            </a:extLst>
          </p:cNvPr>
          <p:cNvPicPr>
            <a:picLocks noChangeAspect="1"/>
          </p:cNvPicPr>
          <p:nvPr/>
        </p:nvPicPr>
        <p:blipFill>
          <a:blip r:embed="rId2"/>
          <a:stretch>
            <a:fillRect/>
          </a:stretch>
        </p:blipFill>
        <p:spPr>
          <a:xfrm>
            <a:off x="3230879" y="782437"/>
            <a:ext cx="5796465" cy="4361063"/>
          </a:xfrm>
          <a:prstGeom prst="rect">
            <a:avLst/>
          </a:prstGeom>
        </p:spPr>
      </p:pic>
    </p:spTree>
    <p:extLst>
      <p:ext uri="{BB962C8B-B14F-4D97-AF65-F5344CB8AC3E}">
        <p14:creationId xmlns:p14="http://schemas.microsoft.com/office/powerpoint/2010/main" val="1725625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Methodology: Data Used</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7</a:t>
            </a:fld>
            <a:endParaRPr lang="en-GB" dirty="0"/>
          </a:p>
        </p:txBody>
      </p:sp>
      <p:sp>
        <p:nvSpPr>
          <p:cNvPr id="5" name="TextBox 4">
            <a:extLst>
              <a:ext uri="{FF2B5EF4-FFF2-40B4-BE49-F238E27FC236}">
                <a16:creationId xmlns:a16="http://schemas.microsoft.com/office/drawing/2014/main" id="{DEED9A10-A9D0-47B6-B1E1-C4CABA65B050}"/>
              </a:ext>
            </a:extLst>
          </p:cNvPr>
          <p:cNvSpPr txBox="1"/>
          <p:nvPr/>
        </p:nvSpPr>
        <p:spPr>
          <a:xfrm>
            <a:off x="378000" y="1098000"/>
            <a:ext cx="8114400" cy="3939540"/>
          </a:xfrm>
          <a:prstGeom prst="rect">
            <a:avLst/>
          </a:prstGeom>
          <a:noFill/>
        </p:spPr>
        <p:txBody>
          <a:bodyPr vert="horz" wrap="square" lIns="0" tIns="0" rIns="0" bIns="0" rtlCol="0" anchor="t">
            <a:spAutoFit/>
          </a:bodyPr>
          <a:lstStyle/>
          <a:p>
            <a:r>
              <a:rPr lang="en-GB" sz="1600" u="sng" dirty="0">
                <a:latin typeface="EON Brix Sans" panose="020B0500000000000000" pitchFamily="34" charset="0"/>
              </a:rPr>
              <a:t>No shipper specific data was used in this analysis to ensure the results are relevant for the gas industry as a whole. </a:t>
            </a:r>
          </a:p>
          <a:p>
            <a:pPr marL="285750" indent="-285750">
              <a:buFontTx/>
              <a:buChar char="-"/>
            </a:pPr>
            <a:endParaRPr lang="en-GB" dirty="0">
              <a:latin typeface="EON Brix Sans" panose="020B0500000000000000" pitchFamily="34" charset="0"/>
            </a:endParaRPr>
          </a:p>
          <a:p>
            <a:pPr marL="285750" indent="-285750">
              <a:buFontTx/>
              <a:buChar char="-"/>
            </a:pPr>
            <a:r>
              <a:rPr lang="en-GB" dirty="0">
                <a:latin typeface="EON Brix Sans" panose="020B0500000000000000" pitchFamily="34" charset="0"/>
              </a:rPr>
              <a:t>National Grid:</a:t>
            </a:r>
          </a:p>
          <a:p>
            <a:pPr marL="742950" lvl="1" indent="-285750">
              <a:buFontTx/>
              <a:buChar char="-"/>
            </a:pPr>
            <a:r>
              <a:rPr lang="en-GB" sz="1400" dirty="0">
                <a:latin typeface="EON Brix Sans" panose="020B0500000000000000" pitchFamily="34" charset="0"/>
              </a:rPr>
              <a:t>LDZ Demand Actuals D+6</a:t>
            </a:r>
          </a:p>
          <a:p>
            <a:pPr marL="742950" lvl="1" indent="-285750">
              <a:buFontTx/>
              <a:buChar char="-"/>
            </a:pPr>
            <a:r>
              <a:rPr lang="en-GB" sz="1400" dirty="0">
                <a:latin typeface="EON Brix Sans" panose="020B0500000000000000" pitchFamily="34" charset="0"/>
              </a:rPr>
              <a:t>DM Demand Actuals D+6</a:t>
            </a:r>
          </a:p>
          <a:p>
            <a:pPr marL="742950" lvl="1" indent="-285750">
              <a:buFontTx/>
              <a:buChar char="-"/>
            </a:pPr>
            <a:r>
              <a:rPr lang="en-GB" sz="1400" dirty="0">
                <a:latin typeface="EON Brix Sans" panose="020B0500000000000000" pitchFamily="34" charset="0"/>
              </a:rPr>
              <a:t>CVs (Calorific Values)</a:t>
            </a:r>
          </a:p>
          <a:p>
            <a:pPr marL="285750" indent="-285750">
              <a:buFontTx/>
              <a:buChar char="-"/>
            </a:pPr>
            <a:r>
              <a:rPr lang="en-GB" dirty="0">
                <a:latin typeface="EON Brix Sans" panose="020B0500000000000000" pitchFamily="34" charset="0"/>
              </a:rPr>
              <a:t>Joint Office Website:</a:t>
            </a:r>
          </a:p>
          <a:p>
            <a:pPr marL="742950" lvl="1" indent="-285750">
              <a:buFontTx/>
              <a:buChar char="-"/>
            </a:pPr>
            <a:r>
              <a:rPr lang="en-GB" sz="1400" dirty="0">
                <a:latin typeface="EON Brix Sans" panose="020B0500000000000000" pitchFamily="34" charset="0"/>
              </a:rPr>
              <a:t>Shrinkage Factors</a:t>
            </a:r>
          </a:p>
          <a:p>
            <a:pPr marL="285750" indent="-285750">
              <a:buFontTx/>
              <a:buChar char="-"/>
            </a:pPr>
            <a:r>
              <a:rPr lang="en-GB" dirty="0">
                <a:latin typeface="EON Brix Sans" panose="020B0500000000000000" pitchFamily="34" charset="0"/>
              </a:rPr>
              <a:t>CDSP:</a:t>
            </a:r>
          </a:p>
          <a:p>
            <a:pPr marL="742950" lvl="1" indent="-285750">
              <a:buFontTx/>
              <a:buChar char="-"/>
            </a:pPr>
            <a:r>
              <a:rPr lang="en-GB" sz="1400" dirty="0">
                <a:latin typeface="EON Brix Sans" panose="020B0500000000000000" pitchFamily="34" charset="0"/>
              </a:rPr>
              <a:t>ALPs (post-Nexus)</a:t>
            </a:r>
          </a:p>
          <a:p>
            <a:pPr marL="742950" lvl="1" indent="-285750">
              <a:buFontTx/>
              <a:buChar char="-"/>
            </a:pPr>
            <a:r>
              <a:rPr lang="en-GB" sz="1400" dirty="0">
                <a:latin typeface="EON Brix Sans" panose="020B0500000000000000" pitchFamily="34" charset="0"/>
              </a:rPr>
              <a:t>DAFs (post-Nexus)</a:t>
            </a:r>
          </a:p>
          <a:p>
            <a:pPr marL="742950" lvl="1" indent="-285750">
              <a:buFontTx/>
              <a:buChar char="-"/>
            </a:pPr>
            <a:r>
              <a:rPr lang="en-GB" sz="1400" dirty="0">
                <a:latin typeface="EON Brix Sans" panose="020B0500000000000000" pitchFamily="34" charset="0"/>
              </a:rPr>
              <a:t>CWVs</a:t>
            </a:r>
          </a:p>
          <a:p>
            <a:pPr marL="742950" lvl="1" indent="-285750">
              <a:buFontTx/>
              <a:buChar char="-"/>
            </a:pPr>
            <a:r>
              <a:rPr lang="en-GB" sz="1400" dirty="0">
                <a:latin typeface="EON Brix Sans" panose="020B0500000000000000" pitchFamily="34" charset="0"/>
              </a:rPr>
              <a:t>SNCWVs</a:t>
            </a:r>
          </a:p>
          <a:p>
            <a:pPr marL="742950" lvl="1" indent="-285750">
              <a:buFontTx/>
              <a:buChar char="-"/>
            </a:pPr>
            <a:r>
              <a:rPr lang="en-GB" sz="1400" dirty="0">
                <a:latin typeface="EON Brix Sans" panose="020B0500000000000000" pitchFamily="34" charset="0"/>
              </a:rPr>
              <a:t>Profile Sample Data for Mar16-Mar17</a:t>
            </a:r>
          </a:p>
          <a:p>
            <a:pPr marL="285750" indent="-285750">
              <a:buFontTx/>
              <a:buChar char="-"/>
            </a:pPr>
            <a:r>
              <a:rPr lang="en-GB" dirty="0" err="1">
                <a:latin typeface="EON Brix Sans" panose="020B0500000000000000" pitchFamily="34" charset="0"/>
              </a:rPr>
              <a:t>Xoserve</a:t>
            </a:r>
            <a:r>
              <a:rPr lang="en-GB" dirty="0">
                <a:latin typeface="EON Brix Sans" panose="020B0500000000000000" pitchFamily="34" charset="0"/>
              </a:rPr>
              <a:t>:</a:t>
            </a:r>
          </a:p>
          <a:p>
            <a:pPr marL="742950" lvl="1" indent="-285750">
              <a:buFontTx/>
              <a:buChar char="-"/>
            </a:pPr>
            <a:r>
              <a:rPr lang="en-GB" sz="1400" dirty="0">
                <a:latin typeface="EON Brix Sans" panose="020B0500000000000000" pitchFamily="34" charset="0"/>
              </a:rPr>
              <a:t>National AQ split by LDZ and EUC</a:t>
            </a:r>
          </a:p>
          <a:p>
            <a:pPr lvl="1"/>
            <a:endParaRPr lang="en-GB" sz="1400" dirty="0">
              <a:latin typeface="EON Brix Sans" panose="020B0500000000000000" pitchFamily="34" charset="0"/>
            </a:endParaRPr>
          </a:p>
        </p:txBody>
      </p:sp>
      <p:sp>
        <p:nvSpPr>
          <p:cNvPr id="6" name="TextBox 5">
            <a:extLst>
              <a:ext uri="{FF2B5EF4-FFF2-40B4-BE49-F238E27FC236}">
                <a16:creationId xmlns:a16="http://schemas.microsoft.com/office/drawing/2014/main" id="{87D6BF09-65F1-41B5-A699-F79EFF965D17}"/>
              </a:ext>
            </a:extLst>
          </p:cNvPr>
          <p:cNvSpPr txBox="1"/>
          <p:nvPr/>
        </p:nvSpPr>
        <p:spPr>
          <a:xfrm>
            <a:off x="5500238" y="2352179"/>
            <a:ext cx="2085975" cy="1384995"/>
          </a:xfrm>
          <a:prstGeom prst="rect">
            <a:avLst/>
          </a:prstGeom>
          <a:noFill/>
          <a:ln w="15875">
            <a:solidFill>
              <a:schemeClr val="accent1"/>
            </a:solidFill>
          </a:ln>
        </p:spPr>
        <p:txBody>
          <a:bodyPr wrap="square" rtlCol="0">
            <a:spAutoFit/>
          </a:bodyPr>
          <a:lstStyle/>
          <a:p>
            <a:r>
              <a:rPr lang="en-GB" i="1" dirty="0"/>
              <a:t>Analysis data covered Oct15-Mar18, because over this time period, industry agreed DAFs were available relevant for the post-Nexus algorithm.</a:t>
            </a:r>
          </a:p>
        </p:txBody>
      </p:sp>
    </p:spTree>
    <p:extLst>
      <p:ext uri="{BB962C8B-B14F-4D97-AF65-F5344CB8AC3E}">
        <p14:creationId xmlns:p14="http://schemas.microsoft.com/office/powerpoint/2010/main" val="146087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Results: DAF Adjustment</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8</a:t>
            </a:fld>
            <a:endParaRPr lang="en-GB" dirty="0"/>
          </a:p>
        </p:txBody>
      </p:sp>
      <p:sp>
        <p:nvSpPr>
          <p:cNvPr id="9" name="TextBox 8">
            <a:extLst>
              <a:ext uri="{FF2B5EF4-FFF2-40B4-BE49-F238E27FC236}">
                <a16:creationId xmlns:a16="http://schemas.microsoft.com/office/drawing/2014/main" id="{942D1338-CCE9-4F1D-A0C7-5522A620D3F2}"/>
              </a:ext>
            </a:extLst>
          </p:cNvPr>
          <p:cNvSpPr txBox="1"/>
          <p:nvPr/>
        </p:nvSpPr>
        <p:spPr>
          <a:xfrm>
            <a:off x="228600" y="944111"/>
            <a:ext cx="2787375" cy="3108543"/>
          </a:xfrm>
          <a:prstGeom prst="rect">
            <a:avLst/>
          </a:prstGeom>
          <a:noFill/>
        </p:spPr>
        <p:txBody>
          <a:bodyPr wrap="square" rtlCol="0">
            <a:spAutoFit/>
          </a:bodyPr>
          <a:lstStyle/>
          <a:p>
            <a:r>
              <a:rPr lang="en-GB" dirty="0"/>
              <a:t>This graph shows how the volatility of UIG varies depending on the size of the factor applied to the DAFs.</a:t>
            </a:r>
          </a:p>
          <a:p>
            <a:endParaRPr lang="en-GB" dirty="0"/>
          </a:p>
          <a:p>
            <a:r>
              <a:rPr lang="en-GB" dirty="0"/>
              <a:t>At 1, the volatility (or standard deviation of UIG over the full time period) is quite low, but most LDZs do show that the optimum DAF level actually requires a slight positive multiplier to be applied.</a:t>
            </a:r>
          </a:p>
          <a:p>
            <a:endParaRPr lang="en-GB" dirty="0"/>
          </a:p>
          <a:p>
            <a:r>
              <a:rPr lang="en-GB" dirty="0"/>
              <a:t>This suggests the DAFs are not accounting for enough weather sensitivity across all LDZs.</a:t>
            </a:r>
          </a:p>
        </p:txBody>
      </p:sp>
      <p:pic>
        <p:nvPicPr>
          <p:cNvPr id="6" name="Picture 5">
            <a:extLst>
              <a:ext uri="{FF2B5EF4-FFF2-40B4-BE49-F238E27FC236}">
                <a16:creationId xmlns:a16="http://schemas.microsoft.com/office/drawing/2014/main" id="{9E9E5433-0B5D-40F3-B4B4-E701406F9186}"/>
              </a:ext>
            </a:extLst>
          </p:cNvPr>
          <p:cNvPicPr>
            <a:picLocks noChangeAspect="1"/>
          </p:cNvPicPr>
          <p:nvPr/>
        </p:nvPicPr>
        <p:blipFill>
          <a:blip r:embed="rId2"/>
          <a:stretch>
            <a:fillRect/>
          </a:stretch>
        </p:blipFill>
        <p:spPr>
          <a:xfrm>
            <a:off x="3015975" y="707136"/>
            <a:ext cx="6038850" cy="4436364"/>
          </a:xfrm>
          <a:prstGeom prst="rect">
            <a:avLst/>
          </a:prstGeom>
        </p:spPr>
      </p:pic>
    </p:spTree>
    <p:extLst>
      <p:ext uri="{BB962C8B-B14F-4D97-AF65-F5344CB8AC3E}">
        <p14:creationId xmlns:p14="http://schemas.microsoft.com/office/powerpoint/2010/main" val="297744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F332-36E6-42AF-BABF-DAB3B709EE94}"/>
              </a:ext>
            </a:extLst>
          </p:cNvPr>
          <p:cNvSpPr>
            <a:spLocks noGrp="1"/>
          </p:cNvSpPr>
          <p:nvPr>
            <p:ph type="title"/>
          </p:nvPr>
        </p:nvSpPr>
        <p:spPr/>
        <p:txBody>
          <a:bodyPr/>
          <a:lstStyle/>
          <a:p>
            <a:r>
              <a:rPr lang="en-GB" dirty="0"/>
              <a:t>Results: DAF Adjustment</a:t>
            </a:r>
          </a:p>
        </p:txBody>
      </p:sp>
      <p:sp>
        <p:nvSpPr>
          <p:cNvPr id="3" name="Date Placeholder 2">
            <a:extLst>
              <a:ext uri="{FF2B5EF4-FFF2-40B4-BE49-F238E27FC236}">
                <a16:creationId xmlns:a16="http://schemas.microsoft.com/office/drawing/2014/main" id="{C5B3CFC3-9D8A-4B86-83BF-0A014B7CEE0B}"/>
              </a:ext>
            </a:extLst>
          </p:cNvPr>
          <p:cNvSpPr>
            <a:spLocks noGrp="1"/>
          </p:cNvSpPr>
          <p:nvPr>
            <p:ph type="dt" sz="half" idx="10"/>
          </p:nvPr>
        </p:nvSpPr>
        <p:spPr/>
        <p:txBody>
          <a:bodyPr/>
          <a:lstStyle/>
          <a:p>
            <a:r>
              <a:rPr lang="en-GB"/>
              <a:t>27.04.2018</a:t>
            </a:r>
            <a:endParaRPr lang="en-GB" dirty="0"/>
          </a:p>
        </p:txBody>
      </p:sp>
      <p:sp>
        <p:nvSpPr>
          <p:cNvPr id="4" name="Slide Number Placeholder 3">
            <a:extLst>
              <a:ext uri="{FF2B5EF4-FFF2-40B4-BE49-F238E27FC236}">
                <a16:creationId xmlns:a16="http://schemas.microsoft.com/office/drawing/2014/main" id="{5D2CD362-794D-42C9-9056-0F490680D28B}"/>
              </a:ext>
            </a:extLst>
          </p:cNvPr>
          <p:cNvSpPr>
            <a:spLocks noGrp="1"/>
          </p:cNvSpPr>
          <p:nvPr>
            <p:ph type="sldNum" sz="quarter" idx="12"/>
          </p:nvPr>
        </p:nvSpPr>
        <p:spPr/>
        <p:txBody>
          <a:bodyPr/>
          <a:lstStyle/>
          <a:p>
            <a:fld id="{93C795C4-4A26-412B-AA90-98E97FF83D41}" type="slidenum">
              <a:rPr lang="en-GB" smtClean="0"/>
              <a:t>9</a:t>
            </a:fld>
            <a:endParaRPr lang="en-GB" dirty="0"/>
          </a:p>
        </p:txBody>
      </p:sp>
      <p:sp>
        <p:nvSpPr>
          <p:cNvPr id="9" name="TextBox 8">
            <a:extLst>
              <a:ext uri="{FF2B5EF4-FFF2-40B4-BE49-F238E27FC236}">
                <a16:creationId xmlns:a16="http://schemas.microsoft.com/office/drawing/2014/main" id="{942D1338-CCE9-4F1D-A0C7-5522A620D3F2}"/>
              </a:ext>
            </a:extLst>
          </p:cNvPr>
          <p:cNvSpPr txBox="1"/>
          <p:nvPr/>
        </p:nvSpPr>
        <p:spPr>
          <a:xfrm>
            <a:off x="228600" y="944111"/>
            <a:ext cx="8366760" cy="523220"/>
          </a:xfrm>
          <a:prstGeom prst="rect">
            <a:avLst/>
          </a:prstGeom>
          <a:noFill/>
        </p:spPr>
        <p:txBody>
          <a:bodyPr wrap="square" rtlCol="0">
            <a:spAutoFit/>
          </a:bodyPr>
          <a:lstStyle/>
          <a:p>
            <a:r>
              <a:rPr lang="en-GB" dirty="0"/>
              <a:t>The actual minimum volatility points depended on LDZ, but ranged between improvements of 0.7% and 5.7% upon the standard deviation calculated based on using the original DAFs.</a:t>
            </a:r>
          </a:p>
        </p:txBody>
      </p:sp>
      <p:graphicFrame>
        <p:nvGraphicFramePr>
          <p:cNvPr id="8" name="Table 7">
            <a:extLst>
              <a:ext uri="{FF2B5EF4-FFF2-40B4-BE49-F238E27FC236}">
                <a16:creationId xmlns:a16="http://schemas.microsoft.com/office/drawing/2014/main" id="{5E36D485-4FE6-44BB-ABC3-1F7DFBE9AD7E}"/>
              </a:ext>
            </a:extLst>
          </p:cNvPr>
          <p:cNvGraphicFramePr>
            <a:graphicFrameLocks noGrp="1"/>
          </p:cNvGraphicFramePr>
          <p:nvPr>
            <p:extLst>
              <p:ext uri="{D42A27DB-BD31-4B8C-83A1-F6EECF244321}">
                <p14:modId xmlns:p14="http://schemas.microsoft.com/office/powerpoint/2010/main" val="3049013254"/>
              </p:ext>
            </p:extLst>
          </p:nvPr>
        </p:nvGraphicFramePr>
        <p:xfrm>
          <a:off x="1463041" y="1530255"/>
          <a:ext cx="5766816" cy="3413760"/>
        </p:xfrm>
        <a:graphic>
          <a:graphicData uri="http://schemas.openxmlformats.org/drawingml/2006/table">
            <a:tbl>
              <a:tblPr/>
              <a:tblGrid>
                <a:gridCol w="954507">
                  <a:extLst>
                    <a:ext uri="{9D8B030D-6E8A-4147-A177-3AD203B41FA5}">
                      <a16:colId xmlns:a16="http://schemas.microsoft.com/office/drawing/2014/main" val="663365864"/>
                    </a:ext>
                  </a:extLst>
                </a:gridCol>
                <a:gridCol w="1928901">
                  <a:extLst>
                    <a:ext uri="{9D8B030D-6E8A-4147-A177-3AD203B41FA5}">
                      <a16:colId xmlns:a16="http://schemas.microsoft.com/office/drawing/2014/main" val="1124169519"/>
                    </a:ext>
                  </a:extLst>
                </a:gridCol>
                <a:gridCol w="2883408">
                  <a:extLst>
                    <a:ext uri="{9D8B030D-6E8A-4147-A177-3AD203B41FA5}">
                      <a16:colId xmlns:a16="http://schemas.microsoft.com/office/drawing/2014/main" val="2567144315"/>
                    </a:ext>
                  </a:extLst>
                </a:gridCol>
              </a:tblGrid>
              <a:tr h="190500">
                <a:tc>
                  <a:txBody>
                    <a:bodyPr/>
                    <a:lstStyle/>
                    <a:p>
                      <a:pPr algn="ctr" fontAlgn="b"/>
                      <a:r>
                        <a:rPr lang="en-GB" sz="1600" b="0" i="0" u="none" strike="noStrike" dirty="0">
                          <a:solidFill>
                            <a:srgbClr val="000000"/>
                          </a:solidFill>
                          <a:effectLst/>
                          <a:latin typeface="Calibri" panose="020F0502020204030204" pitchFamily="34" charset="0"/>
                        </a:rPr>
                        <a:t>LDZ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Best DAF Multiplier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Change in Standard Deviation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052852"/>
                  </a:ext>
                </a:extLst>
              </a:tr>
              <a:tr h="190500">
                <a:tc>
                  <a:txBody>
                    <a:bodyPr/>
                    <a:lstStyle/>
                    <a:p>
                      <a:pPr algn="ctr" fontAlgn="b"/>
                      <a:r>
                        <a:rPr lang="en-GB" sz="1600" b="0" i="0" u="none" strike="noStrike" dirty="0">
                          <a:solidFill>
                            <a:srgbClr val="000000"/>
                          </a:solidFill>
                          <a:effectLst/>
                          <a:latin typeface="Calibri" panose="020F0502020204030204" pitchFamily="34" charset="0"/>
                        </a:rPr>
                        <a:t>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862572"/>
                  </a:ext>
                </a:extLst>
              </a:tr>
              <a:tr h="190500">
                <a:tc>
                  <a:txBody>
                    <a:bodyPr/>
                    <a:lstStyle/>
                    <a:p>
                      <a:pPr algn="ctr" fontAlgn="b"/>
                      <a:r>
                        <a:rPr lang="en-GB" sz="1600" b="0" i="0" u="none" strike="noStrike">
                          <a:solidFill>
                            <a:srgbClr val="000000"/>
                          </a:solidFill>
                          <a:effectLst/>
                          <a:latin typeface="Calibri" panose="020F0502020204030204" pitchFamily="34" charset="0"/>
                        </a:rPr>
                        <a:t>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193082"/>
                  </a:ext>
                </a:extLst>
              </a:tr>
              <a:tr h="190500">
                <a:tc>
                  <a:txBody>
                    <a:bodyPr/>
                    <a:lstStyle/>
                    <a:p>
                      <a:pPr algn="ctr" fontAlgn="b"/>
                      <a:r>
                        <a:rPr lang="en-GB" sz="1600" b="0" i="0" u="none" strike="noStrike">
                          <a:solidFill>
                            <a:srgbClr val="000000"/>
                          </a:solidFill>
                          <a:effectLst/>
                          <a:latin typeface="Calibri" panose="020F0502020204030204" pitchFamily="34" charset="0"/>
                        </a:rPr>
                        <a:t>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534502"/>
                  </a:ext>
                </a:extLst>
              </a:tr>
              <a:tr h="190500">
                <a:tc>
                  <a:txBody>
                    <a:bodyPr/>
                    <a:lstStyle/>
                    <a:p>
                      <a:pPr algn="ctr" fontAlgn="b"/>
                      <a:r>
                        <a:rPr lang="en-GB" sz="1600" b="0" i="0" u="none" strike="noStrike">
                          <a:solidFill>
                            <a:srgbClr val="000000"/>
                          </a:solidFill>
                          <a:effectLst/>
                          <a:latin typeface="Calibri" panose="020F050202020403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029751"/>
                  </a:ext>
                </a:extLst>
              </a:tr>
              <a:tr h="190500">
                <a:tc>
                  <a:txBody>
                    <a:bodyPr/>
                    <a:lstStyle/>
                    <a:p>
                      <a:pPr algn="ctr" fontAlgn="b"/>
                      <a:r>
                        <a:rPr lang="en-GB" sz="1600" b="0" i="0" u="none" strike="noStrike">
                          <a:solidFill>
                            <a:srgbClr val="000000"/>
                          </a:solidFill>
                          <a:effectLst/>
                          <a:latin typeface="Calibri" panose="020F0502020204030204" pitchFamily="34" charset="0"/>
                        </a:rPr>
                        <a:t>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854108"/>
                  </a:ext>
                </a:extLst>
              </a:tr>
              <a:tr h="190500">
                <a:tc>
                  <a:txBody>
                    <a:bodyPr/>
                    <a:lstStyle/>
                    <a:p>
                      <a:pPr algn="ctr" fontAlgn="b"/>
                      <a:r>
                        <a:rPr lang="en-GB" sz="1600" b="0" i="0" u="none" strike="noStrike">
                          <a:solidFill>
                            <a:srgbClr val="000000"/>
                          </a:solidFill>
                          <a:effectLst/>
                          <a:latin typeface="Calibri" panose="020F0502020204030204" pitchFamily="34" charset="0"/>
                        </a:rPr>
                        <a:t>NW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525746"/>
                  </a:ext>
                </a:extLst>
              </a:tr>
              <a:tr h="190500">
                <a:tc>
                  <a:txBody>
                    <a:bodyPr/>
                    <a:lstStyle/>
                    <a:p>
                      <a:pPr algn="ctr" fontAlgn="b"/>
                      <a:r>
                        <a:rPr lang="en-GB" sz="1600" b="0" i="0" u="none" strike="noStrike">
                          <a:solidFill>
                            <a:srgbClr val="000000"/>
                          </a:solidFill>
                          <a:effectLst/>
                          <a:latin typeface="Calibri" panose="020F0502020204030204" pitchFamily="34" charset="0"/>
                        </a:rPr>
                        <a:t>SC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205421"/>
                  </a:ext>
                </a:extLst>
              </a:tr>
              <a:tr h="190500">
                <a:tc>
                  <a:txBody>
                    <a:bodyPr/>
                    <a:lstStyle/>
                    <a:p>
                      <a:pPr algn="ctr" fontAlgn="b"/>
                      <a:r>
                        <a:rPr lang="en-GB" sz="1600" b="0" i="0" u="none" strike="noStrike">
                          <a:solidFill>
                            <a:srgbClr val="000000"/>
                          </a:solidFill>
                          <a:effectLst/>
                          <a:latin typeface="Calibri" panose="020F0502020204030204" pitchFamily="34" charset="0"/>
                        </a:rPr>
                        <a:t>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713884"/>
                  </a:ext>
                </a:extLst>
              </a:tr>
              <a:tr h="190500">
                <a:tc>
                  <a:txBody>
                    <a:bodyPr/>
                    <a:lstStyle/>
                    <a:p>
                      <a:pPr algn="ctr" fontAlgn="b"/>
                      <a:r>
                        <a:rPr lang="en-GB" sz="1600" b="0" i="0" u="none" strike="noStrike">
                          <a:solidFill>
                            <a:srgbClr val="000000"/>
                          </a:solidFill>
                          <a:effectLst/>
                          <a:latin typeface="Calibri" panose="020F0502020204030204" pitchFamily="34" charset="0"/>
                        </a:rPr>
                        <a:t>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543405"/>
                  </a:ext>
                </a:extLst>
              </a:tr>
              <a:tr h="190500">
                <a:tc>
                  <a:txBody>
                    <a:bodyPr/>
                    <a:lstStyle/>
                    <a:p>
                      <a:pPr algn="ctr" fontAlgn="b"/>
                      <a:r>
                        <a:rPr lang="en-GB" sz="1600" b="0" i="0" u="none" strike="noStrike">
                          <a:solidFill>
                            <a:srgbClr val="000000"/>
                          </a:solidFill>
                          <a:effectLst/>
                          <a:latin typeface="Calibri" panose="020F0502020204030204" pitchFamily="34" charset="0"/>
                        </a:rPr>
                        <a:t>SW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202597"/>
                  </a:ext>
                </a:extLst>
              </a:tr>
              <a:tr h="190500">
                <a:tc>
                  <a:txBody>
                    <a:bodyPr/>
                    <a:lstStyle/>
                    <a:p>
                      <a:pPr algn="ctr" fontAlgn="b"/>
                      <a:r>
                        <a:rPr lang="en-GB" sz="1600" b="0" i="0" u="none" strike="noStrike">
                          <a:solidFill>
                            <a:srgbClr val="000000"/>
                          </a:solidFill>
                          <a:effectLst/>
                          <a:latin typeface="Calibri" panose="020F0502020204030204" pitchFamily="34" charset="0"/>
                        </a:rPr>
                        <a:t>WM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831847"/>
                  </a:ext>
                </a:extLst>
              </a:tr>
              <a:tr h="190500">
                <a:tc>
                  <a:txBody>
                    <a:bodyPr/>
                    <a:lstStyle/>
                    <a:p>
                      <a:pPr algn="ctr" fontAlgn="b"/>
                      <a:r>
                        <a:rPr lang="en-GB" sz="1600" b="0" i="0" u="none" strike="noStrike">
                          <a:solidFill>
                            <a:srgbClr val="000000"/>
                          </a:solidFill>
                          <a:effectLst/>
                          <a:latin typeface="Calibri" panose="020F0502020204030204" pitchFamily="34" charset="0"/>
                        </a:rPr>
                        <a:t>WN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05806"/>
                  </a:ext>
                </a:extLst>
              </a:tr>
              <a:tr h="190500">
                <a:tc>
                  <a:txBody>
                    <a:bodyPr/>
                    <a:lstStyle/>
                    <a:p>
                      <a:pPr algn="ctr" fontAlgn="b"/>
                      <a:r>
                        <a:rPr lang="en-GB" sz="1600" b="0" i="0" u="none" strike="noStrike">
                          <a:solidFill>
                            <a:srgbClr val="000000"/>
                          </a:solidFill>
                          <a:effectLst/>
                          <a:latin typeface="Calibri" panose="020F0502020204030204" pitchFamily="34" charset="0"/>
                        </a:rPr>
                        <a:t>WS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89205"/>
                  </a:ext>
                </a:extLst>
              </a:tr>
            </a:tbl>
          </a:graphicData>
        </a:graphic>
      </p:graphicFrame>
    </p:spTree>
    <p:extLst>
      <p:ext uri="{BB962C8B-B14F-4D97-AF65-F5344CB8AC3E}">
        <p14:creationId xmlns:p14="http://schemas.microsoft.com/office/powerpoint/2010/main" val="28030449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ASIS" val="EONVorlage_BrixSans"/>
  <p:tag name="VERSION" val="1.3"/>
</p:tagLst>
</file>

<file path=ppt/theme/theme1.xml><?xml version="1.0" encoding="utf-8"?>
<a:theme xmlns:a="http://schemas.openxmlformats.org/drawingml/2006/main" name="e-on Enjoyment Template">
  <a:themeElements>
    <a:clrScheme name="EON">
      <a:dk1>
        <a:srgbClr val="000000"/>
      </a:dk1>
      <a:lt1>
        <a:srgbClr val="FFFFFF"/>
      </a:lt1>
      <a:dk2>
        <a:srgbClr val="000000"/>
      </a:dk2>
      <a:lt2>
        <a:srgbClr val="FFFFFF"/>
      </a:lt2>
      <a:accent1>
        <a:srgbClr val="EA1C0A"/>
      </a:accent1>
      <a:accent2>
        <a:srgbClr val="B00402"/>
      </a:accent2>
      <a:accent3>
        <a:srgbClr val="5CC1CB"/>
      </a:accent3>
      <a:accent4>
        <a:srgbClr val="E3E000"/>
      </a:accent4>
      <a:accent5>
        <a:srgbClr val="C44341"/>
      </a:accent5>
      <a:accent6>
        <a:srgbClr val="85D1D8"/>
      </a:accent6>
      <a:hlink>
        <a:srgbClr val="0000FF"/>
      </a:hlink>
      <a:folHlink>
        <a:srgbClr val="800080"/>
      </a:folHlink>
    </a:clrScheme>
    <a:fontScheme name="EON Brix Sans">
      <a:majorFont>
        <a:latin typeface="EON Brix Sans Black"/>
        <a:ea typeface=""/>
        <a:cs typeface=""/>
      </a:majorFont>
      <a:minorFont>
        <a:latin typeface="EON Brix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EON">
        <a:dk1>
          <a:srgbClr val="000000"/>
        </a:dk1>
        <a:lt1>
          <a:srgbClr val="FFFFFF"/>
        </a:lt1>
        <a:dk2>
          <a:srgbClr val="000000"/>
        </a:dk2>
        <a:lt2>
          <a:srgbClr val="FFFFFF"/>
        </a:lt2>
        <a:accent1>
          <a:srgbClr val="EA1C0A"/>
        </a:accent1>
        <a:accent2>
          <a:srgbClr val="B00402"/>
        </a:accent2>
        <a:accent3>
          <a:srgbClr val="5CC1CB"/>
        </a:accent3>
        <a:accent4>
          <a:srgbClr val="E3E000"/>
        </a:accent4>
        <a:accent5>
          <a:srgbClr val="C44341"/>
        </a:accent5>
        <a:accent6>
          <a:srgbClr val="85D1D8"/>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custClrLst>
    <a:custClr name=" ">
      <a:srgbClr val="FFFFFF"/>
    </a:custClr>
    <a:custClr name=" ">
      <a:srgbClr val="FFFFFF"/>
    </a:custClr>
    <a:custClr name=" ">
      <a:srgbClr val="FFFFFF"/>
    </a:custClr>
    <a:custClr name=" ">
      <a:srgbClr val="FFFFFF"/>
    </a:custClr>
    <a:custClr name=" ">
      <a:srgbClr val="FFFFFF"/>
    </a:custClr>
    <a:custClr name="Bordeaux 75%">
      <a:srgbClr val="C44341"/>
    </a:custClr>
    <a:custClr name="Turquoise 75%">
      <a:srgbClr val="85D1D8"/>
    </a:custClr>
    <a:custClr name="Yellow 75%">
      <a:srgbClr val="EAE840"/>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Bordeaux 50%">
      <a:srgbClr val="D78180"/>
    </a:custClr>
    <a:custClr name="Turquoise 50%">
      <a:srgbClr val="ADE0E5"/>
    </a:custClr>
    <a:custClr name="Yellow 50%">
      <a:srgbClr val="F1EF7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Bordeaux 25%">
      <a:srgbClr val="EBC0C0"/>
    </a:custClr>
    <a:custClr name="Turquoise 25%">
      <a:srgbClr val="D6EFF2"/>
    </a:custClr>
    <a:custClr name="Yellow 25%">
      <a:srgbClr val="F8F7BF"/>
    </a:custClr>
    <a:custClr name=" ">
      <a:srgbClr val="FFFFFF"/>
    </a:custClr>
    <a:custClr name=" ">
      <a:srgbClr val="FFFFFF"/>
    </a:custClr>
  </a:custClr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EON_Presentation</Template>
  <TotalTime>0</TotalTime>
  <Words>1714</Words>
  <Application>Microsoft Office PowerPoint</Application>
  <PresentationFormat>On-screen Show (16:9)</PresentationFormat>
  <Paragraphs>297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EON Brix Sans</vt:lpstr>
      <vt:lpstr>EON Brix Sans Black</vt:lpstr>
      <vt:lpstr>Symbol</vt:lpstr>
      <vt:lpstr>e-on Enjoyment Template</vt:lpstr>
      <vt:lpstr>Mod 644 UIG Analysis</vt:lpstr>
      <vt:lpstr>Introduction</vt:lpstr>
      <vt:lpstr>Introduction: UIG History</vt:lpstr>
      <vt:lpstr>Introduction: UIG History</vt:lpstr>
      <vt:lpstr>Methodology: DAF Adjustment</vt:lpstr>
      <vt:lpstr>Methodology: DAF Adjustment Example</vt:lpstr>
      <vt:lpstr>Methodology: Data Used</vt:lpstr>
      <vt:lpstr>Results: DAF Adjustment</vt:lpstr>
      <vt:lpstr>Results: DAF Adjustment</vt:lpstr>
      <vt:lpstr>Methodology: Including ALP Adjustments</vt:lpstr>
      <vt:lpstr>Results: ALP Adjustment</vt:lpstr>
      <vt:lpstr>Results: ALP Adjustment</vt:lpstr>
      <vt:lpstr>Results: Adjusting both ALPs and DAFs</vt:lpstr>
      <vt:lpstr>Results: Adjusting both ALPs and DAFs</vt:lpstr>
      <vt:lpstr>Results: Adjusting both ALPs and DAFs</vt:lpstr>
      <vt:lpstr>Results: Adjusting both ALPs and DAFs</vt:lpstr>
      <vt:lpstr>Results: Sample Data</vt:lpstr>
      <vt:lpstr>Results: Sample Data</vt:lpstr>
      <vt:lpstr>Limitations and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E.ON PowerPoint</dc:title>
  <dc:creator>Knight, Rebecca</dc:creator>
  <dc:description/>
  <cp:lastModifiedBy>Knight, Rebecca</cp:lastModifiedBy>
  <cp:revision>46</cp:revision>
  <cp:lastPrinted>2018-04-30T07:55:24Z</cp:lastPrinted>
  <dcterms:created xsi:type="dcterms:W3CDTF">2018-04-27T12:51:18Z</dcterms:created>
  <dcterms:modified xsi:type="dcterms:W3CDTF">2018-04-30T15:30:46Z</dcterms:modified>
</cp:coreProperties>
</file>