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commentAuthors.xml" ContentType="application/vnd.openxmlformats-officedocument.presentationml.commentAuthors+xml"/>
  <Override PartName="/ppt/theme/theme2.xml" ContentType="application/vnd.openxmlformats-officedocument.theme+xml"/>
  <Override PartName="/ppt/theme/theme1.xml" ContentType="application/vnd.openxmlformats-officedocument.theme+xml"/>
  <Override PartName="/ppt/charts/chart1.xml" ContentType="application/vnd.openxmlformats-officedocument.drawingml.chart+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ppt/charts/colors1.xml" ContentType="application/vnd.ms-office.chartcolorstyle+xml"/>
  <Override PartName="/ppt/charts/style1.xml" ContentType="application/vnd.ms-office.chartstyle+xml"/>
  <Override PartName="/ppt/revisionInfo.xml" ContentType="application/vnd.ms-powerpoint.revisioninfo+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8" r:id="rId3"/>
    <p:sldId id="262" r:id="rId4"/>
    <p:sldId id="268" r:id="rId5"/>
    <p:sldId id="271" r:id="rId6"/>
    <p:sldId id="273" r:id="rId7"/>
    <p:sldId id="276" r:id="rId8"/>
    <p:sldId id="277" r:id="rId9"/>
    <p:sldId id="269" r:id="rId10"/>
    <p:sldId id="278" r:id="rId11"/>
    <p:sldId id="280" r:id="rId12"/>
    <p:sldId id="281" r:id="rId13"/>
  </p:sldIdLst>
  <p:sldSz cx="12192000" cy="6858000"/>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9A91F3C-EB44-4AD2-9AF2-C6B2447A0911}">
          <p14:sldIdLst>
            <p14:sldId id="256"/>
            <p14:sldId id="258"/>
            <p14:sldId id="262"/>
            <p14:sldId id="268"/>
            <p14:sldId id="271"/>
            <p14:sldId id="273"/>
            <p14:sldId id="276"/>
            <p14:sldId id="277"/>
            <p14:sldId id="269"/>
            <p14:sldId id="278"/>
            <p14:sldId id="280"/>
            <p14:sldId id="281"/>
          </p14:sldIdLst>
        </p14:section>
      </p14:sectionLst>
    </p:ex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mma Buckton" initials="EB"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461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348"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https://northerngas.sharepoint.com/fin/Revenue/RIIOGD1/Incentives/Exit%20Capacity%20Mod621%20Analysi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bg1"/>
                </a:solidFill>
                <a:latin typeface="+mn-lt"/>
                <a:ea typeface="+mn-ea"/>
                <a:cs typeface="+mn-cs"/>
              </a:defRPr>
            </a:pPr>
            <a:r>
              <a:rPr lang="en-US" dirty="0">
                <a:solidFill>
                  <a:schemeClr val="bg1"/>
                </a:solidFill>
              </a:rPr>
              <a:t>Exit</a:t>
            </a:r>
            <a:r>
              <a:rPr lang="en-US" baseline="0" dirty="0">
                <a:solidFill>
                  <a:schemeClr val="bg1"/>
                </a:solidFill>
              </a:rPr>
              <a:t> Income &amp; Costs</a:t>
            </a:r>
            <a:endParaRPr lang="en-US" dirty="0">
              <a:solidFill>
                <a:schemeClr val="bg1"/>
              </a:solidFill>
            </a:endParaRPr>
          </a:p>
        </c:rich>
      </c:tx>
      <c:layout>
        <c:manualLayout>
          <c:xMode val="edge"/>
          <c:yMode val="edge"/>
          <c:x val="7.4300087489065597E-4"/>
          <c:y val="0"/>
        </c:manualLayout>
      </c:layout>
      <c:overlay val="0"/>
      <c:spPr>
        <a:solidFill>
          <a:schemeClr val="tx2"/>
        </a:solidFill>
        <a:ln>
          <a:noFill/>
        </a:ln>
        <a:effectLst/>
      </c:spPr>
    </c:title>
    <c:autoTitleDeleted val="0"/>
    <c:plotArea>
      <c:layout>
        <c:manualLayout>
          <c:layoutTarget val="inner"/>
          <c:xMode val="edge"/>
          <c:yMode val="edge"/>
          <c:x val="9.9636701662292229E-2"/>
          <c:y val="0.17171296296296298"/>
          <c:w val="0.87258552055992999"/>
          <c:h val="0.72088764946048411"/>
        </c:manualLayout>
      </c:layout>
      <c:barChart>
        <c:barDir val="col"/>
        <c:grouping val="clustered"/>
        <c:varyColors val="0"/>
        <c:ser>
          <c:idx val="0"/>
          <c:order val="0"/>
          <c:tx>
            <c:strRef>
              <c:f>'NGN Slide'!$O$3</c:f>
              <c:strCache>
                <c:ptCount val="1"/>
                <c:pt idx="0">
                  <c:v>Exit Income</c:v>
                </c:pt>
              </c:strCache>
            </c:strRef>
          </c:tx>
          <c:spPr>
            <a:solidFill>
              <a:schemeClr val="tx2"/>
            </a:solidFill>
            <a:ln>
              <a:noFill/>
            </a:ln>
            <a:effectLst/>
          </c:spPr>
          <c:invertIfNegative val="0"/>
          <c:dLbls>
            <c:numFmt formatCode="_(* #,##0_);_(* \(#,##0\);_(* &quot;-&quot;??_);_(@_)"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'NGN Slide'!$P$2:$V$2</c:f>
              <c:strCache>
                <c:ptCount val="7"/>
                <c:pt idx="0">
                  <c:v>17/18</c:v>
                </c:pt>
                <c:pt idx="1">
                  <c:v>18/19</c:v>
                </c:pt>
                <c:pt idx="2">
                  <c:v>19/20</c:v>
                </c:pt>
                <c:pt idx="3">
                  <c:v>20/21</c:v>
                </c:pt>
                <c:pt idx="4">
                  <c:v>21/22</c:v>
                </c:pt>
                <c:pt idx="5">
                  <c:v>22/23</c:v>
                </c:pt>
                <c:pt idx="6">
                  <c:v>23/24</c:v>
                </c:pt>
              </c:strCache>
            </c:strRef>
          </c:cat>
          <c:val>
            <c:numRef>
              <c:f>'NGN Slide'!$P$3:$V$3</c:f>
              <c:numCache>
                <c:formatCode>_(* #,##0.0_);_(* \(#,##0.0\);_(* "-"??_);_(@_)</c:formatCode>
                <c:ptCount val="7"/>
                <c:pt idx="0">
                  <c:v>7.6983896455867002</c:v>
                </c:pt>
                <c:pt idx="1">
                  <c:v>7.0877441851295098</c:v>
                </c:pt>
                <c:pt idx="2">
                  <c:v>7.858087163736875</c:v>
                </c:pt>
                <c:pt idx="3">
                  <c:v>3.562279732556954</c:v>
                </c:pt>
                <c:pt idx="4">
                  <c:v>23.764685936930196</c:v>
                </c:pt>
                <c:pt idx="5">
                  <c:v>38.129701401569967</c:v>
                </c:pt>
                <c:pt idx="6">
                  <c:v>30.704618341475438</c:v>
                </c:pt>
              </c:numCache>
            </c:numRef>
          </c:val>
          <c:extLst xmlns:c16r2="http://schemas.microsoft.com/office/drawing/2015/06/chart">
            <c:ext xmlns:c16="http://schemas.microsoft.com/office/drawing/2014/chart" uri="{C3380CC4-5D6E-409C-BE32-E72D297353CC}">
              <c16:uniqueId val="{00000000-8A4A-4417-AA1C-8003D7A234D2}"/>
            </c:ext>
          </c:extLst>
        </c:ser>
        <c:dLbls>
          <c:showLegendKey val="0"/>
          <c:showVal val="0"/>
          <c:showCatName val="0"/>
          <c:showSerName val="0"/>
          <c:showPercent val="0"/>
          <c:showBubbleSize val="0"/>
        </c:dLbls>
        <c:gapWidth val="100"/>
        <c:overlap val="-27"/>
        <c:axId val="4948736"/>
        <c:axId val="4950272"/>
      </c:barChart>
      <c:lineChart>
        <c:grouping val="standard"/>
        <c:varyColors val="0"/>
        <c:ser>
          <c:idx val="1"/>
          <c:order val="1"/>
          <c:tx>
            <c:strRef>
              <c:f>'NGN Slide'!$O$4</c:f>
              <c:strCache>
                <c:ptCount val="1"/>
                <c:pt idx="0">
                  <c:v>Exit Costs</c:v>
                </c:pt>
              </c:strCache>
            </c:strRef>
          </c:tx>
          <c:spPr>
            <a:ln w="28575" cap="rnd">
              <a:solidFill>
                <a:srgbClr val="FF0000"/>
              </a:solidFill>
              <a:prstDash val="sysDash"/>
              <a:round/>
            </a:ln>
            <a:effectLst/>
          </c:spPr>
          <c:marker>
            <c:symbol val="none"/>
          </c:marker>
          <c:cat>
            <c:strRef>
              <c:f>'NGN Slide'!$P$2:$V$2</c:f>
              <c:strCache>
                <c:ptCount val="7"/>
                <c:pt idx="0">
                  <c:v>17/18</c:v>
                </c:pt>
                <c:pt idx="1">
                  <c:v>18/19</c:v>
                </c:pt>
                <c:pt idx="2">
                  <c:v>19/20</c:v>
                </c:pt>
                <c:pt idx="3">
                  <c:v>20/21</c:v>
                </c:pt>
                <c:pt idx="4">
                  <c:v>21/22</c:v>
                </c:pt>
                <c:pt idx="5">
                  <c:v>22/23</c:v>
                </c:pt>
                <c:pt idx="6">
                  <c:v>23/24</c:v>
                </c:pt>
              </c:strCache>
            </c:strRef>
          </c:cat>
          <c:val>
            <c:numRef>
              <c:f>'NGN Slide'!$P$4:$V$4</c:f>
              <c:numCache>
                <c:formatCode>#,##0.0;[Black]\(#,##0.0\);\-</c:formatCode>
                <c:ptCount val="7"/>
                <c:pt idx="0">
                  <c:v>7.6463814169119955</c:v>
                </c:pt>
                <c:pt idx="1">
                  <c:v>3.924091696165934</c:v>
                </c:pt>
                <c:pt idx="2">
                  <c:v>10.846802029697377</c:v>
                </c:pt>
                <c:pt idx="3">
                  <c:v>18.840614547808361</c:v>
                </c:pt>
                <c:pt idx="4">
                  <c:v>24.933172170387593</c:v>
                </c:pt>
                <c:pt idx="5">
                  <c:v>30.704618341475438</c:v>
                </c:pt>
                <c:pt idx="6">
                  <c:v>30.704618341475438</c:v>
                </c:pt>
              </c:numCache>
            </c:numRef>
          </c:val>
          <c:smooth val="0"/>
          <c:extLst xmlns:c16r2="http://schemas.microsoft.com/office/drawing/2015/06/chart">
            <c:ext xmlns:c16="http://schemas.microsoft.com/office/drawing/2014/chart" uri="{C3380CC4-5D6E-409C-BE32-E72D297353CC}">
              <c16:uniqueId val="{00000001-8A4A-4417-AA1C-8003D7A234D2}"/>
            </c:ext>
          </c:extLst>
        </c:ser>
        <c:dLbls>
          <c:showLegendKey val="0"/>
          <c:showVal val="0"/>
          <c:showCatName val="0"/>
          <c:showSerName val="0"/>
          <c:showPercent val="0"/>
          <c:showBubbleSize val="0"/>
        </c:dLbls>
        <c:marker val="1"/>
        <c:smooth val="0"/>
        <c:axId val="4948736"/>
        <c:axId val="4950272"/>
      </c:lineChart>
      <c:catAx>
        <c:axId val="4948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950272"/>
        <c:crosses val="autoZero"/>
        <c:auto val="1"/>
        <c:lblAlgn val="ctr"/>
        <c:lblOffset val="100"/>
        <c:noMultiLvlLbl val="0"/>
      </c:catAx>
      <c:valAx>
        <c:axId val="4950272"/>
        <c:scaling>
          <c:orientation val="minMax"/>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dirty="0"/>
                  <a:t>£m</a:t>
                </a:r>
              </a:p>
            </c:rich>
          </c:tx>
          <c:layout/>
          <c:overlay val="0"/>
          <c:spPr>
            <a:noFill/>
            <a:ln>
              <a:noFill/>
            </a:ln>
            <a:effectLst/>
          </c:spPr>
        </c:title>
        <c:numFmt formatCode="_(* #,##0_);_(* \(#,##0\);_(* &quot;-&quot;??_);_(@_)"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4948736"/>
        <c:crosses val="autoZero"/>
        <c:crossBetween val="between"/>
      </c:valAx>
      <c:spPr>
        <a:noFill/>
        <a:ln>
          <a:noFill/>
        </a:ln>
        <a:effectLst/>
      </c:spPr>
    </c:plotArea>
    <c:legend>
      <c:legendPos val="t"/>
      <c:layout>
        <c:manualLayout>
          <c:xMode val="edge"/>
          <c:yMode val="edge"/>
          <c:x val="0.57393263342082246"/>
          <c:y val="2.356481481481483E-2"/>
          <c:w val="0.4260674567740888"/>
          <c:h val="8.1235010717999878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0" cap="flat" cmpd="sng" algn="ctr">
      <a:solidFill>
        <a:schemeClr val="tx1"/>
      </a:solidFill>
      <a:prstDash val="sysDot"/>
      <a:round/>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427"/>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5427"/>
          </a:xfrm>
          <a:prstGeom prst="rect">
            <a:avLst/>
          </a:prstGeom>
        </p:spPr>
        <p:txBody>
          <a:bodyPr vert="horz" lIns="91440" tIns="45720" rIns="91440" bIns="45720" rtlCol="0"/>
          <a:lstStyle>
            <a:lvl1pPr algn="r">
              <a:defRPr sz="1200"/>
            </a:lvl1pPr>
          </a:lstStyle>
          <a:p>
            <a:fld id="{141C378A-D07E-4C4A-8B33-9A95AA12B1F9}" type="datetimeFigureOut">
              <a:rPr lang="en-GB" smtClean="0"/>
              <a:t>14/05/2018</a:t>
            </a:fld>
            <a:endParaRPr lang="en-GB" dirty="0"/>
          </a:p>
        </p:txBody>
      </p:sp>
      <p:sp>
        <p:nvSpPr>
          <p:cNvPr id="4" name="Slide Image Placeholder 3"/>
          <p:cNvSpPr>
            <a:spLocks noGrp="1" noRot="1" noChangeAspect="1"/>
          </p:cNvSpPr>
          <p:nvPr>
            <p:ph type="sldImg" idx="2"/>
          </p:nvPr>
        </p:nvSpPr>
        <p:spPr>
          <a:xfrm>
            <a:off x="438150" y="1235075"/>
            <a:ext cx="5921375" cy="333057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51983"/>
            <a:ext cx="5438140" cy="3887986"/>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824"/>
            <a:ext cx="2945659" cy="495426"/>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378824"/>
            <a:ext cx="2945659" cy="495426"/>
          </a:xfrm>
          <a:prstGeom prst="rect">
            <a:avLst/>
          </a:prstGeom>
        </p:spPr>
        <p:txBody>
          <a:bodyPr vert="horz" lIns="91440" tIns="45720" rIns="91440" bIns="45720" rtlCol="0" anchor="b"/>
          <a:lstStyle>
            <a:lvl1pPr algn="r">
              <a:defRPr sz="1200"/>
            </a:lvl1pPr>
          </a:lstStyle>
          <a:p>
            <a:fld id="{DD33EDF4-166D-4492-8D38-8ACC552B9195}" type="slidenum">
              <a:rPr lang="en-GB" smtClean="0"/>
              <a:t>‹#›</a:t>
            </a:fld>
            <a:endParaRPr lang="en-GB" dirty="0"/>
          </a:p>
        </p:txBody>
      </p:sp>
    </p:spTree>
    <p:extLst>
      <p:ext uri="{BB962C8B-B14F-4D97-AF65-F5344CB8AC3E}">
        <p14:creationId xmlns:p14="http://schemas.microsoft.com/office/powerpoint/2010/main" val="420376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B96A5A-C6CA-4601-9178-16550C6D76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C14980A9-B18C-405F-B6CE-F2FE1FCCA2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A8A7367E-7448-4EA1-B6D2-FC8ACD4DA87F}"/>
              </a:ext>
            </a:extLst>
          </p:cNvPr>
          <p:cNvSpPr>
            <a:spLocks noGrp="1"/>
          </p:cNvSpPr>
          <p:nvPr>
            <p:ph type="dt" sz="half" idx="10"/>
          </p:nvPr>
        </p:nvSpPr>
        <p:spPr/>
        <p:txBody>
          <a:bodyPr/>
          <a:lstStyle/>
          <a:p>
            <a:fld id="{07311781-1426-4576-8E7C-EE601F5D3914}" type="datetime1">
              <a:rPr lang="en-GB" smtClean="0"/>
              <a:t>14/05/2018</a:t>
            </a:fld>
            <a:endParaRPr lang="en-GB" dirty="0"/>
          </a:p>
        </p:txBody>
      </p:sp>
      <p:sp>
        <p:nvSpPr>
          <p:cNvPr id="5" name="Footer Placeholder 4">
            <a:extLst>
              <a:ext uri="{FF2B5EF4-FFF2-40B4-BE49-F238E27FC236}">
                <a16:creationId xmlns:a16="http://schemas.microsoft.com/office/drawing/2014/main" xmlns="" id="{CA6D058D-F618-41C9-8944-C64D982C2F9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xmlns="" id="{8801F9A6-D7CD-41D5-AE8A-FABBE65BAC94}"/>
              </a:ext>
            </a:extLst>
          </p:cNvPr>
          <p:cNvSpPr>
            <a:spLocks noGrp="1"/>
          </p:cNvSpPr>
          <p:nvPr>
            <p:ph type="sldNum" sz="quarter" idx="12"/>
          </p:nvPr>
        </p:nvSpPr>
        <p:spPr/>
        <p:txBody>
          <a:bodyPr/>
          <a:lstStyle/>
          <a:p>
            <a:fld id="{C69E5B4F-D7B8-492D-9E88-068F82B0B3B4}" type="slidenum">
              <a:rPr lang="en-GB" smtClean="0"/>
              <a:t>‹#›</a:t>
            </a:fld>
            <a:endParaRPr lang="en-GB" dirty="0"/>
          </a:p>
        </p:txBody>
      </p:sp>
    </p:spTree>
    <p:extLst>
      <p:ext uri="{BB962C8B-B14F-4D97-AF65-F5344CB8AC3E}">
        <p14:creationId xmlns:p14="http://schemas.microsoft.com/office/powerpoint/2010/main" val="440409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037869-802B-4EB1-955C-A8A1978C297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E0ADA987-CEAC-4C76-807E-57FC68634DF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A350DBA9-4FF7-4D5A-BE50-68B7D27D51BA}"/>
              </a:ext>
            </a:extLst>
          </p:cNvPr>
          <p:cNvSpPr>
            <a:spLocks noGrp="1"/>
          </p:cNvSpPr>
          <p:nvPr>
            <p:ph type="dt" sz="half" idx="10"/>
          </p:nvPr>
        </p:nvSpPr>
        <p:spPr/>
        <p:txBody>
          <a:bodyPr/>
          <a:lstStyle/>
          <a:p>
            <a:fld id="{DFF8FE54-200E-46FE-8359-286E2FBCF5E7}" type="datetime1">
              <a:rPr lang="en-GB" smtClean="0"/>
              <a:t>14/05/2018</a:t>
            </a:fld>
            <a:endParaRPr lang="en-GB" dirty="0"/>
          </a:p>
        </p:txBody>
      </p:sp>
      <p:sp>
        <p:nvSpPr>
          <p:cNvPr id="5" name="Footer Placeholder 4">
            <a:extLst>
              <a:ext uri="{FF2B5EF4-FFF2-40B4-BE49-F238E27FC236}">
                <a16:creationId xmlns:a16="http://schemas.microsoft.com/office/drawing/2014/main" xmlns="" id="{125FB873-5BC6-4BDE-8810-29FAB7445AC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xmlns="" id="{15E4F131-97F5-42A6-9B48-9F07044A8EC7}"/>
              </a:ext>
            </a:extLst>
          </p:cNvPr>
          <p:cNvSpPr>
            <a:spLocks noGrp="1"/>
          </p:cNvSpPr>
          <p:nvPr>
            <p:ph type="sldNum" sz="quarter" idx="12"/>
          </p:nvPr>
        </p:nvSpPr>
        <p:spPr/>
        <p:txBody>
          <a:bodyPr/>
          <a:lstStyle/>
          <a:p>
            <a:fld id="{C69E5B4F-D7B8-492D-9E88-068F82B0B3B4}" type="slidenum">
              <a:rPr lang="en-GB" smtClean="0"/>
              <a:t>‹#›</a:t>
            </a:fld>
            <a:endParaRPr lang="en-GB" dirty="0"/>
          </a:p>
        </p:txBody>
      </p:sp>
    </p:spTree>
    <p:extLst>
      <p:ext uri="{BB962C8B-B14F-4D97-AF65-F5344CB8AC3E}">
        <p14:creationId xmlns:p14="http://schemas.microsoft.com/office/powerpoint/2010/main" val="3006264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736762A7-6927-4FF0-B066-907E2BB9464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01D12170-38D2-48CB-A050-AE4800FEC42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3D4784E8-54A0-4340-B307-1D5C06BE27CF}"/>
              </a:ext>
            </a:extLst>
          </p:cNvPr>
          <p:cNvSpPr>
            <a:spLocks noGrp="1"/>
          </p:cNvSpPr>
          <p:nvPr>
            <p:ph type="dt" sz="half" idx="10"/>
          </p:nvPr>
        </p:nvSpPr>
        <p:spPr/>
        <p:txBody>
          <a:bodyPr/>
          <a:lstStyle/>
          <a:p>
            <a:fld id="{DAAA40EA-4221-4BA2-9B1E-149B452BFEEE}" type="datetime1">
              <a:rPr lang="en-GB" smtClean="0"/>
              <a:t>14/05/2018</a:t>
            </a:fld>
            <a:endParaRPr lang="en-GB" dirty="0"/>
          </a:p>
        </p:txBody>
      </p:sp>
      <p:sp>
        <p:nvSpPr>
          <p:cNvPr id="5" name="Footer Placeholder 4">
            <a:extLst>
              <a:ext uri="{FF2B5EF4-FFF2-40B4-BE49-F238E27FC236}">
                <a16:creationId xmlns:a16="http://schemas.microsoft.com/office/drawing/2014/main" xmlns="" id="{D0031426-8765-4EB4-BC6E-DEC5D9226FA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xmlns="" id="{25161C3D-95E7-41EF-82C7-BCC9E7E2163E}"/>
              </a:ext>
            </a:extLst>
          </p:cNvPr>
          <p:cNvSpPr>
            <a:spLocks noGrp="1"/>
          </p:cNvSpPr>
          <p:nvPr>
            <p:ph type="sldNum" sz="quarter" idx="12"/>
          </p:nvPr>
        </p:nvSpPr>
        <p:spPr/>
        <p:txBody>
          <a:bodyPr/>
          <a:lstStyle/>
          <a:p>
            <a:fld id="{C69E5B4F-D7B8-492D-9E88-068F82B0B3B4}" type="slidenum">
              <a:rPr lang="en-GB" smtClean="0"/>
              <a:t>‹#›</a:t>
            </a:fld>
            <a:endParaRPr lang="en-GB" dirty="0"/>
          </a:p>
        </p:txBody>
      </p:sp>
    </p:spTree>
    <p:extLst>
      <p:ext uri="{BB962C8B-B14F-4D97-AF65-F5344CB8AC3E}">
        <p14:creationId xmlns:p14="http://schemas.microsoft.com/office/powerpoint/2010/main" val="1026975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5171B8-3766-496F-9056-C8D505C6445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5AD72BEF-5281-499C-8FC3-070DCE88DF1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5B9DEA00-FEB0-4E96-9F44-0C171102E632}"/>
              </a:ext>
            </a:extLst>
          </p:cNvPr>
          <p:cNvSpPr>
            <a:spLocks noGrp="1"/>
          </p:cNvSpPr>
          <p:nvPr>
            <p:ph type="dt" sz="half" idx="10"/>
          </p:nvPr>
        </p:nvSpPr>
        <p:spPr/>
        <p:txBody>
          <a:bodyPr/>
          <a:lstStyle/>
          <a:p>
            <a:fld id="{10C8F4CE-AADC-4F84-B4B1-F8D0E77AA583}" type="datetime1">
              <a:rPr lang="en-GB" smtClean="0"/>
              <a:t>14/05/2018</a:t>
            </a:fld>
            <a:endParaRPr lang="en-GB" dirty="0"/>
          </a:p>
        </p:txBody>
      </p:sp>
      <p:sp>
        <p:nvSpPr>
          <p:cNvPr id="5" name="Footer Placeholder 4">
            <a:extLst>
              <a:ext uri="{FF2B5EF4-FFF2-40B4-BE49-F238E27FC236}">
                <a16:creationId xmlns:a16="http://schemas.microsoft.com/office/drawing/2014/main" xmlns="" id="{DBEED5F8-4DF0-4787-8749-DCCF78EDC81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xmlns="" id="{59952A99-7DD4-486C-ACA7-0A482E862086}"/>
              </a:ext>
            </a:extLst>
          </p:cNvPr>
          <p:cNvSpPr>
            <a:spLocks noGrp="1"/>
          </p:cNvSpPr>
          <p:nvPr>
            <p:ph type="sldNum" sz="quarter" idx="12"/>
          </p:nvPr>
        </p:nvSpPr>
        <p:spPr/>
        <p:txBody>
          <a:bodyPr/>
          <a:lstStyle/>
          <a:p>
            <a:fld id="{C69E5B4F-D7B8-492D-9E88-068F82B0B3B4}" type="slidenum">
              <a:rPr lang="en-GB" smtClean="0"/>
              <a:t>‹#›</a:t>
            </a:fld>
            <a:endParaRPr lang="en-GB" dirty="0"/>
          </a:p>
        </p:txBody>
      </p:sp>
    </p:spTree>
    <p:extLst>
      <p:ext uri="{BB962C8B-B14F-4D97-AF65-F5344CB8AC3E}">
        <p14:creationId xmlns:p14="http://schemas.microsoft.com/office/powerpoint/2010/main" val="3685505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4BA801-28CB-4241-8106-3DC985EE94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4711F1CA-3D11-4100-BD83-604ECB66B3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8E1FCEE3-FB37-40C0-BCF4-E14A135603DC}"/>
              </a:ext>
            </a:extLst>
          </p:cNvPr>
          <p:cNvSpPr>
            <a:spLocks noGrp="1"/>
          </p:cNvSpPr>
          <p:nvPr>
            <p:ph type="dt" sz="half" idx="10"/>
          </p:nvPr>
        </p:nvSpPr>
        <p:spPr/>
        <p:txBody>
          <a:bodyPr/>
          <a:lstStyle/>
          <a:p>
            <a:fld id="{F0F9FBD2-22D1-4EEE-B953-BD538BED2821}" type="datetime1">
              <a:rPr lang="en-GB" smtClean="0"/>
              <a:t>14/05/2018</a:t>
            </a:fld>
            <a:endParaRPr lang="en-GB" dirty="0"/>
          </a:p>
        </p:txBody>
      </p:sp>
      <p:sp>
        <p:nvSpPr>
          <p:cNvPr id="5" name="Footer Placeholder 4">
            <a:extLst>
              <a:ext uri="{FF2B5EF4-FFF2-40B4-BE49-F238E27FC236}">
                <a16:creationId xmlns:a16="http://schemas.microsoft.com/office/drawing/2014/main" xmlns="" id="{2A52D5E4-0D8A-4E73-B92D-693DAACC70A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xmlns="" id="{B1792681-C78E-423E-A5EC-CBDA5383A443}"/>
              </a:ext>
            </a:extLst>
          </p:cNvPr>
          <p:cNvSpPr>
            <a:spLocks noGrp="1"/>
          </p:cNvSpPr>
          <p:nvPr>
            <p:ph type="sldNum" sz="quarter" idx="12"/>
          </p:nvPr>
        </p:nvSpPr>
        <p:spPr/>
        <p:txBody>
          <a:bodyPr/>
          <a:lstStyle/>
          <a:p>
            <a:fld id="{C69E5B4F-D7B8-492D-9E88-068F82B0B3B4}" type="slidenum">
              <a:rPr lang="en-GB" smtClean="0"/>
              <a:t>‹#›</a:t>
            </a:fld>
            <a:endParaRPr lang="en-GB" dirty="0"/>
          </a:p>
        </p:txBody>
      </p:sp>
    </p:spTree>
    <p:extLst>
      <p:ext uri="{BB962C8B-B14F-4D97-AF65-F5344CB8AC3E}">
        <p14:creationId xmlns:p14="http://schemas.microsoft.com/office/powerpoint/2010/main" val="72936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8C64B5-F93B-46C4-9C4E-687F8C86409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00A90DBB-879E-4E25-A259-9ADC81D8B30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7D9BCD95-E507-48D8-8121-0595E3641F5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71D77922-93C1-4119-971C-ABD6EDC0E7D5}"/>
              </a:ext>
            </a:extLst>
          </p:cNvPr>
          <p:cNvSpPr>
            <a:spLocks noGrp="1"/>
          </p:cNvSpPr>
          <p:nvPr>
            <p:ph type="dt" sz="half" idx="10"/>
          </p:nvPr>
        </p:nvSpPr>
        <p:spPr/>
        <p:txBody>
          <a:bodyPr/>
          <a:lstStyle/>
          <a:p>
            <a:fld id="{44D08B5C-777B-4A6D-A18C-78C79558065E}" type="datetime1">
              <a:rPr lang="en-GB" smtClean="0"/>
              <a:t>14/05/2018</a:t>
            </a:fld>
            <a:endParaRPr lang="en-GB" dirty="0"/>
          </a:p>
        </p:txBody>
      </p:sp>
      <p:sp>
        <p:nvSpPr>
          <p:cNvPr id="6" name="Footer Placeholder 5">
            <a:extLst>
              <a:ext uri="{FF2B5EF4-FFF2-40B4-BE49-F238E27FC236}">
                <a16:creationId xmlns:a16="http://schemas.microsoft.com/office/drawing/2014/main" xmlns="" id="{B955747B-6FB5-467E-8C05-E90F9AA2A0BD}"/>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xmlns="" id="{EB964642-5B7B-4DD6-B03F-4F6C062E0AC8}"/>
              </a:ext>
            </a:extLst>
          </p:cNvPr>
          <p:cNvSpPr>
            <a:spLocks noGrp="1"/>
          </p:cNvSpPr>
          <p:nvPr>
            <p:ph type="sldNum" sz="quarter" idx="12"/>
          </p:nvPr>
        </p:nvSpPr>
        <p:spPr/>
        <p:txBody>
          <a:bodyPr/>
          <a:lstStyle/>
          <a:p>
            <a:fld id="{C69E5B4F-D7B8-492D-9E88-068F82B0B3B4}" type="slidenum">
              <a:rPr lang="en-GB" smtClean="0"/>
              <a:t>‹#›</a:t>
            </a:fld>
            <a:endParaRPr lang="en-GB" dirty="0"/>
          </a:p>
        </p:txBody>
      </p:sp>
    </p:spTree>
    <p:extLst>
      <p:ext uri="{BB962C8B-B14F-4D97-AF65-F5344CB8AC3E}">
        <p14:creationId xmlns:p14="http://schemas.microsoft.com/office/powerpoint/2010/main" val="1332674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CB1778-3CA5-4074-BEA5-923681076D8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4CF1B0D2-DC02-4F03-BCD9-5505E96C5F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F81CDB70-C7BA-4558-91BB-16A428B5E24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5DF3A710-DB2B-4A86-8E38-FFFB7B8694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D4A18B3E-E2D8-4F0F-95FD-D77A3F8DB22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D608DCD5-B1BF-455F-AB91-37EA06105C9F}"/>
              </a:ext>
            </a:extLst>
          </p:cNvPr>
          <p:cNvSpPr>
            <a:spLocks noGrp="1"/>
          </p:cNvSpPr>
          <p:nvPr>
            <p:ph type="dt" sz="half" idx="10"/>
          </p:nvPr>
        </p:nvSpPr>
        <p:spPr/>
        <p:txBody>
          <a:bodyPr/>
          <a:lstStyle/>
          <a:p>
            <a:fld id="{053531DC-AAFF-4992-98B9-3E28C2C94A5F}" type="datetime1">
              <a:rPr lang="en-GB" smtClean="0"/>
              <a:t>14/05/2018</a:t>
            </a:fld>
            <a:endParaRPr lang="en-GB" dirty="0"/>
          </a:p>
        </p:txBody>
      </p:sp>
      <p:sp>
        <p:nvSpPr>
          <p:cNvPr id="8" name="Footer Placeholder 7">
            <a:extLst>
              <a:ext uri="{FF2B5EF4-FFF2-40B4-BE49-F238E27FC236}">
                <a16:creationId xmlns:a16="http://schemas.microsoft.com/office/drawing/2014/main" xmlns="" id="{F21D77CA-4508-40A2-A0ED-E4445D5CCC27}"/>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xmlns="" id="{DEF831D6-DC38-4221-89F5-373FCA376681}"/>
              </a:ext>
            </a:extLst>
          </p:cNvPr>
          <p:cNvSpPr>
            <a:spLocks noGrp="1"/>
          </p:cNvSpPr>
          <p:nvPr>
            <p:ph type="sldNum" sz="quarter" idx="12"/>
          </p:nvPr>
        </p:nvSpPr>
        <p:spPr/>
        <p:txBody>
          <a:bodyPr/>
          <a:lstStyle/>
          <a:p>
            <a:fld id="{C69E5B4F-D7B8-492D-9E88-068F82B0B3B4}" type="slidenum">
              <a:rPr lang="en-GB" smtClean="0"/>
              <a:t>‹#›</a:t>
            </a:fld>
            <a:endParaRPr lang="en-GB" dirty="0"/>
          </a:p>
        </p:txBody>
      </p:sp>
    </p:spTree>
    <p:extLst>
      <p:ext uri="{BB962C8B-B14F-4D97-AF65-F5344CB8AC3E}">
        <p14:creationId xmlns:p14="http://schemas.microsoft.com/office/powerpoint/2010/main" val="2941700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83527E-C112-469B-9D8D-019D6872709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CCE4C90E-6A10-4AB7-AEB1-A106209AD9AC}"/>
              </a:ext>
            </a:extLst>
          </p:cNvPr>
          <p:cNvSpPr>
            <a:spLocks noGrp="1"/>
          </p:cNvSpPr>
          <p:nvPr>
            <p:ph type="dt" sz="half" idx="10"/>
          </p:nvPr>
        </p:nvSpPr>
        <p:spPr/>
        <p:txBody>
          <a:bodyPr/>
          <a:lstStyle/>
          <a:p>
            <a:fld id="{6A366375-C066-4BDE-8E0F-FED3455E73FF}" type="datetime1">
              <a:rPr lang="en-GB" smtClean="0"/>
              <a:t>14/05/2018</a:t>
            </a:fld>
            <a:endParaRPr lang="en-GB" dirty="0"/>
          </a:p>
        </p:txBody>
      </p:sp>
      <p:sp>
        <p:nvSpPr>
          <p:cNvPr id="4" name="Footer Placeholder 3">
            <a:extLst>
              <a:ext uri="{FF2B5EF4-FFF2-40B4-BE49-F238E27FC236}">
                <a16:creationId xmlns:a16="http://schemas.microsoft.com/office/drawing/2014/main" xmlns="" id="{DB99FDF1-4A79-4A80-8524-8943F02CE4D5}"/>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xmlns="" id="{22BB5B5D-C8C5-4E6F-9020-8501AB16D21F}"/>
              </a:ext>
            </a:extLst>
          </p:cNvPr>
          <p:cNvSpPr>
            <a:spLocks noGrp="1"/>
          </p:cNvSpPr>
          <p:nvPr>
            <p:ph type="sldNum" sz="quarter" idx="12"/>
          </p:nvPr>
        </p:nvSpPr>
        <p:spPr/>
        <p:txBody>
          <a:bodyPr/>
          <a:lstStyle/>
          <a:p>
            <a:fld id="{C69E5B4F-D7B8-492D-9E88-068F82B0B3B4}" type="slidenum">
              <a:rPr lang="en-GB" smtClean="0"/>
              <a:t>‹#›</a:t>
            </a:fld>
            <a:endParaRPr lang="en-GB" dirty="0"/>
          </a:p>
        </p:txBody>
      </p:sp>
    </p:spTree>
    <p:extLst>
      <p:ext uri="{BB962C8B-B14F-4D97-AF65-F5344CB8AC3E}">
        <p14:creationId xmlns:p14="http://schemas.microsoft.com/office/powerpoint/2010/main" val="2211573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24C49A5D-F73E-47A6-9355-2B92B95CFAB3}"/>
              </a:ext>
            </a:extLst>
          </p:cNvPr>
          <p:cNvSpPr>
            <a:spLocks noGrp="1"/>
          </p:cNvSpPr>
          <p:nvPr>
            <p:ph type="dt" sz="half" idx="10"/>
          </p:nvPr>
        </p:nvSpPr>
        <p:spPr/>
        <p:txBody>
          <a:bodyPr/>
          <a:lstStyle/>
          <a:p>
            <a:fld id="{AF87D346-6B11-40D4-8FD9-719D939B1074}" type="datetime1">
              <a:rPr lang="en-GB" smtClean="0"/>
              <a:t>14/05/2018</a:t>
            </a:fld>
            <a:endParaRPr lang="en-GB" dirty="0"/>
          </a:p>
        </p:txBody>
      </p:sp>
      <p:sp>
        <p:nvSpPr>
          <p:cNvPr id="3" name="Footer Placeholder 2">
            <a:extLst>
              <a:ext uri="{FF2B5EF4-FFF2-40B4-BE49-F238E27FC236}">
                <a16:creationId xmlns:a16="http://schemas.microsoft.com/office/drawing/2014/main" xmlns="" id="{5758C8F6-B01F-4C73-9BC5-476F93BBE639}"/>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xmlns="" id="{B55BCAF5-68E6-4040-B826-F35F95A0798D}"/>
              </a:ext>
            </a:extLst>
          </p:cNvPr>
          <p:cNvSpPr>
            <a:spLocks noGrp="1"/>
          </p:cNvSpPr>
          <p:nvPr>
            <p:ph type="sldNum" sz="quarter" idx="12"/>
          </p:nvPr>
        </p:nvSpPr>
        <p:spPr/>
        <p:txBody>
          <a:bodyPr/>
          <a:lstStyle/>
          <a:p>
            <a:fld id="{C69E5B4F-D7B8-492D-9E88-068F82B0B3B4}" type="slidenum">
              <a:rPr lang="en-GB" smtClean="0"/>
              <a:t>‹#›</a:t>
            </a:fld>
            <a:endParaRPr lang="en-GB" dirty="0"/>
          </a:p>
        </p:txBody>
      </p:sp>
    </p:spTree>
    <p:extLst>
      <p:ext uri="{BB962C8B-B14F-4D97-AF65-F5344CB8AC3E}">
        <p14:creationId xmlns:p14="http://schemas.microsoft.com/office/powerpoint/2010/main" val="3726272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7DA16B-C162-4560-A3E2-1499A72610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6FB9B82E-96A6-4916-B325-433DA7B467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493C81B3-0F59-4335-87CD-934B6DFBE3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64D93715-B962-47FB-B55A-0E1DF76B5AB8}"/>
              </a:ext>
            </a:extLst>
          </p:cNvPr>
          <p:cNvSpPr>
            <a:spLocks noGrp="1"/>
          </p:cNvSpPr>
          <p:nvPr>
            <p:ph type="dt" sz="half" idx="10"/>
          </p:nvPr>
        </p:nvSpPr>
        <p:spPr/>
        <p:txBody>
          <a:bodyPr/>
          <a:lstStyle/>
          <a:p>
            <a:fld id="{AFFFB1B6-7541-4A6A-A118-35A8021DD60B}" type="datetime1">
              <a:rPr lang="en-GB" smtClean="0"/>
              <a:t>14/05/2018</a:t>
            </a:fld>
            <a:endParaRPr lang="en-GB" dirty="0"/>
          </a:p>
        </p:txBody>
      </p:sp>
      <p:sp>
        <p:nvSpPr>
          <p:cNvPr id="6" name="Footer Placeholder 5">
            <a:extLst>
              <a:ext uri="{FF2B5EF4-FFF2-40B4-BE49-F238E27FC236}">
                <a16:creationId xmlns:a16="http://schemas.microsoft.com/office/drawing/2014/main" xmlns="" id="{3A540740-C9B2-4AAF-B860-6C516826E522}"/>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xmlns="" id="{FA7EA6DC-E3BE-474E-BA2D-4227324896BE}"/>
              </a:ext>
            </a:extLst>
          </p:cNvPr>
          <p:cNvSpPr>
            <a:spLocks noGrp="1"/>
          </p:cNvSpPr>
          <p:nvPr>
            <p:ph type="sldNum" sz="quarter" idx="12"/>
          </p:nvPr>
        </p:nvSpPr>
        <p:spPr/>
        <p:txBody>
          <a:bodyPr/>
          <a:lstStyle/>
          <a:p>
            <a:fld id="{C69E5B4F-D7B8-492D-9E88-068F82B0B3B4}" type="slidenum">
              <a:rPr lang="en-GB" smtClean="0"/>
              <a:t>‹#›</a:t>
            </a:fld>
            <a:endParaRPr lang="en-GB" dirty="0"/>
          </a:p>
        </p:txBody>
      </p:sp>
    </p:spTree>
    <p:extLst>
      <p:ext uri="{BB962C8B-B14F-4D97-AF65-F5344CB8AC3E}">
        <p14:creationId xmlns:p14="http://schemas.microsoft.com/office/powerpoint/2010/main" val="2198282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540066-AF8C-4472-B99D-D2203AFF96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4DC379D8-594F-4493-BA30-A79669E250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xmlns="" id="{74100513-23D5-4F51-8A4A-EA927EF877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DBFFFA7E-F287-427E-84D2-EBF854709D43}"/>
              </a:ext>
            </a:extLst>
          </p:cNvPr>
          <p:cNvSpPr>
            <a:spLocks noGrp="1"/>
          </p:cNvSpPr>
          <p:nvPr>
            <p:ph type="dt" sz="half" idx="10"/>
          </p:nvPr>
        </p:nvSpPr>
        <p:spPr/>
        <p:txBody>
          <a:bodyPr/>
          <a:lstStyle/>
          <a:p>
            <a:fld id="{3951A834-13BC-4F7A-9963-A79EB0F2FDE6}" type="datetime1">
              <a:rPr lang="en-GB" smtClean="0"/>
              <a:t>14/05/2018</a:t>
            </a:fld>
            <a:endParaRPr lang="en-GB" dirty="0"/>
          </a:p>
        </p:txBody>
      </p:sp>
      <p:sp>
        <p:nvSpPr>
          <p:cNvPr id="6" name="Footer Placeholder 5">
            <a:extLst>
              <a:ext uri="{FF2B5EF4-FFF2-40B4-BE49-F238E27FC236}">
                <a16:creationId xmlns:a16="http://schemas.microsoft.com/office/drawing/2014/main" xmlns="" id="{908E30FF-6301-471C-AC0B-61B507B60302}"/>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xmlns="" id="{A79270F0-F891-46EB-9C1D-D3B74ACD0036}"/>
              </a:ext>
            </a:extLst>
          </p:cNvPr>
          <p:cNvSpPr>
            <a:spLocks noGrp="1"/>
          </p:cNvSpPr>
          <p:nvPr>
            <p:ph type="sldNum" sz="quarter" idx="12"/>
          </p:nvPr>
        </p:nvSpPr>
        <p:spPr/>
        <p:txBody>
          <a:bodyPr/>
          <a:lstStyle/>
          <a:p>
            <a:fld id="{C69E5B4F-D7B8-492D-9E88-068F82B0B3B4}" type="slidenum">
              <a:rPr lang="en-GB" smtClean="0"/>
              <a:t>‹#›</a:t>
            </a:fld>
            <a:endParaRPr lang="en-GB" dirty="0"/>
          </a:p>
        </p:txBody>
      </p:sp>
    </p:spTree>
    <p:extLst>
      <p:ext uri="{BB962C8B-B14F-4D97-AF65-F5344CB8AC3E}">
        <p14:creationId xmlns:p14="http://schemas.microsoft.com/office/powerpoint/2010/main" val="2703717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99AD77B-7DFB-4AE6-9303-276B51CB1E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3F3231B1-0231-48C5-8799-5E3E93FCE8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10AC2B2F-8FC0-40D7-964C-779A94419E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C672C2-B1B5-4F75-8F94-98D50D071D8B}" type="datetime1">
              <a:rPr lang="en-GB" smtClean="0"/>
              <a:t>14/05/2018</a:t>
            </a:fld>
            <a:endParaRPr lang="en-GB" dirty="0"/>
          </a:p>
        </p:txBody>
      </p:sp>
      <p:sp>
        <p:nvSpPr>
          <p:cNvPr id="5" name="Footer Placeholder 4">
            <a:extLst>
              <a:ext uri="{FF2B5EF4-FFF2-40B4-BE49-F238E27FC236}">
                <a16:creationId xmlns:a16="http://schemas.microsoft.com/office/drawing/2014/main" xmlns="" id="{AA63E65A-A810-4928-BB2A-79D9F632EB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xmlns="" id="{469F2BDA-6944-41FE-B52F-F9B7BD3D29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9E5B4F-D7B8-492D-9E88-068F82B0B3B4}" type="slidenum">
              <a:rPr lang="en-GB" smtClean="0"/>
              <a:t>‹#›</a:t>
            </a:fld>
            <a:endParaRPr lang="en-GB" dirty="0"/>
          </a:p>
        </p:txBody>
      </p:sp>
    </p:spTree>
    <p:extLst>
      <p:ext uri="{BB962C8B-B14F-4D97-AF65-F5344CB8AC3E}">
        <p14:creationId xmlns:p14="http://schemas.microsoft.com/office/powerpoint/2010/main" val="30817046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png"/><Relationship Id="rId1" Type="http://schemas.openxmlformats.org/officeDocument/2006/relationships/slideLayout" Target="../slideLayouts/slideLayout1.xml"/><Relationship Id="rId5" Type="http://schemas.openxmlformats.org/officeDocument/2006/relationships/image" Target="../media/image10.emf"/><Relationship Id="rId4" Type="http://schemas.openxmlformats.org/officeDocument/2006/relationships/chart" Target="../charts/chart1.xml"/></Relationships>
</file>

<file path=ppt/slides/_rels/slide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8F7BE3-48E3-4D66-8BB1-146C9ECE60B5}"/>
              </a:ext>
            </a:extLst>
          </p:cNvPr>
          <p:cNvSpPr>
            <a:spLocks noGrp="1"/>
          </p:cNvSpPr>
          <p:nvPr>
            <p:ph type="ctrTitle"/>
          </p:nvPr>
        </p:nvSpPr>
        <p:spPr>
          <a:xfrm>
            <a:off x="1524000" y="2356168"/>
            <a:ext cx="9144000" cy="1884528"/>
          </a:xfrm>
        </p:spPr>
        <p:txBody>
          <a:bodyPr>
            <a:normAutofit fontScale="90000"/>
          </a:bodyPr>
          <a:lstStyle/>
          <a:p>
            <a:r>
              <a:rPr lang="en-GB" dirty="0"/>
              <a:t/>
            </a:r>
            <a:br>
              <a:rPr lang="en-GB" dirty="0"/>
            </a:br>
            <a:r>
              <a:rPr lang="en-GB" dirty="0"/>
              <a:t/>
            </a:r>
            <a:br>
              <a:rPr lang="en-GB" dirty="0"/>
            </a:br>
            <a:r>
              <a:rPr lang="en-GB" dirty="0"/>
              <a:t/>
            </a:r>
            <a:br>
              <a:rPr lang="en-GB" dirty="0"/>
            </a:br>
            <a:r>
              <a:rPr lang="en-GB" sz="4000" dirty="0"/>
              <a:t>Mod 0621 </a:t>
            </a:r>
            <a:br>
              <a:rPr lang="en-GB" sz="4000" dirty="0"/>
            </a:br>
            <a:r>
              <a:rPr lang="en-GB" sz="4000" dirty="0"/>
              <a:t>Amendments to Gas Transmission Charging Regime</a:t>
            </a:r>
            <a:br>
              <a:rPr lang="en-GB" sz="4000" dirty="0"/>
            </a:br>
            <a:endParaRPr lang="en-GB" sz="4000" dirty="0"/>
          </a:p>
        </p:txBody>
      </p:sp>
      <p:sp>
        <p:nvSpPr>
          <p:cNvPr id="3" name="Subtitle 2">
            <a:extLst>
              <a:ext uri="{FF2B5EF4-FFF2-40B4-BE49-F238E27FC236}">
                <a16:creationId xmlns:a16="http://schemas.microsoft.com/office/drawing/2014/main" xmlns="" id="{26F986C8-4AA9-4FEE-B0B3-BF06BE059B4D}"/>
              </a:ext>
            </a:extLst>
          </p:cNvPr>
          <p:cNvSpPr>
            <a:spLocks noGrp="1"/>
          </p:cNvSpPr>
          <p:nvPr>
            <p:ph type="subTitle" idx="1"/>
          </p:nvPr>
        </p:nvSpPr>
        <p:spPr/>
        <p:txBody>
          <a:bodyPr>
            <a:normAutofit/>
          </a:bodyPr>
          <a:lstStyle/>
          <a:p>
            <a:endParaRPr lang="en-GB" dirty="0"/>
          </a:p>
          <a:p>
            <a:endParaRPr lang="en-GB" dirty="0"/>
          </a:p>
          <a:p>
            <a:r>
              <a:rPr lang="en-GB" dirty="0"/>
              <a:t>0621 Workgroup GDN Action 0501 </a:t>
            </a:r>
          </a:p>
          <a:p>
            <a:endParaRPr lang="en-GB" sz="4200" b="1" dirty="0"/>
          </a:p>
        </p:txBody>
      </p:sp>
      <p:pic>
        <p:nvPicPr>
          <p:cNvPr id="4" name="Picture 3" descr="C:\Users\ebuckton\AppData\Local\Microsoft\Windows\Temporary Internet Files\Content.Word\NGN LOGO BLUE (002).png">
            <a:extLst>
              <a:ext uri="{FF2B5EF4-FFF2-40B4-BE49-F238E27FC236}">
                <a16:creationId xmlns:a16="http://schemas.microsoft.com/office/drawing/2014/main" xmlns="" id="{B9AF21A3-6396-43A3-B4AA-13090C324C73}"/>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3500" y="106933"/>
            <a:ext cx="2162175" cy="1145540"/>
          </a:xfrm>
          <a:prstGeom prst="rect">
            <a:avLst/>
          </a:prstGeom>
          <a:noFill/>
          <a:ln>
            <a:noFill/>
          </a:ln>
        </p:spPr>
      </p:pic>
      <p:pic>
        <p:nvPicPr>
          <p:cNvPr id="5" name="Picture 4">
            <a:extLst>
              <a:ext uri="{FF2B5EF4-FFF2-40B4-BE49-F238E27FC236}">
                <a16:creationId xmlns:a16="http://schemas.microsoft.com/office/drawing/2014/main" xmlns="" id="{08E6CFDB-FBDD-46EB-82EA-315778C0581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357125" y="357791"/>
            <a:ext cx="2276475" cy="883285"/>
          </a:xfrm>
          <a:prstGeom prst="rect">
            <a:avLst/>
          </a:prstGeom>
          <a:noFill/>
        </p:spPr>
      </p:pic>
      <p:pic>
        <p:nvPicPr>
          <p:cNvPr id="6" name="Picture 5">
            <a:extLst>
              <a:ext uri="{FF2B5EF4-FFF2-40B4-BE49-F238E27FC236}">
                <a16:creationId xmlns:a16="http://schemas.microsoft.com/office/drawing/2014/main" xmlns="" id="{61D128DA-CD5C-4E75-AFF3-AB532E5A18D6}"/>
              </a:ext>
            </a:extLst>
          </p:cNvPr>
          <p:cNvPicPr/>
          <p:nvPr/>
        </p:nvPicPr>
        <p:blipFill>
          <a:blip r:embed="rId4" cstate="print"/>
          <a:srcRect l="67330" t="69398" r="6683" b="15837"/>
          <a:stretch>
            <a:fillRect/>
          </a:stretch>
        </p:blipFill>
        <p:spPr bwMode="auto">
          <a:xfrm>
            <a:off x="6444100" y="357791"/>
            <a:ext cx="1990090" cy="935355"/>
          </a:xfrm>
          <a:prstGeom prst="rect">
            <a:avLst/>
          </a:prstGeom>
          <a:noFill/>
          <a:ln w="9525">
            <a:noFill/>
            <a:miter lim="800000"/>
            <a:headEnd/>
            <a:tailEnd/>
          </a:ln>
        </p:spPr>
      </p:pic>
      <p:pic>
        <p:nvPicPr>
          <p:cNvPr id="7" name="Picture 6" descr="Orange WWU logo">
            <a:extLst>
              <a:ext uri="{FF2B5EF4-FFF2-40B4-BE49-F238E27FC236}">
                <a16:creationId xmlns:a16="http://schemas.microsoft.com/office/drawing/2014/main" xmlns="" id="{6EB3E92A-DDDD-4D4D-A210-451E14480235}"/>
              </a:ext>
            </a:extLst>
          </p:cNvPr>
          <p:cNvPicPr/>
          <p:nvPr/>
        </p:nvPicPr>
        <p:blipFill>
          <a:blip r:embed="rId5" cstate="print"/>
          <a:srcRect/>
          <a:stretch>
            <a:fillRect/>
          </a:stretch>
        </p:blipFill>
        <p:spPr bwMode="auto">
          <a:xfrm>
            <a:off x="9011525" y="169195"/>
            <a:ext cx="2466975" cy="1260475"/>
          </a:xfrm>
          <a:prstGeom prst="rect">
            <a:avLst/>
          </a:prstGeom>
          <a:noFill/>
          <a:ln w="9525">
            <a:noFill/>
            <a:miter lim="800000"/>
            <a:headEnd/>
            <a:tailEnd/>
          </a:ln>
        </p:spPr>
      </p:pic>
      <p:sp>
        <p:nvSpPr>
          <p:cNvPr id="8" name="Slide Number Placeholder 7">
            <a:extLst>
              <a:ext uri="{FF2B5EF4-FFF2-40B4-BE49-F238E27FC236}">
                <a16:creationId xmlns:a16="http://schemas.microsoft.com/office/drawing/2014/main" xmlns="" id="{6E69A4C7-93B1-4514-B389-A3199CD403AD}"/>
              </a:ext>
            </a:extLst>
          </p:cNvPr>
          <p:cNvSpPr>
            <a:spLocks noGrp="1"/>
          </p:cNvSpPr>
          <p:nvPr>
            <p:ph type="sldNum" sz="quarter" idx="12"/>
          </p:nvPr>
        </p:nvSpPr>
        <p:spPr/>
        <p:txBody>
          <a:bodyPr/>
          <a:lstStyle/>
          <a:p>
            <a:fld id="{C69E5B4F-D7B8-492D-9E88-068F82B0B3B4}" type="slidenum">
              <a:rPr lang="en-GB" smtClean="0"/>
              <a:t>1</a:t>
            </a:fld>
            <a:endParaRPr lang="en-GB" dirty="0"/>
          </a:p>
        </p:txBody>
      </p:sp>
    </p:spTree>
    <p:extLst>
      <p:ext uri="{BB962C8B-B14F-4D97-AF65-F5344CB8AC3E}">
        <p14:creationId xmlns:p14="http://schemas.microsoft.com/office/powerpoint/2010/main" val="2156388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69E5B4F-D7B8-492D-9E88-068F82B0B3B4}" type="slidenum">
              <a:rPr lang="en-GB" smtClean="0"/>
              <a:t>10</a:t>
            </a:fld>
            <a:endParaRPr lang="en-GB" dirty="0"/>
          </a:p>
        </p:txBody>
      </p:sp>
      <p:pic>
        <p:nvPicPr>
          <p:cNvPr id="5" name="Picture 4">
            <a:extLst>
              <a:ext uri="{FF2B5EF4-FFF2-40B4-BE49-F238E27FC236}">
                <a16:creationId xmlns:a16="http://schemas.microsoft.com/office/drawing/2014/main" xmlns="" id="{08E6CFDB-FBDD-46EB-82EA-315778C0581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629137" y="190365"/>
            <a:ext cx="2276475" cy="883285"/>
          </a:xfrm>
          <a:prstGeom prst="rect">
            <a:avLst/>
          </a:prstGeom>
          <a:noFill/>
        </p:spPr>
      </p:pic>
      <p:sp>
        <p:nvSpPr>
          <p:cNvPr id="6" name="Title 1"/>
          <p:cNvSpPr>
            <a:spLocks noGrp="1"/>
          </p:cNvSpPr>
          <p:nvPr>
            <p:ph type="title"/>
          </p:nvPr>
        </p:nvSpPr>
        <p:spPr>
          <a:xfrm>
            <a:off x="393446" y="-2818"/>
            <a:ext cx="10515600" cy="1325563"/>
          </a:xfrm>
        </p:spPr>
        <p:txBody>
          <a:bodyPr>
            <a:normAutofit/>
          </a:bodyPr>
          <a:lstStyle/>
          <a:p>
            <a:r>
              <a:rPr lang="en-GB" sz="2800" dirty="0" smtClean="0"/>
              <a:t>Workgroup 0621 Action 0501/1 </a:t>
            </a:r>
            <a:endParaRPr lang="en-GB" sz="2800" dirty="0"/>
          </a:p>
        </p:txBody>
      </p:sp>
      <p:graphicFrame>
        <p:nvGraphicFramePr>
          <p:cNvPr id="12" name="Table 11"/>
          <p:cNvGraphicFramePr>
            <a:graphicFrameLocks noGrp="1"/>
          </p:cNvGraphicFramePr>
          <p:nvPr>
            <p:extLst>
              <p:ext uri="{D42A27DB-BD31-4B8C-83A1-F6EECF244321}">
                <p14:modId xmlns:p14="http://schemas.microsoft.com/office/powerpoint/2010/main" val="1029690599"/>
              </p:ext>
            </p:extLst>
          </p:nvPr>
        </p:nvGraphicFramePr>
        <p:xfrm>
          <a:off x="322394" y="2263508"/>
          <a:ext cx="5627646" cy="4351333"/>
        </p:xfrm>
        <a:graphic>
          <a:graphicData uri="http://schemas.openxmlformats.org/drawingml/2006/table">
            <a:tbl>
              <a:tblPr/>
              <a:tblGrid>
                <a:gridCol w="989938"/>
                <a:gridCol w="1401710"/>
                <a:gridCol w="539333"/>
                <a:gridCol w="539333"/>
                <a:gridCol w="539333"/>
                <a:gridCol w="539333"/>
                <a:gridCol w="539333"/>
                <a:gridCol w="539333"/>
              </a:tblGrid>
              <a:tr h="170251">
                <a:tc>
                  <a:txBody>
                    <a:bodyPr/>
                    <a:lstStyle/>
                    <a:p>
                      <a:pPr algn="l" fontAlgn="b"/>
                      <a:endParaRPr lang="en-GB" sz="800" b="0" i="0" u="none" strike="noStrike" dirty="0">
                        <a:solidFill>
                          <a:srgbClr val="000000"/>
                        </a:solidFill>
                        <a:effectLst/>
                        <a:latin typeface="Calibri"/>
                      </a:endParaRPr>
                    </a:p>
                  </a:txBody>
                  <a:tcPr marL="7094" marR="7094" marT="7094" marB="0" anchor="b">
                    <a:lnL>
                      <a:noFill/>
                    </a:lnL>
                    <a:lnR w="6350" cap="flat" cmpd="sng" algn="ctr">
                      <a:solidFill>
                        <a:srgbClr val="000000"/>
                      </a:solidFill>
                      <a:prstDash val="solid"/>
                      <a:round/>
                      <a:headEnd type="none" w="med" len="med"/>
                      <a:tailEnd type="none" w="med" len="med"/>
                    </a:lnR>
                    <a:lnT>
                      <a:noFill/>
                    </a:lnT>
                    <a:lnB>
                      <a:noFill/>
                    </a:lnB>
                  </a:tcPr>
                </a:tc>
                <a:tc gridSpan="7">
                  <a:txBody>
                    <a:bodyPr/>
                    <a:lstStyle/>
                    <a:p>
                      <a:pPr algn="ctr" fontAlgn="b"/>
                      <a:r>
                        <a:rPr lang="en-GB" sz="1000" b="1" i="0" u="none" strike="noStrike" dirty="0">
                          <a:solidFill>
                            <a:srgbClr val="FFFFFF"/>
                          </a:solidFill>
                          <a:effectLst/>
                          <a:latin typeface="Calibri"/>
                        </a:rPr>
                        <a:t>East of England</a:t>
                      </a:r>
                    </a:p>
                  </a:txBody>
                  <a:tcPr marL="7094" marR="7094" marT="7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4616"/>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6796">
                <a:tc>
                  <a:txBody>
                    <a:bodyPr/>
                    <a:lstStyle/>
                    <a:p>
                      <a:pPr algn="l" fontAlgn="b"/>
                      <a:endParaRPr lang="en-GB" sz="800" b="0" i="0" u="none" strike="noStrike" dirty="0">
                        <a:solidFill>
                          <a:srgbClr val="000000"/>
                        </a:solidFill>
                        <a:effectLst/>
                        <a:latin typeface="Calibri"/>
                      </a:endParaRPr>
                    </a:p>
                  </a:txBody>
                  <a:tcPr marL="7094" marR="7094" marT="7094"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GB" sz="800" b="1" i="0" u="none" strike="noStrike">
                          <a:solidFill>
                            <a:srgbClr val="000000"/>
                          </a:solidFill>
                          <a:effectLst/>
                          <a:latin typeface="Calibri"/>
                        </a:rPr>
                        <a:t>Illustrative Cost Impact (£ pa)</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1" i="0" u="none" strike="noStrike">
                          <a:solidFill>
                            <a:srgbClr val="000000"/>
                          </a:solidFill>
                          <a:effectLst/>
                          <a:latin typeface="Calibri"/>
                        </a:rPr>
                        <a:t>18/19</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1" i="0" u="none" strike="noStrike">
                          <a:solidFill>
                            <a:srgbClr val="000000"/>
                          </a:solidFill>
                          <a:effectLst/>
                          <a:latin typeface="Calibri"/>
                        </a:rPr>
                        <a:t>19/20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1" i="0" u="none" strike="noStrike">
                          <a:solidFill>
                            <a:srgbClr val="000000"/>
                          </a:solidFill>
                          <a:effectLst/>
                          <a:latin typeface="Calibri"/>
                        </a:rPr>
                        <a:t>20/21</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1" i="0" u="none" strike="noStrike">
                          <a:solidFill>
                            <a:srgbClr val="000000"/>
                          </a:solidFill>
                          <a:effectLst/>
                          <a:latin typeface="Calibri"/>
                        </a:rPr>
                        <a:t>21/22</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1" i="0" u="none" strike="noStrike">
                          <a:solidFill>
                            <a:srgbClr val="000000"/>
                          </a:solidFill>
                          <a:effectLst/>
                          <a:latin typeface="Calibri"/>
                        </a:rPr>
                        <a:t>22/23</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1" i="0" u="none" strike="noStrike" dirty="0">
                          <a:solidFill>
                            <a:srgbClr val="000000"/>
                          </a:solidFill>
                          <a:effectLst/>
                          <a:latin typeface="Calibri"/>
                        </a:rPr>
                        <a:t>23/24</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rowSpan="4">
                  <a:txBody>
                    <a:bodyPr/>
                    <a:lstStyle/>
                    <a:p>
                      <a:pPr algn="ctr" fontAlgn="ctr"/>
                      <a:r>
                        <a:rPr lang="en-GB" sz="800" b="1" i="0" u="none" strike="noStrike">
                          <a:solidFill>
                            <a:srgbClr val="000000"/>
                          </a:solidFill>
                          <a:effectLst/>
                          <a:latin typeface="Calibri"/>
                        </a:rPr>
                        <a:t>Capacity Impact</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a:rPr>
                        <a:t>0 - 73,200 kWh (Domestic)</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3.96</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4.11</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2.79</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3.36</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6.00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a:solidFill>
                            <a:srgbClr val="000000"/>
                          </a:solidFill>
                          <a:effectLst/>
                          <a:latin typeface="Calibri"/>
                        </a:rPr>
                        <a:t>7.81</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vMerge="1">
                  <a:txBody>
                    <a:bodyPr/>
                    <a:lstStyle/>
                    <a:p>
                      <a:endParaRPr lang="en-GB"/>
                    </a:p>
                  </a:txBody>
                  <a:tcPr/>
                </a:tc>
                <a:tc>
                  <a:txBody>
                    <a:bodyPr/>
                    <a:lstStyle/>
                    <a:p>
                      <a:pPr algn="l" fontAlgn="ctr"/>
                      <a:r>
                        <a:rPr lang="it-IT" sz="800" b="0" i="0" u="none" strike="noStrike">
                          <a:solidFill>
                            <a:srgbClr val="000000"/>
                          </a:solidFill>
                          <a:effectLst/>
                          <a:latin typeface="Calibri"/>
                        </a:rPr>
                        <a:t>73,200 - 732,000 kWh (Non Domestic)</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55.74</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59.11</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40.94</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50.45</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91.94</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122.33</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vMerge="1">
                  <a:txBody>
                    <a:bodyPr/>
                    <a:lstStyle/>
                    <a:p>
                      <a:endParaRPr lang="en-GB"/>
                    </a:p>
                  </a:txBody>
                  <a:tcPr/>
                </a:tc>
                <a:tc>
                  <a:txBody>
                    <a:bodyPr/>
                    <a:lstStyle/>
                    <a:p>
                      <a:pPr algn="l" fontAlgn="ctr"/>
                      <a:r>
                        <a:rPr lang="it-IT" sz="800" b="0" i="0" u="none" strike="noStrike">
                          <a:solidFill>
                            <a:srgbClr val="000000"/>
                          </a:solidFill>
                          <a:effectLst/>
                          <a:latin typeface="Calibri"/>
                        </a:rPr>
                        <a:t>732,000 - 5,861,000 kWh (Non Domestic)</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364.67</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376.43</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253.98</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305.14</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542.69</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705.28</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vMerge="1">
                  <a:txBody>
                    <a:bodyPr/>
                    <a:lstStyle/>
                    <a:p>
                      <a:endParaRPr lang="en-GB"/>
                    </a:p>
                  </a:txBody>
                  <a:tcPr/>
                </a:tc>
                <a:tc>
                  <a:txBody>
                    <a:bodyPr/>
                    <a:lstStyle/>
                    <a:p>
                      <a:pPr algn="l" fontAlgn="ctr"/>
                      <a:r>
                        <a:rPr lang="en-GB" sz="800" b="0" i="0" u="none" strike="noStrike">
                          <a:solidFill>
                            <a:srgbClr val="000000"/>
                          </a:solidFill>
                          <a:effectLst/>
                          <a:latin typeface="Calibri"/>
                        </a:rPr>
                        <a:t>&gt; 5,861,000 kWh (Non Domestic)</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5,187.21</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5,435.57</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3,726.10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4,551.99</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8,238.38</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10,903.37</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945">
                <a:tc>
                  <a:txBody>
                    <a:bodyPr/>
                    <a:lstStyle/>
                    <a:p>
                      <a:pPr algn="l" fontAlgn="b"/>
                      <a:endParaRPr lang="en-GB" sz="800" b="0" i="0" u="none" strike="noStrike">
                        <a:solidFill>
                          <a:srgbClr val="000000"/>
                        </a:solidFill>
                        <a:effectLst/>
                        <a:latin typeface="Calibri"/>
                      </a:endParaRPr>
                    </a:p>
                  </a:txBody>
                  <a:tcPr marL="7094" marR="7094" marT="7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800" b="0" i="0" u="none" strike="noStrike">
                        <a:solidFill>
                          <a:srgbClr val="000000"/>
                        </a:solidFill>
                        <a:effectLst/>
                        <a:latin typeface="Calibri"/>
                      </a:endParaRPr>
                    </a:p>
                  </a:txBody>
                  <a:tcPr marL="63844" marR="7094" marT="7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800" b="0" i="0" u="none" strike="noStrike">
                        <a:solidFill>
                          <a:srgbClr val="000000"/>
                        </a:solidFill>
                        <a:effectLst/>
                        <a:latin typeface="Calibri"/>
                      </a:endParaRPr>
                    </a:p>
                  </a:txBody>
                  <a:tcPr marL="7094" marR="7094" marT="7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800" b="0" i="0" u="none" strike="noStrike">
                        <a:solidFill>
                          <a:srgbClr val="000000"/>
                        </a:solidFill>
                        <a:effectLst/>
                        <a:latin typeface="Calibri"/>
                      </a:endParaRPr>
                    </a:p>
                  </a:txBody>
                  <a:tcPr marL="7094" marR="7094" marT="7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800" b="0" i="0" u="none" strike="noStrike">
                        <a:solidFill>
                          <a:srgbClr val="000000"/>
                        </a:solidFill>
                        <a:effectLst/>
                        <a:latin typeface="Calibri"/>
                      </a:endParaRPr>
                    </a:p>
                  </a:txBody>
                  <a:tcPr marL="7094" marR="7094" marT="7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800" b="0" i="0" u="none" strike="noStrike">
                        <a:solidFill>
                          <a:srgbClr val="000000"/>
                        </a:solidFill>
                        <a:effectLst/>
                        <a:latin typeface="Calibri"/>
                      </a:endParaRPr>
                    </a:p>
                  </a:txBody>
                  <a:tcPr marL="7094" marR="7094" marT="7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800" b="0" i="0" u="none" strike="noStrike">
                        <a:solidFill>
                          <a:srgbClr val="000000"/>
                        </a:solidFill>
                        <a:effectLst/>
                        <a:latin typeface="Calibri"/>
                      </a:endParaRPr>
                    </a:p>
                  </a:txBody>
                  <a:tcPr marL="7094" marR="7094" marT="7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800" b="0" i="0" u="none" strike="noStrike">
                        <a:solidFill>
                          <a:srgbClr val="000000"/>
                        </a:solidFill>
                        <a:effectLst/>
                        <a:latin typeface="Calibri"/>
                      </a:endParaRPr>
                    </a:p>
                  </a:txBody>
                  <a:tcPr marL="7094" marR="7094" marT="7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rowSpan="4">
                  <a:txBody>
                    <a:bodyPr/>
                    <a:lstStyle/>
                    <a:p>
                      <a:pPr algn="ctr" fontAlgn="ctr"/>
                      <a:r>
                        <a:rPr lang="en-GB" sz="800" b="1" i="0" u="none" strike="noStrike">
                          <a:solidFill>
                            <a:srgbClr val="000000"/>
                          </a:solidFill>
                          <a:effectLst/>
                          <a:latin typeface="Calibri"/>
                        </a:rPr>
                        <a:t>Commodity Impact</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a:rPr>
                        <a:t>0 - 73,200 kWh (Domestic)</a:t>
                      </a:r>
                    </a:p>
                  </a:txBody>
                  <a:tcPr marL="6384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2.80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2.90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3.03</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0.74</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0.00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0.00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vMerge="1">
                  <a:txBody>
                    <a:bodyPr/>
                    <a:lstStyle/>
                    <a:p>
                      <a:endParaRPr lang="en-GB"/>
                    </a:p>
                  </a:txBody>
                  <a:tcPr/>
                </a:tc>
                <a:tc>
                  <a:txBody>
                    <a:bodyPr/>
                    <a:lstStyle/>
                    <a:p>
                      <a:pPr algn="l" fontAlgn="ctr"/>
                      <a:r>
                        <a:rPr lang="it-IT" sz="800" b="0" i="0" u="none" strike="noStrike" dirty="0">
                          <a:solidFill>
                            <a:srgbClr val="000000"/>
                          </a:solidFill>
                          <a:effectLst/>
                          <a:latin typeface="Calibri"/>
                        </a:rPr>
                        <a:t>73,200 - 732,000 kWh (Non Domestic)</a:t>
                      </a:r>
                    </a:p>
                  </a:txBody>
                  <a:tcPr marL="6384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38.53</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39.88</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41.61</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11.27</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0.00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0.00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vMerge="1">
                  <a:txBody>
                    <a:bodyPr/>
                    <a:lstStyle/>
                    <a:p>
                      <a:endParaRPr lang="en-GB"/>
                    </a:p>
                  </a:txBody>
                  <a:tcPr/>
                </a:tc>
                <a:tc>
                  <a:txBody>
                    <a:bodyPr/>
                    <a:lstStyle/>
                    <a:p>
                      <a:pPr algn="l" fontAlgn="ctr"/>
                      <a:r>
                        <a:rPr lang="it-IT" sz="800" b="0" i="0" u="none" strike="noStrike" dirty="0">
                          <a:solidFill>
                            <a:srgbClr val="000000"/>
                          </a:solidFill>
                          <a:effectLst/>
                          <a:latin typeface="Calibri"/>
                        </a:rPr>
                        <a:t>732,000 - 5,861,000 kWh (Non Domestic)</a:t>
                      </a:r>
                    </a:p>
                  </a:txBody>
                  <a:tcPr marL="6384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277.60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285.33</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297.68</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126.85</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0.00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0.00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vMerge="1">
                  <a:txBody>
                    <a:bodyPr/>
                    <a:lstStyle/>
                    <a:p>
                      <a:endParaRPr lang="en-GB"/>
                    </a:p>
                  </a:txBody>
                  <a:tcPr/>
                </a:tc>
                <a:tc>
                  <a:txBody>
                    <a:bodyPr/>
                    <a:lstStyle/>
                    <a:p>
                      <a:pPr algn="l" fontAlgn="ctr"/>
                      <a:r>
                        <a:rPr lang="en-GB" sz="800" b="0" i="0" u="none" strike="noStrike" dirty="0">
                          <a:solidFill>
                            <a:srgbClr val="000000"/>
                          </a:solidFill>
                          <a:effectLst/>
                          <a:latin typeface="Calibri"/>
                        </a:rPr>
                        <a:t>&gt; 5,861,000 kWh (Non Domestic)</a:t>
                      </a:r>
                    </a:p>
                  </a:txBody>
                  <a:tcPr marL="6384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5,026.38</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5,166.37</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5,389.94</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2,296.74</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0.00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0.00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945">
                <a:tc>
                  <a:txBody>
                    <a:bodyPr/>
                    <a:lstStyle/>
                    <a:p>
                      <a:pPr algn="l" fontAlgn="b"/>
                      <a:endParaRPr lang="en-GB" sz="800" b="0" i="0" u="none" strike="noStrike">
                        <a:solidFill>
                          <a:srgbClr val="000000"/>
                        </a:solidFill>
                        <a:effectLst/>
                        <a:latin typeface="Calibri"/>
                      </a:endParaRPr>
                    </a:p>
                  </a:txBody>
                  <a:tcPr marL="7094" marR="7094" marT="7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800" b="0" i="0" u="none" strike="noStrike" dirty="0">
                        <a:solidFill>
                          <a:srgbClr val="000000"/>
                        </a:solidFill>
                        <a:effectLst/>
                        <a:latin typeface="Calibri"/>
                      </a:endParaRPr>
                    </a:p>
                  </a:txBody>
                  <a:tcPr marL="63844" marR="7094" marT="7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800" b="0" i="0" u="none" strike="noStrike">
                        <a:solidFill>
                          <a:srgbClr val="000000"/>
                        </a:solidFill>
                        <a:effectLst/>
                        <a:latin typeface="Calibri"/>
                      </a:endParaRPr>
                    </a:p>
                  </a:txBody>
                  <a:tcPr marL="7094" marR="7094" marT="70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800" b="0" i="0" u="none" strike="noStrike">
                        <a:solidFill>
                          <a:srgbClr val="000000"/>
                        </a:solidFill>
                        <a:effectLst/>
                        <a:latin typeface="Calibri"/>
                      </a:endParaRPr>
                    </a:p>
                  </a:txBody>
                  <a:tcPr marL="7094" marR="7094" marT="70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800" b="0" i="0" u="none" strike="noStrike">
                        <a:solidFill>
                          <a:srgbClr val="000000"/>
                        </a:solidFill>
                        <a:effectLst/>
                        <a:latin typeface="Calibri"/>
                      </a:endParaRPr>
                    </a:p>
                  </a:txBody>
                  <a:tcPr marL="7094" marR="7094" marT="70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800" b="0" i="0" u="none" strike="noStrike">
                        <a:solidFill>
                          <a:srgbClr val="000000"/>
                        </a:solidFill>
                        <a:effectLst/>
                        <a:latin typeface="Calibri"/>
                      </a:endParaRPr>
                    </a:p>
                  </a:txBody>
                  <a:tcPr marL="7094" marR="7094" marT="70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800" b="0" i="0" u="none" strike="noStrike">
                        <a:solidFill>
                          <a:srgbClr val="000000"/>
                        </a:solidFill>
                        <a:effectLst/>
                        <a:latin typeface="Calibri"/>
                      </a:endParaRPr>
                    </a:p>
                  </a:txBody>
                  <a:tcPr marL="7094" marR="7094" marT="70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800" b="0" i="0" u="none" strike="noStrike">
                        <a:solidFill>
                          <a:srgbClr val="000000"/>
                        </a:solidFill>
                        <a:effectLst/>
                        <a:latin typeface="Calibri"/>
                      </a:endParaRPr>
                    </a:p>
                  </a:txBody>
                  <a:tcPr marL="7094" marR="7094" marT="70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rowSpan="4">
                  <a:txBody>
                    <a:bodyPr/>
                    <a:lstStyle/>
                    <a:p>
                      <a:pPr algn="ctr" fontAlgn="ctr"/>
                      <a:r>
                        <a:rPr lang="en-GB" sz="800" b="1" i="0" u="none" strike="noStrike" dirty="0">
                          <a:solidFill>
                            <a:srgbClr val="000000"/>
                          </a:solidFill>
                          <a:effectLst/>
                          <a:latin typeface="Calibri"/>
                        </a:rPr>
                        <a:t>Combined Impact</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dirty="0">
                          <a:solidFill>
                            <a:srgbClr val="000000"/>
                          </a:solidFill>
                          <a:effectLst/>
                          <a:latin typeface="Calibri"/>
                        </a:rPr>
                        <a:t>0 - 73,200 kWh (Domestic)</a:t>
                      </a:r>
                    </a:p>
                  </a:txBody>
                  <a:tcPr marL="6384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6.76</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7.02</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5.82</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4.10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6.00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7.81</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vMerge="1">
                  <a:txBody>
                    <a:bodyPr/>
                    <a:lstStyle/>
                    <a:p>
                      <a:endParaRPr lang="en-GB"/>
                    </a:p>
                  </a:txBody>
                  <a:tcPr/>
                </a:tc>
                <a:tc>
                  <a:txBody>
                    <a:bodyPr/>
                    <a:lstStyle/>
                    <a:p>
                      <a:pPr algn="l" fontAlgn="ctr"/>
                      <a:r>
                        <a:rPr lang="it-IT" sz="800" b="0" i="0" u="none" strike="noStrike">
                          <a:solidFill>
                            <a:srgbClr val="000000"/>
                          </a:solidFill>
                          <a:effectLst/>
                          <a:latin typeface="Calibri"/>
                        </a:rPr>
                        <a:t>73,200 - 732,000 kWh (Non Domestic)</a:t>
                      </a:r>
                    </a:p>
                  </a:txBody>
                  <a:tcPr marL="6384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94.27</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98.98</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82.55</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61.71</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91.94</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122.33</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vMerge="1">
                  <a:txBody>
                    <a:bodyPr/>
                    <a:lstStyle/>
                    <a:p>
                      <a:endParaRPr lang="en-GB"/>
                    </a:p>
                  </a:txBody>
                  <a:tcPr/>
                </a:tc>
                <a:tc>
                  <a:txBody>
                    <a:bodyPr/>
                    <a:lstStyle/>
                    <a:p>
                      <a:pPr algn="l" fontAlgn="ctr"/>
                      <a:r>
                        <a:rPr lang="it-IT" sz="800" b="0" i="0" u="none" strike="noStrike">
                          <a:solidFill>
                            <a:srgbClr val="000000"/>
                          </a:solidFill>
                          <a:effectLst/>
                          <a:latin typeface="Calibri"/>
                        </a:rPr>
                        <a:t>732,000 - 5,861,000 kWh (Non Domestic)</a:t>
                      </a:r>
                    </a:p>
                  </a:txBody>
                  <a:tcPr marL="6384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642.27</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661.76</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551.65</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431.98</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542.69</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705.28</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vMerge="1">
                  <a:txBody>
                    <a:bodyPr/>
                    <a:lstStyle/>
                    <a:p>
                      <a:endParaRPr lang="en-GB"/>
                    </a:p>
                  </a:txBody>
                  <a:tcPr/>
                </a:tc>
                <a:tc>
                  <a:txBody>
                    <a:bodyPr/>
                    <a:lstStyle/>
                    <a:p>
                      <a:pPr algn="l" fontAlgn="ctr"/>
                      <a:r>
                        <a:rPr lang="en-GB" sz="800" b="0" i="0" u="none" strike="noStrike">
                          <a:solidFill>
                            <a:srgbClr val="000000"/>
                          </a:solidFill>
                          <a:effectLst/>
                          <a:latin typeface="Calibri"/>
                        </a:rPr>
                        <a:t>&gt; 5,861,000 kWh (Non Domestic)</a:t>
                      </a:r>
                    </a:p>
                  </a:txBody>
                  <a:tcPr marL="6384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a:solidFill>
                            <a:srgbClr val="000000"/>
                          </a:solidFill>
                          <a:effectLst/>
                          <a:latin typeface="Calibri"/>
                        </a:rPr>
                        <a:t>10,214</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a:solidFill>
                            <a:srgbClr val="000000"/>
                          </a:solidFill>
                          <a:effectLst/>
                          <a:latin typeface="Calibri"/>
                        </a:rPr>
                        <a:t>10,602</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9,116</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6,849</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a:solidFill>
                            <a:srgbClr val="000000"/>
                          </a:solidFill>
                          <a:effectLst/>
                          <a:latin typeface="Calibri"/>
                        </a:rPr>
                        <a:t>8,238</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a:solidFill>
                            <a:srgbClr val="000000"/>
                          </a:solidFill>
                          <a:effectLst/>
                          <a:latin typeface="Calibri"/>
                        </a:rPr>
                        <a:t>10,903</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30208809"/>
              </p:ext>
            </p:extLst>
          </p:nvPr>
        </p:nvGraphicFramePr>
        <p:xfrm>
          <a:off x="6121306" y="2263508"/>
          <a:ext cx="5727259" cy="4351333"/>
        </p:xfrm>
        <a:graphic>
          <a:graphicData uri="http://schemas.openxmlformats.org/drawingml/2006/table">
            <a:tbl>
              <a:tblPr/>
              <a:tblGrid>
                <a:gridCol w="1000882"/>
                <a:gridCol w="1442529"/>
                <a:gridCol w="547308"/>
                <a:gridCol w="547308"/>
                <a:gridCol w="547308"/>
                <a:gridCol w="547308"/>
                <a:gridCol w="547308"/>
                <a:gridCol w="547308"/>
              </a:tblGrid>
              <a:tr h="170251">
                <a:tc>
                  <a:txBody>
                    <a:bodyPr/>
                    <a:lstStyle/>
                    <a:p>
                      <a:pPr algn="l" fontAlgn="b"/>
                      <a:endParaRPr lang="en-GB" sz="800" b="0" i="0" u="none" strike="noStrike" dirty="0">
                        <a:solidFill>
                          <a:srgbClr val="000000"/>
                        </a:solidFill>
                        <a:effectLst/>
                        <a:latin typeface="Calibri"/>
                      </a:endParaRPr>
                    </a:p>
                  </a:txBody>
                  <a:tcPr marL="7094" marR="7094" marT="7094" marB="0" anchor="b">
                    <a:lnL>
                      <a:noFill/>
                    </a:lnL>
                    <a:lnR w="6350" cap="flat" cmpd="sng" algn="ctr">
                      <a:solidFill>
                        <a:srgbClr val="000000"/>
                      </a:solidFill>
                      <a:prstDash val="solid"/>
                      <a:round/>
                      <a:headEnd type="none" w="med" len="med"/>
                      <a:tailEnd type="none" w="med" len="med"/>
                    </a:lnR>
                    <a:lnT>
                      <a:noFill/>
                    </a:lnT>
                    <a:lnB>
                      <a:noFill/>
                    </a:lnB>
                  </a:tcPr>
                </a:tc>
                <a:tc gridSpan="7">
                  <a:txBody>
                    <a:bodyPr/>
                    <a:lstStyle/>
                    <a:p>
                      <a:pPr algn="ctr" fontAlgn="b"/>
                      <a:r>
                        <a:rPr lang="en-GB" sz="1000" b="1" i="0" u="none" strike="noStrike" dirty="0">
                          <a:solidFill>
                            <a:srgbClr val="FFFFFF"/>
                          </a:solidFill>
                          <a:effectLst/>
                          <a:latin typeface="Calibri"/>
                        </a:rPr>
                        <a:t>London</a:t>
                      </a:r>
                    </a:p>
                  </a:txBody>
                  <a:tcPr marL="7094" marR="7094" marT="7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4616"/>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6796">
                <a:tc>
                  <a:txBody>
                    <a:bodyPr/>
                    <a:lstStyle/>
                    <a:p>
                      <a:pPr algn="l" fontAlgn="b"/>
                      <a:endParaRPr lang="en-GB" sz="800" b="0" i="0" u="none" strike="noStrike">
                        <a:solidFill>
                          <a:srgbClr val="000000"/>
                        </a:solidFill>
                        <a:effectLst/>
                        <a:latin typeface="Calibri"/>
                      </a:endParaRPr>
                    </a:p>
                  </a:txBody>
                  <a:tcPr marL="7094" marR="7094" marT="7094"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GB" sz="800" b="1" i="0" u="none" strike="noStrike">
                          <a:solidFill>
                            <a:srgbClr val="000000"/>
                          </a:solidFill>
                          <a:effectLst/>
                          <a:latin typeface="Calibri"/>
                        </a:rPr>
                        <a:t>Illustrative Cost Impact (£ pa)</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1" i="0" u="none" strike="noStrike">
                          <a:solidFill>
                            <a:srgbClr val="000000"/>
                          </a:solidFill>
                          <a:effectLst/>
                          <a:latin typeface="Calibri"/>
                        </a:rPr>
                        <a:t>18/19</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1" i="0" u="none" strike="noStrike">
                          <a:solidFill>
                            <a:srgbClr val="000000"/>
                          </a:solidFill>
                          <a:effectLst/>
                          <a:latin typeface="Calibri"/>
                        </a:rPr>
                        <a:t>19/20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1" i="0" u="none" strike="noStrike">
                          <a:solidFill>
                            <a:srgbClr val="000000"/>
                          </a:solidFill>
                          <a:effectLst/>
                          <a:latin typeface="Calibri"/>
                        </a:rPr>
                        <a:t>20/21</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1" i="0" u="none" strike="noStrike">
                          <a:solidFill>
                            <a:srgbClr val="000000"/>
                          </a:solidFill>
                          <a:effectLst/>
                          <a:latin typeface="Calibri"/>
                        </a:rPr>
                        <a:t>21/22</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1" i="0" u="none" strike="noStrike">
                          <a:solidFill>
                            <a:srgbClr val="000000"/>
                          </a:solidFill>
                          <a:effectLst/>
                          <a:latin typeface="Calibri"/>
                        </a:rPr>
                        <a:t>22/23</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1" i="0" u="none" strike="noStrike">
                          <a:solidFill>
                            <a:srgbClr val="000000"/>
                          </a:solidFill>
                          <a:effectLst/>
                          <a:latin typeface="Calibri"/>
                        </a:rPr>
                        <a:t>23/24</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rowSpan="4">
                  <a:txBody>
                    <a:bodyPr/>
                    <a:lstStyle/>
                    <a:p>
                      <a:pPr algn="ctr" fontAlgn="ctr"/>
                      <a:r>
                        <a:rPr lang="en-GB" sz="800" b="1" i="0" u="none" strike="noStrike" dirty="0">
                          <a:solidFill>
                            <a:srgbClr val="000000"/>
                          </a:solidFill>
                          <a:effectLst/>
                          <a:latin typeface="Calibri"/>
                        </a:rPr>
                        <a:t>Capacity Impact</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dirty="0">
                          <a:solidFill>
                            <a:srgbClr val="000000"/>
                          </a:solidFill>
                          <a:effectLst/>
                          <a:latin typeface="Calibri"/>
                        </a:rPr>
                        <a:t>0 - 73,200 kWh </a:t>
                      </a:r>
                      <a:r>
                        <a:rPr lang="en-GB" sz="800" b="0" i="0" u="none" strike="noStrike" dirty="0" smtClean="0">
                          <a:solidFill>
                            <a:srgbClr val="000000"/>
                          </a:solidFill>
                          <a:effectLst/>
                          <a:latin typeface="Calibri"/>
                        </a:rPr>
                        <a:t>(Domestic</a:t>
                      </a:r>
                      <a:r>
                        <a:rPr lang="en-GB" sz="800" b="0" i="0" u="none" strike="noStrike" dirty="0">
                          <a:solidFill>
                            <a:srgbClr val="000000"/>
                          </a:solidFill>
                          <a:effectLst/>
                          <a:latin typeface="Calibri"/>
                        </a:rPr>
                        <a:t>)</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5.86</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6.14</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4.54</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4.06</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6.86</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9.81</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vMerge="1">
                  <a:txBody>
                    <a:bodyPr/>
                    <a:lstStyle/>
                    <a:p>
                      <a:endParaRPr lang="en-GB"/>
                    </a:p>
                  </a:txBody>
                  <a:tcPr/>
                </a:tc>
                <a:tc>
                  <a:txBody>
                    <a:bodyPr/>
                    <a:lstStyle/>
                    <a:p>
                      <a:pPr algn="l" fontAlgn="ctr"/>
                      <a:r>
                        <a:rPr lang="it-IT" sz="800" b="0" i="0" u="none" strike="noStrike">
                          <a:solidFill>
                            <a:srgbClr val="000000"/>
                          </a:solidFill>
                          <a:effectLst/>
                          <a:latin typeface="Calibri"/>
                        </a:rPr>
                        <a:t>73,200 - 732,000 kWh (Non Domestic)</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72.69</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77.97</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58.99</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54.08</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93.49</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136.89</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vMerge="1">
                  <a:txBody>
                    <a:bodyPr/>
                    <a:lstStyle/>
                    <a:p>
                      <a:endParaRPr lang="en-GB"/>
                    </a:p>
                  </a:txBody>
                  <a:tcPr/>
                </a:tc>
                <a:tc>
                  <a:txBody>
                    <a:bodyPr/>
                    <a:lstStyle/>
                    <a:p>
                      <a:pPr algn="l" fontAlgn="ctr"/>
                      <a:r>
                        <a:rPr lang="it-IT" sz="800" b="0" i="0" u="none" strike="noStrike">
                          <a:solidFill>
                            <a:srgbClr val="000000"/>
                          </a:solidFill>
                          <a:effectLst/>
                          <a:latin typeface="Calibri"/>
                        </a:rPr>
                        <a:t>732,000 - 5,861,000 kWh (Non Domestic)</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540.73</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561.30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411.01</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364.78</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610.53</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865.65</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vMerge="1">
                  <a:txBody>
                    <a:bodyPr/>
                    <a:lstStyle/>
                    <a:p>
                      <a:endParaRPr lang="en-GB"/>
                    </a:p>
                  </a:txBody>
                  <a:tcPr/>
                </a:tc>
                <a:tc>
                  <a:txBody>
                    <a:bodyPr/>
                    <a:lstStyle/>
                    <a:p>
                      <a:pPr algn="l" fontAlgn="ctr"/>
                      <a:r>
                        <a:rPr lang="en-GB" sz="800" b="0" i="0" u="none" strike="noStrike">
                          <a:solidFill>
                            <a:srgbClr val="000000"/>
                          </a:solidFill>
                          <a:effectLst/>
                          <a:latin typeface="Calibri"/>
                        </a:rPr>
                        <a:t>&gt; 5,861,000 kWh (Non Domestic)</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4,833.42</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5,042.09</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3,714.65</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3,321.07</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5,606.51</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8,028.86</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945">
                <a:tc>
                  <a:txBody>
                    <a:bodyPr/>
                    <a:lstStyle/>
                    <a:p>
                      <a:pPr algn="l" fontAlgn="b"/>
                      <a:endParaRPr lang="en-GB" sz="800" b="0" i="0" u="none" strike="noStrike">
                        <a:solidFill>
                          <a:srgbClr val="000000"/>
                        </a:solidFill>
                        <a:effectLst/>
                        <a:latin typeface="Calibri"/>
                      </a:endParaRPr>
                    </a:p>
                  </a:txBody>
                  <a:tcPr marL="7094" marR="7094" marT="7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800" b="0" i="0" u="none" strike="noStrike">
                        <a:solidFill>
                          <a:srgbClr val="000000"/>
                        </a:solidFill>
                        <a:effectLst/>
                        <a:latin typeface="Calibri"/>
                      </a:endParaRPr>
                    </a:p>
                  </a:txBody>
                  <a:tcPr marL="63844" marR="7094" marT="7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800" b="0" i="0" u="none" strike="noStrike">
                        <a:solidFill>
                          <a:srgbClr val="000000"/>
                        </a:solidFill>
                        <a:effectLst/>
                        <a:latin typeface="Calibri"/>
                      </a:endParaRPr>
                    </a:p>
                  </a:txBody>
                  <a:tcPr marL="7094" marR="7094" marT="7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800" b="0" i="0" u="none" strike="noStrike">
                        <a:solidFill>
                          <a:srgbClr val="000000"/>
                        </a:solidFill>
                        <a:effectLst/>
                        <a:latin typeface="Calibri"/>
                      </a:endParaRPr>
                    </a:p>
                  </a:txBody>
                  <a:tcPr marL="7094" marR="7094" marT="7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800" b="0" i="0" u="none" strike="noStrike">
                        <a:solidFill>
                          <a:srgbClr val="000000"/>
                        </a:solidFill>
                        <a:effectLst/>
                        <a:latin typeface="Calibri"/>
                      </a:endParaRPr>
                    </a:p>
                  </a:txBody>
                  <a:tcPr marL="7094" marR="7094" marT="7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800" b="0" i="0" u="none" strike="noStrike">
                        <a:solidFill>
                          <a:srgbClr val="000000"/>
                        </a:solidFill>
                        <a:effectLst/>
                        <a:latin typeface="Calibri"/>
                      </a:endParaRPr>
                    </a:p>
                  </a:txBody>
                  <a:tcPr marL="7094" marR="7094" marT="7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800" b="0" i="0" u="none" strike="noStrike">
                        <a:solidFill>
                          <a:srgbClr val="000000"/>
                        </a:solidFill>
                        <a:effectLst/>
                        <a:latin typeface="Calibri"/>
                      </a:endParaRPr>
                    </a:p>
                  </a:txBody>
                  <a:tcPr marL="7094" marR="7094" marT="7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800" b="0" i="0" u="none" strike="noStrike">
                        <a:solidFill>
                          <a:srgbClr val="000000"/>
                        </a:solidFill>
                        <a:effectLst/>
                        <a:latin typeface="Calibri"/>
                      </a:endParaRPr>
                    </a:p>
                  </a:txBody>
                  <a:tcPr marL="7094" marR="7094" marT="7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rowSpan="4">
                  <a:txBody>
                    <a:bodyPr/>
                    <a:lstStyle/>
                    <a:p>
                      <a:pPr algn="ctr" fontAlgn="ctr"/>
                      <a:r>
                        <a:rPr lang="en-GB" sz="800" b="1" i="0" u="none" strike="noStrike">
                          <a:solidFill>
                            <a:srgbClr val="000000"/>
                          </a:solidFill>
                          <a:effectLst/>
                          <a:latin typeface="Calibri"/>
                        </a:rPr>
                        <a:t>Commodity Impact</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a:rPr>
                        <a:t>0 - 73,200 kWh (Domestic)</a:t>
                      </a:r>
                    </a:p>
                  </a:txBody>
                  <a:tcPr marL="6384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2.84</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2.94</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3.07</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0.80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0.00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0.00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vMerge="1">
                  <a:txBody>
                    <a:bodyPr/>
                    <a:lstStyle/>
                    <a:p>
                      <a:endParaRPr lang="en-GB"/>
                    </a:p>
                  </a:txBody>
                  <a:tcPr/>
                </a:tc>
                <a:tc>
                  <a:txBody>
                    <a:bodyPr/>
                    <a:lstStyle/>
                    <a:p>
                      <a:pPr algn="l" fontAlgn="ctr"/>
                      <a:r>
                        <a:rPr lang="it-IT" sz="800" b="0" i="0" u="none" strike="noStrike">
                          <a:solidFill>
                            <a:srgbClr val="000000"/>
                          </a:solidFill>
                          <a:effectLst/>
                          <a:latin typeface="Calibri"/>
                        </a:rPr>
                        <a:t>73,200 - 732,000 kWh (Non Domestic)</a:t>
                      </a:r>
                    </a:p>
                  </a:txBody>
                  <a:tcPr marL="6384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39.20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40.52</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42.29</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12.71</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0.00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0.00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vMerge="1">
                  <a:txBody>
                    <a:bodyPr/>
                    <a:lstStyle/>
                    <a:p>
                      <a:endParaRPr lang="en-GB"/>
                    </a:p>
                  </a:txBody>
                  <a:tcPr/>
                </a:tc>
                <a:tc>
                  <a:txBody>
                    <a:bodyPr/>
                    <a:lstStyle/>
                    <a:p>
                      <a:pPr algn="l" fontAlgn="ctr"/>
                      <a:r>
                        <a:rPr lang="it-IT" sz="800" b="0" i="0" u="none" strike="noStrike">
                          <a:solidFill>
                            <a:srgbClr val="000000"/>
                          </a:solidFill>
                          <a:effectLst/>
                          <a:latin typeface="Calibri"/>
                        </a:rPr>
                        <a:t>732,000 - 5,861,000 kWh (Non Domestic)</a:t>
                      </a:r>
                    </a:p>
                  </a:txBody>
                  <a:tcPr marL="6384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317.01</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326.55</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340.71</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128.72</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0.00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0.00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vMerge="1">
                  <a:txBody>
                    <a:bodyPr/>
                    <a:lstStyle/>
                    <a:p>
                      <a:endParaRPr lang="en-GB"/>
                    </a:p>
                  </a:txBody>
                  <a:tcPr/>
                </a:tc>
                <a:tc>
                  <a:txBody>
                    <a:bodyPr/>
                    <a:lstStyle/>
                    <a:p>
                      <a:pPr algn="l" fontAlgn="ctr"/>
                      <a:r>
                        <a:rPr lang="en-GB" sz="800" b="0" i="0" u="none" strike="noStrike">
                          <a:solidFill>
                            <a:srgbClr val="000000"/>
                          </a:solidFill>
                          <a:effectLst/>
                          <a:latin typeface="Calibri"/>
                        </a:rPr>
                        <a:t>&gt; 5,861,000 kWh (Non Domestic)</a:t>
                      </a:r>
                    </a:p>
                  </a:txBody>
                  <a:tcPr marL="6384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2,781.58</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2,875.94</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3,001.10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884.56</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0.00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0.00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945">
                <a:tc>
                  <a:txBody>
                    <a:bodyPr/>
                    <a:lstStyle/>
                    <a:p>
                      <a:pPr algn="l" fontAlgn="b"/>
                      <a:endParaRPr lang="en-GB" sz="800" b="0" i="0" u="none" strike="noStrike">
                        <a:solidFill>
                          <a:srgbClr val="000000"/>
                        </a:solidFill>
                        <a:effectLst/>
                        <a:latin typeface="Calibri"/>
                      </a:endParaRPr>
                    </a:p>
                  </a:txBody>
                  <a:tcPr marL="7094" marR="7094" marT="7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800" b="0" i="0" u="none" strike="noStrike">
                        <a:solidFill>
                          <a:srgbClr val="000000"/>
                        </a:solidFill>
                        <a:effectLst/>
                        <a:latin typeface="Calibri"/>
                      </a:endParaRPr>
                    </a:p>
                  </a:txBody>
                  <a:tcPr marL="63844" marR="7094" marT="7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800" b="0" i="0" u="none" strike="noStrike">
                        <a:solidFill>
                          <a:srgbClr val="000000"/>
                        </a:solidFill>
                        <a:effectLst/>
                        <a:latin typeface="Calibri"/>
                      </a:endParaRPr>
                    </a:p>
                  </a:txBody>
                  <a:tcPr marL="7094" marR="7094" marT="70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800" b="0" i="0" u="none" strike="noStrike">
                        <a:solidFill>
                          <a:srgbClr val="000000"/>
                        </a:solidFill>
                        <a:effectLst/>
                        <a:latin typeface="Calibri"/>
                      </a:endParaRPr>
                    </a:p>
                  </a:txBody>
                  <a:tcPr marL="7094" marR="7094" marT="70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800" b="0" i="0" u="none" strike="noStrike">
                        <a:solidFill>
                          <a:srgbClr val="000000"/>
                        </a:solidFill>
                        <a:effectLst/>
                        <a:latin typeface="Calibri"/>
                      </a:endParaRPr>
                    </a:p>
                  </a:txBody>
                  <a:tcPr marL="7094" marR="7094" marT="70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800" b="0" i="0" u="none" strike="noStrike">
                        <a:solidFill>
                          <a:srgbClr val="000000"/>
                        </a:solidFill>
                        <a:effectLst/>
                        <a:latin typeface="Calibri"/>
                      </a:endParaRPr>
                    </a:p>
                  </a:txBody>
                  <a:tcPr marL="7094" marR="7094" marT="70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800" b="0" i="0" u="none" strike="noStrike">
                        <a:solidFill>
                          <a:srgbClr val="000000"/>
                        </a:solidFill>
                        <a:effectLst/>
                        <a:latin typeface="Calibri"/>
                      </a:endParaRPr>
                    </a:p>
                  </a:txBody>
                  <a:tcPr marL="7094" marR="7094" marT="70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800" b="0" i="0" u="none" strike="noStrike">
                        <a:solidFill>
                          <a:srgbClr val="000000"/>
                        </a:solidFill>
                        <a:effectLst/>
                        <a:latin typeface="Calibri"/>
                      </a:endParaRPr>
                    </a:p>
                  </a:txBody>
                  <a:tcPr marL="7094" marR="7094" marT="70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rowSpan="4">
                  <a:txBody>
                    <a:bodyPr/>
                    <a:lstStyle/>
                    <a:p>
                      <a:pPr algn="ctr" fontAlgn="ctr"/>
                      <a:r>
                        <a:rPr lang="en-GB" sz="800" b="1" i="0" u="none" strike="noStrike">
                          <a:solidFill>
                            <a:srgbClr val="000000"/>
                          </a:solidFill>
                          <a:effectLst/>
                          <a:latin typeface="Calibri"/>
                        </a:rPr>
                        <a:t>Combined Impact</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a:rPr>
                        <a:t>0 - 73,200 kWh (Domestic)</a:t>
                      </a:r>
                    </a:p>
                  </a:txBody>
                  <a:tcPr marL="6384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8.70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9.08</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7.61</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4.86</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6.86</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9.81</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vMerge="1">
                  <a:txBody>
                    <a:bodyPr/>
                    <a:lstStyle/>
                    <a:p>
                      <a:endParaRPr lang="en-GB"/>
                    </a:p>
                  </a:txBody>
                  <a:tcPr/>
                </a:tc>
                <a:tc>
                  <a:txBody>
                    <a:bodyPr/>
                    <a:lstStyle/>
                    <a:p>
                      <a:pPr algn="l" fontAlgn="ctr"/>
                      <a:r>
                        <a:rPr lang="it-IT" sz="800" b="0" i="0" u="none" strike="noStrike">
                          <a:solidFill>
                            <a:srgbClr val="000000"/>
                          </a:solidFill>
                          <a:effectLst/>
                          <a:latin typeface="Calibri"/>
                        </a:rPr>
                        <a:t>73,200 - 732,000 kWh (Non Domestic)</a:t>
                      </a:r>
                    </a:p>
                  </a:txBody>
                  <a:tcPr marL="6384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111.89</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118.49</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101.27</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66.79</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93.49</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136.89</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vMerge="1">
                  <a:txBody>
                    <a:bodyPr/>
                    <a:lstStyle/>
                    <a:p>
                      <a:endParaRPr lang="en-GB"/>
                    </a:p>
                  </a:txBody>
                  <a:tcPr/>
                </a:tc>
                <a:tc>
                  <a:txBody>
                    <a:bodyPr/>
                    <a:lstStyle/>
                    <a:p>
                      <a:pPr algn="l" fontAlgn="ctr"/>
                      <a:r>
                        <a:rPr lang="it-IT" sz="800" b="0" i="0" u="none" strike="noStrike">
                          <a:solidFill>
                            <a:srgbClr val="000000"/>
                          </a:solidFill>
                          <a:effectLst/>
                          <a:latin typeface="Calibri"/>
                        </a:rPr>
                        <a:t>732,000 - 5,861,000 kWh (Non Domestic)</a:t>
                      </a:r>
                    </a:p>
                  </a:txBody>
                  <a:tcPr marL="6384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857.74</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887.85</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751.72</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493.50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610.53</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865.65</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vMerge="1">
                  <a:txBody>
                    <a:bodyPr/>
                    <a:lstStyle/>
                    <a:p>
                      <a:endParaRPr lang="en-GB"/>
                    </a:p>
                  </a:txBody>
                  <a:tcPr/>
                </a:tc>
                <a:tc>
                  <a:txBody>
                    <a:bodyPr/>
                    <a:lstStyle/>
                    <a:p>
                      <a:pPr algn="l" fontAlgn="ctr"/>
                      <a:r>
                        <a:rPr lang="en-GB" sz="800" b="0" i="0" u="none" strike="noStrike">
                          <a:solidFill>
                            <a:srgbClr val="000000"/>
                          </a:solidFill>
                          <a:effectLst/>
                          <a:latin typeface="Calibri"/>
                        </a:rPr>
                        <a:t>&gt; 5,861,000 kWh (Non Domestic)</a:t>
                      </a:r>
                    </a:p>
                  </a:txBody>
                  <a:tcPr marL="6384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a:solidFill>
                            <a:srgbClr val="000000"/>
                          </a:solidFill>
                          <a:effectLst/>
                          <a:latin typeface="Calibri"/>
                        </a:rPr>
                        <a:t>7,615</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7,918</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6,716</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4,206</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5,607</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a:solidFill>
                            <a:srgbClr val="000000"/>
                          </a:solidFill>
                          <a:effectLst/>
                          <a:latin typeface="Calibri"/>
                        </a:rPr>
                        <a:t>8,029</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5" name="TextBox 14"/>
          <p:cNvSpPr txBox="1"/>
          <p:nvPr/>
        </p:nvSpPr>
        <p:spPr>
          <a:xfrm>
            <a:off x="296214" y="1138045"/>
            <a:ext cx="11487955" cy="830997"/>
          </a:xfrm>
          <a:prstGeom prst="rect">
            <a:avLst/>
          </a:prstGeom>
          <a:noFill/>
        </p:spPr>
        <p:txBody>
          <a:bodyPr wrap="square" rtlCol="0">
            <a:spAutoFit/>
          </a:bodyPr>
          <a:lstStyle/>
          <a:p>
            <a:r>
              <a:rPr lang="en-GB" sz="1600" dirty="0" smtClean="0"/>
              <a:t>As per the above action, the tables below illustrate </a:t>
            </a:r>
            <a:r>
              <a:rPr lang="en-GB" sz="1600" u="sng" dirty="0" smtClean="0"/>
              <a:t>potential</a:t>
            </a:r>
            <a:r>
              <a:rPr lang="en-GB" sz="1600" dirty="0" smtClean="0"/>
              <a:t> bill impacts of the exit capacity element (ECN charges), exit commodity charges (levied on to the shippers by NTS) and the combined charge to end consumers. </a:t>
            </a:r>
          </a:p>
          <a:p>
            <a:r>
              <a:rPr lang="en-GB" sz="1600" dirty="0" smtClean="0"/>
              <a:t>Please note these impacts are assumed on a pass through basis where the supplier passes the costs outlined below to the consumer.</a:t>
            </a:r>
            <a:endParaRPr lang="en-GB" sz="1600" dirty="0"/>
          </a:p>
        </p:txBody>
      </p:sp>
    </p:spTree>
    <p:extLst>
      <p:ext uri="{BB962C8B-B14F-4D97-AF65-F5344CB8AC3E}">
        <p14:creationId xmlns:p14="http://schemas.microsoft.com/office/powerpoint/2010/main" val="5163052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69E5B4F-D7B8-492D-9E88-068F82B0B3B4}" type="slidenum">
              <a:rPr lang="en-GB" smtClean="0"/>
              <a:t>11</a:t>
            </a:fld>
            <a:endParaRPr lang="en-GB" dirty="0"/>
          </a:p>
        </p:txBody>
      </p:sp>
      <p:pic>
        <p:nvPicPr>
          <p:cNvPr id="5" name="Picture 4">
            <a:extLst>
              <a:ext uri="{FF2B5EF4-FFF2-40B4-BE49-F238E27FC236}">
                <a16:creationId xmlns:a16="http://schemas.microsoft.com/office/drawing/2014/main" xmlns="" id="{08E6CFDB-FBDD-46EB-82EA-315778C0581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629137" y="190365"/>
            <a:ext cx="2276475" cy="883285"/>
          </a:xfrm>
          <a:prstGeom prst="rect">
            <a:avLst/>
          </a:prstGeom>
          <a:noFill/>
        </p:spPr>
      </p:pic>
      <p:sp>
        <p:nvSpPr>
          <p:cNvPr id="6" name="Title 1"/>
          <p:cNvSpPr>
            <a:spLocks noGrp="1"/>
          </p:cNvSpPr>
          <p:nvPr>
            <p:ph type="title"/>
          </p:nvPr>
        </p:nvSpPr>
        <p:spPr>
          <a:xfrm>
            <a:off x="393446" y="-2818"/>
            <a:ext cx="10515600" cy="1325563"/>
          </a:xfrm>
        </p:spPr>
        <p:txBody>
          <a:bodyPr>
            <a:normAutofit/>
          </a:bodyPr>
          <a:lstStyle/>
          <a:p>
            <a:r>
              <a:rPr lang="en-GB" sz="2800" dirty="0" smtClean="0"/>
              <a:t>Workgroup 0621 Action 0501/1 </a:t>
            </a:r>
            <a:endParaRPr lang="en-GB" sz="2800" dirty="0"/>
          </a:p>
        </p:txBody>
      </p:sp>
      <p:graphicFrame>
        <p:nvGraphicFramePr>
          <p:cNvPr id="9" name="Table 8"/>
          <p:cNvGraphicFramePr>
            <a:graphicFrameLocks noGrp="1"/>
          </p:cNvGraphicFramePr>
          <p:nvPr>
            <p:extLst>
              <p:ext uri="{D42A27DB-BD31-4B8C-83A1-F6EECF244321}">
                <p14:modId xmlns:p14="http://schemas.microsoft.com/office/powerpoint/2010/main" val="1694168976"/>
              </p:ext>
            </p:extLst>
          </p:nvPr>
        </p:nvGraphicFramePr>
        <p:xfrm>
          <a:off x="321972" y="2263509"/>
          <a:ext cx="5628065" cy="4351333"/>
        </p:xfrm>
        <a:graphic>
          <a:graphicData uri="http://schemas.openxmlformats.org/drawingml/2006/table">
            <a:tbl>
              <a:tblPr/>
              <a:tblGrid>
                <a:gridCol w="1017431"/>
                <a:gridCol w="1374396"/>
                <a:gridCol w="539373"/>
                <a:gridCol w="539373"/>
                <a:gridCol w="539373"/>
                <a:gridCol w="539373"/>
                <a:gridCol w="539373"/>
                <a:gridCol w="539373"/>
              </a:tblGrid>
              <a:tr h="170251">
                <a:tc>
                  <a:txBody>
                    <a:bodyPr/>
                    <a:lstStyle/>
                    <a:p>
                      <a:pPr algn="l" fontAlgn="b"/>
                      <a:endParaRPr lang="en-GB" sz="800" b="0" i="0" u="none" strike="noStrike" dirty="0">
                        <a:solidFill>
                          <a:srgbClr val="000000"/>
                        </a:solidFill>
                        <a:effectLst/>
                        <a:latin typeface="Calibri"/>
                      </a:endParaRPr>
                    </a:p>
                  </a:txBody>
                  <a:tcPr marL="7094" marR="7094" marT="7094" marB="0" anchor="b">
                    <a:lnL>
                      <a:noFill/>
                    </a:lnL>
                    <a:lnR w="6350" cap="flat" cmpd="sng" algn="ctr">
                      <a:solidFill>
                        <a:srgbClr val="000000"/>
                      </a:solidFill>
                      <a:prstDash val="solid"/>
                      <a:round/>
                      <a:headEnd type="none" w="med" len="med"/>
                      <a:tailEnd type="none" w="med" len="med"/>
                    </a:lnR>
                    <a:lnT>
                      <a:noFill/>
                    </a:lnT>
                    <a:lnB>
                      <a:noFill/>
                    </a:lnB>
                  </a:tcPr>
                </a:tc>
                <a:tc gridSpan="7">
                  <a:txBody>
                    <a:bodyPr/>
                    <a:lstStyle/>
                    <a:p>
                      <a:pPr algn="ctr" fontAlgn="b"/>
                      <a:r>
                        <a:rPr lang="en-GB" sz="1000" b="1" i="0" u="none" strike="noStrike">
                          <a:solidFill>
                            <a:srgbClr val="FFFFFF"/>
                          </a:solidFill>
                          <a:effectLst/>
                          <a:latin typeface="Calibri"/>
                        </a:rPr>
                        <a:t>North West</a:t>
                      </a:r>
                    </a:p>
                  </a:txBody>
                  <a:tcPr marL="7094" marR="7094" marT="7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4616"/>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6796">
                <a:tc>
                  <a:txBody>
                    <a:bodyPr/>
                    <a:lstStyle/>
                    <a:p>
                      <a:pPr algn="l" fontAlgn="b"/>
                      <a:endParaRPr lang="en-GB" sz="800" b="0" i="0" u="none" strike="noStrike">
                        <a:solidFill>
                          <a:srgbClr val="000000"/>
                        </a:solidFill>
                        <a:effectLst/>
                        <a:latin typeface="Calibri"/>
                      </a:endParaRPr>
                    </a:p>
                  </a:txBody>
                  <a:tcPr marL="7094" marR="7094" marT="7094"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GB" sz="800" b="1" i="0" u="none" strike="noStrike">
                          <a:solidFill>
                            <a:srgbClr val="000000"/>
                          </a:solidFill>
                          <a:effectLst/>
                          <a:latin typeface="Calibri"/>
                        </a:rPr>
                        <a:t>Illustrative Cost Impact (£ pa)</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1" i="0" u="none" strike="noStrike">
                          <a:solidFill>
                            <a:srgbClr val="000000"/>
                          </a:solidFill>
                          <a:effectLst/>
                          <a:latin typeface="Calibri"/>
                        </a:rPr>
                        <a:t>18/19</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1" i="0" u="none" strike="noStrike">
                          <a:solidFill>
                            <a:srgbClr val="000000"/>
                          </a:solidFill>
                          <a:effectLst/>
                          <a:latin typeface="Calibri"/>
                        </a:rPr>
                        <a:t>19/20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1" i="0" u="none" strike="noStrike">
                          <a:solidFill>
                            <a:srgbClr val="000000"/>
                          </a:solidFill>
                          <a:effectLst/>
                          <a:latin typeface="Calibri"/>
                        </a:rPr>
                        <a:t>20/21</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1" i="0" u="none" strike="noStrike">
                          <a:solidFill>
                            <a:srgbClr val="000000"/>
                          </a:solidFill>
                          <a:effectLst/>
                          <a:latin typeface="Calibri"/>
                        </a:rPr>
                        <a:t>21/22</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1" i="0" u="none" strike="noStrike">
                          <a:solidFill>
                            <a:srgbClr val="000000"/>
                          </a:solidFill>
                          <a:effectLst/>
                          <a:latin typeface="Calibri"/>
                        </a:rPr>
                        <a:t>22/23</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1" i="0" u="none" strike="noStrike" dirty="0">
                          <a:solidFill>
                            <a:srgbClr val="000000"/>
                          </a:solidFill>
                          <a:effectLst/>
                          <a:latin typeface="Calibri"/>
                        </a:rPr>
                        <a:t>23/24</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rowSpan="4">
                  <a:txBody>
                    <a:bodyPr/>
                    <a:lstStyle/>
                    <a:p>
                      <a:pPr algn="ctr" fontAlgn="ctr"/>
                      <a:r>
                        <a:rPr lang="en-GB" sz="800" b="1" i="0" u="none" strike="noStrike">
                          <a:solidFill>
                            <a:srgbClr val="000000"/>
                          </a:solidFill>
                          <a:effectLst/>
                          <a:latin typeface="Calibri"/>
                        </a:rPr>
                        <a:t>Capacity Impact</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a:rPr>
                        <a:t>0 - 73,200 kWh (Domestic)</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9.13</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9.34</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7.76</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1.43</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1.64</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8.16</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vMerge="1">
                  <a:txBody>
                    <a:bodyPr/>
                    <a:lstStyle/>
                    <a:p>
                      <a:endParaRPr lang="en-GB"/>
                    </a:p>
                  </a:txBody>
                  <a:tcPr/>
                </a:tc>
                <a:tc>
                  <a:txBody>
                    <a:bodyPr/>
                    <a:lstStyle/>
                    <a:p>
                      <a:pPr algn="l" fontAlgn="ctr"/>
                      <a:r>
                        <a:rPr lang="it-IT" sz="800" b="0" i="0" u="none" strike="noStrike">
                          <a:solidFill>
                            <a:srgbClr val="000000"/>
                          </a:solidFill>
                          <a:effectLst/>
                          <a:latin typeface="Calibri"/>
                        </a:rPr>
                        <a:t>73,200 - 732,000 kWh (Non Domestic)</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131.42</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137.35</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116.79</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22.03</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26.04</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133.04</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vMerge="1">
                  <a:txBody>
                    <a:bodyPr/>
                    <a:lstStyle/>
                    <a:p>
                      <a:endParaRPr lang="en-GB"/>
                    </a:p>
                  </a:txBody>
                  <a:tcPr/>
                </a:tc>
                <a:tc>
                  <a:txBody>
                    <a:bodyPr/>
                    <a:lstStyle/>
                    <a:p>
                      <a:pPr algn="l" fontAlgn="ctr"/>
                      <a:r>
                        <a:rPr lang="it-IT" sz="800" b="0" i="0" u="none" strike="noStrike">
                          <a:solidFill>
                            <a:srgbClr val="000000"/>
                          </a:solidFill>
                          <a:effectLst/>
                          <a:latin typeface="Calibri"/>
                        </a:rPr>
                        <a:t>732,000 - 5,861,000 kWh (Non Domestic)</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874.88</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879.09</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718.56</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130.29</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147.98</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726.13</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vMerge="1">
                  <a:txBody>
                    <a:bodyPr/>
                    <a:lstStyle/>
                    <a:p>
                      <a:endParaRPr lang="en-GB"/>
                    </a:p>
                  </a:txBody>
                  <a:tcPr/>
                </a:tc>
                <a:tc>
                  <a:txBody>
                    <a:bodyPr/>
                    <a:lstStyle/>
                    <a:p>
                      <a:pPr algn="l" fontAlgn="ctr"/>
                      <a:r>
                        <a:rPr lang="en-GB" sz="800" b="0" i="0" u="none" strike="noStrike">
                          <a:solidFill>
                            <a:srgbClr val="000000"/>
                          </a:solidFill>
                          <a:effectLst/>
                          <a:latin typeface="Calibri"/>
                        </a:rPr>
                        <a:t>&gt; 5,861,000 kWh (Non Domestic)</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15,423.22</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16,107.62</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13,751.47</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2,621.07</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3,157.15</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16,635.36</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945">
                <a:tc>
                  <a:txBody>
                    <a:bodyPr/>
                    <a:lstStyle/>
                    <a:p>
                      <a:pPr algn="l" fontAlgn="b"/>
                      <a:endParaRPr lang="en-GB" sz="800" b="0" i="0" u="none" strike="noStrike">
                        <a:solidFill>
                          <a:srgbClr val="000000"/>
                        </a:solidFill>
                        <a:effectLst/>
                        <a:latin typeface="Calibri"/>
                      </a:endParaRPr>
                    </a:p>
                  </a:txBody>
                  <a:tcPr marL="7094" marR="7094" marT="7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800" b="0" i="0" u="none" strike="noStrike">
                        <a:solidFill>
                          <a:srgbClr val="000000"/>
                        </a:solidFill>
                        <a:effectLst/>
                        <a:latin typeface="Calibri"/>
                      </a:endParaRPr>
                    </a:p>
                  </a:txBody>
                  <a:tcPr marL="63844" marR="7094" marT="7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800" b="0" i="0" u="none" strike="noStrike">
                        <a:solidFill>
                          <a:srgbClr val="000000"/>
                        </a:solidFill>
                        <a:effectLst/>
                        <a:latin typeface="Calibri"/>
                      </a:endParaRPr>
                    </a:p>
                  </a:txBody>
                  <a:tcPr marL="7094" marR="7094" marT="7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800" b="0" i="0" u="none" strike="noStrike">
                        <a:solidFill>
                          <a:srgbClr val="000000"/>
                        </a:solidFill>
                        <a:effectLst/>
                        <a:latin typeface="Calibri"/>
                      </a:endParaRPr>
                    </a:p>
                  </a:txBody>
                  <a:tcPr marL="7094" marR="7094" marT="7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800" b="0" i="0" u="none" strike="noStrike">
                        <a:solidFill>
                          <a:srgbClr val="000000"/>
                        </a:solidFill>
                        <a:effectLst/>
                        <a:latin typeface="Calibri"/>
                      </a:endParaRPr>
                    </a:p>
                  </a:txBody>
                  <a:tcPr marL="7094" marR="7094" marT="7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800" b="0" i="0" u="none" strike="noStrike">
                        <a:solidFill>
                          <a:srgbClr val="000000"/>
                        </a:solidFill>
                        <a:effectLst/>
                        <a:latin typeface="Calibri"/>
                      </a:endParaRPr>
                    </a:p>
                  </a:txBody>
                  <a:tcPr marL="7094" marR="7094" marT="7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800" b="0" i="0" u="none" strike="noStrike">
                        <a:solidFill>
                          <a:srgbClr val="000000"/>
                        </a:solidFill>
                        <a:effectLst/>
                        <a:latin typeface="Calibri"/>
                      </a:endParaRPr>
                    </a:p>
                  </a:txBody>
                  <a:tcPr marL="7094" marR="7094" marT="7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800" b="0" i="0" u="none" strike="noStrike">
                        <a:solidFill>
                          <a:srgbClr val="000000"/>
                        </a:solidFill>
                        <a:effectLst/>
                        <a:latin typeface="Calibri"/>
                      </a:endParaRPr>
                    </a:p>
                  </a:txBody>
                  <a:tcPr marL="7094" marR="7094" marT="7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rowSpan="4">
                  <a:txBody>
                    <a:bodyPr/>
                    <a:lstStyle/>
                    <a:p>
                      <a:pPr algn="ctr" fontAlgn="ctr"/>
                      <a:r>
                        <a:rPr lang="en-GB" sz="800" b="1" i="0" u="none" strike="noStrike">
                          <a:solidFill>
                            <a:srgbClr val="000000"/>
                          </a:solidFill>
                          <a:effectLst/>
                          <a:latin typeface="Calibri"/>
                        </a:rPr>
                        <a:t>Commodity Impact</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a:rPr>
                        <a:t>0 - 73,200 kWh (Domestic)</a:t>
                      </a:r>
                    </a:p>
                  </a:txBody>
                  <a:tcPr marL="6384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2.70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2.79</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2.92</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0.73</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0.00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0.00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vMerge="1">
                  <a:txBody>
                    <a:bodyPr/>
                    <a:lstStyle/>
                    <a:p>
                      <a:endParaRPr lang="en-GB"/>
                    </a:p>
                  </a:txBody>
                  <a:tcPr/>
                </a:tc>
                <a:tc>
                  <a:txBody>
                    <a:bodyPr/>
                    <a:lstStyle/>
                    <a:p>
                      <a:pPr algn="l" fontAlgn="ctr"/>
                      <a:r>
                        <a:rPr lang="it-IT" sz="800" b="0" i="0" u="none" strike="noStrike">
                          <a:solidFill>
                            <a:srgbClr val="000000"/>
                          </a:solidFill>
                          <a:effectLst/>
                          <a:latin typeface="Calibri"/>
                        </a:rPr>
                        <a:t>73,200 - 732,000 kWh (Non Domestic)</a:t>
                      </a:r>
                    </a:p>
                  </a:txBody>
                  <a:tcPr marL="6384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39.42</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40.79</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42.57</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11.71</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0.00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0.00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vMerge="1">
                  <a:txBody>
                    <a:bodyPr/>
                    <a:lstStyle/>
                    <a:p>
                      <a:endParaRPr lang="en-GB"/>
                    </a:p>
                  </a:txBody>
                  <a:tcPr/>
                </a:tc>
                <a:tc>
                  <a:txBody>
                    <a:bodyPr/>
                    <a:lstStyle/>
                    <a:p>
                      <a:pPr algn="l" fontAlgn="ctr"/>
                      <a:r>
                        <a:rPr lang="it-IT" sz="800" b="0" i="0" u="none" strike="noStrike">
                          <a:solidFill>
                            <a:srgbClr val="000000"/>
                          </a:solidFill>
                          <a:effectLst/>
                          <a:latin typeface="Calibri"/>
                        </a:rPr>
                        <a:t>732,000 - 5,861,000 kWh (Non Domestic)</a:t>
                      </a:r>
                    </a:p>
                  </a:txBody>
                  <a:tcPr marL="6384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287.75</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295.60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308.39</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135.20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0.00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0.00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vMerge="1">
                  <a:txBody>
                    <a:bodyPr/>
                    <a:lstStyle/>
                    <a:p>
                      <a:endParaRPr lang="en-GB"/>
                    </a:p>
                  </a:txBody>
                  <a:tcPr/>
                </a:tc>
                <a:tc>
                  <a:txBody>
                    <a:bodyPr/>
                    <a:lstStyle/>
                    <a:p>
                      <a:pPr algn="l" fontAlgn="ctr"/>
                      <a:r>
                        <a:rPr lang="en-GB" sz="800" b="0" i="0" u="none" strike="noStrike">
                          <a:solidFill>
                            <a:srgbClr val="000000"/>
                          </a:solidFill>
                          <a:effectLst/>
                          <a:latin typeface="Calibri"/>
                        </a:rPr>
                        <a:t>&gt; 5,861,000 kWh (Non Domestic)</a:t>
                      </a:r>
                    </a:p>
                  </a:txBody>
                  <a:tcPr marL="6384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7,350.20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7,550.77</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7,877.33</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3,453.49</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0.00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0.00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945">
                <a:tc>
                  <a:txBody>
                    <a:bodyPr/>
                    <a:lstStyle/>
                    <a:p>
                      <a:pPr algn="l" fontAlgn="b"/>
                      <a:endParaRPr lang="en-GB" sz="800" b="0" i="0" u="none" strike="noStrike">
                        <a:solidFill>
                          <a:srgbClr val="000000"/>
                        </a:solidFill>
                        <a:effectLst/>
                        <a:latin typeface="Calibri"/>
                      </a:endParaRPr>
                    </a:p>
                  </a:txBody>
                  <a:tcPr marL="7094" marR="7094" marT="7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800" b="0" i="0" u="none" strike="noStrike">
                        <a:solidFill>
                          <a:srgbClr val="000000"/>
                        </a:solidFill>
                        <a:effectLst/>
                        <a:latin typeface="Calibri"/>
                      </a:endParaRPr>
                    </a:p>
                  </a:txBody>
                  <a:tcPr marL="63844" marR="7094" marT="7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800" b="0" i="0" u="none" strike="noStrike">
                        <a:solidFill>
                          <a:srgbClr val="000000"/>
                        </a:solidFill>
                        <a:effectLst/>
                        <a:latin typeface="Calibri"/>
                      </a:endParaRPr>
                    </a:p>
                  </a:txBody>
                  <a:tcPr marL="7094" marR="7094" marT="70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800" b="0" i="0" u="none" strike="noStrike">
                        <a:solidFill>
                          <a:srgbClr val="000000"/>
                        </a:solidFill>
                        <a:effectLst/>
                        <a:latin typeface="Calibri"/>
                      </a:endParaRPr>
                    </a:p>
                  </a:txBody>
                  <a:tcPr marL="7094" marR="7094" marT="70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800" b="0" i="0" u="none" strike="noStrike">
                        <a:solidFill>
                          <a:srgbClr val="000000"/>
                        </a:solidFill>
                        <a:effectLst/>
                        <a:latin typeface="Calibri"/>
                      </a:endParaRPr>
                    </a:p>
                  </a:txBody>
                  <a:tcPr marL="7094" marR="7094" marT="70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800" b="0" i="0" u="none" strike="noStrike">
                        <a:solidFill>
                          <a:srgbClr val="000000"/>
                        </a:solidFill>
                        <a:effectLst/>
                        <a:latin typeface="Calibri"/>
                      </a:endParaRPr>
                    </a:p>
                  </a:txBody>
                  <a:tcPr marL="7094" marR="7094" marT="70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800" b="0" i="0" u="none" strike="noStrike">
                        <a:solidFill>
                          <a:srgbClr val="000000"/>
                        </a:solidFill>
                        <a:effectLst/>
                        <a:latin typeface="Calibri"/>
                      </a:endParaRPr>
                    </a:p>
                  </a:txBody>
                  <a:tcPr marL="7094" marR="7094" marT="70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800" b="0" i="0" u="none" strike="noStrike">
                        <a:solidFill>
                          <a:srgbClr val="000000"/>
                        </a:solidFill>
                        <a:effectLst/>
                        <a:latin typeface="Calibri"/>
                      </a:endParaRPr>
                    </a:p>
                  </a:txBody>
                  <a:tcPr marL="7094" marR="7094" marT="70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rowSpan="4">
                  <a:txBody>
                    <a:bodyPr/>
                    <a:lstStyle/>
                    <a:p>
                      <a:pPr algn="ctr" fontAlgn="ctr"/>
                      <a:r>
                        <a:rPr lang="en-GB" sz="800" b="1" i="0" u="none" strike="noStrike">
                          <a:solidFill>
                            <a:srgbClr val="000000"/>
                          </a:solidFill>
                          <a:effectLst/>
                          <a:latin typeface="Calibri"/>
                        </a:rPr>
                        <a:t>Combined Impact</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a:rPr>
                        <a:t>0 - 73,200 kWh (Domestic)</a:t>
                      </a:r>
                    </a:p>
                  </a:txBody>
                  <a:tcPr marL="6384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11.82</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12.13</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10.68</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2.16</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1.64</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8.16</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vMerge="1">
                  <a:txBody>
                    <a:bodyPr/>
                    <a:lstStyle/>
                    <a:p>
                      <a:endParaRPr lang="en-GB"/>
                    </a:p>
                  </a:txBody>
                  <a:tcPr/>
                </a:tc>
                <a:tc>
                  <a:txBody>
                    <a:bodyPr/>
                    <a:lstStyle/>
                    <a:p>
                      <a:pPr algn="l" fontAlgn="ctr"/>
                      <a:r>
                        <a:rPr lang="it-IT" sz="800" b="0" i="0" u="none" strike="noStrike">
                          <a:solidFill>
                            <a:srgbClr val="000000"/>
                          </a:solidFill>
                          <a:effectLst/>
                          <a:latin typeface="Calibri"/>
                        </a:rPr>
                        <a:t>73,200 - 732,000 kWh (Non Domestic)</a:t>
                      </a:r>
                    </a:p>
                  </a:txBody>
                  <a:tcPr marL="6384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170.84</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178.15</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159.36</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33.74</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26.04</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133.04</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vMerge="1">
                  <a:txBody>
                    <a:bodyPr/>
                    <a:lstStyle/>
                    <a:p>
                      <a:endParaRPr lang="en-GB"/>
                    </a:p>
                  </a:txBody>
                  <a:tcPr/>
                </a:tc>
                <a:tc>
                  <a:txBody>
                    <a:bodyPr/>
                    <a:lstStyle/>
                    <a:p>
                      <a:pPr algn="l" fontAlgn="ctr"/>
                      <a:r>
                        <a:rPr lang="it-IT" sz="800" b="0" i="0" u="none" strike="noStrike">
                          <a:solidFill>
                            <a:srgbClr val="000000"/>
                          </a:solidFill>
                          <a:effectLst/>
                          <a:latin typeface="Calibri"/>
                        </a:rPr>
                        <a:t>732,000 - 5,861,000 kWh (Non Domestic)</a:t>
                      </a:r>
                    </a:p>
                  </a:txBody>
                  <a:tcPr marL="6384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1,162.63</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1,174.70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1,026.94</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265.49</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147.98</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726.13</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vMerge="1">
                  <a:txBody>
                    <a:bodyPr/>
                    <a:lstStyle/>
                    <a:p>
                      <a:endParaRPr lang="en-GB"/>
                    </a:p>
                  </a:txBody>
                  <a:tcPr/>
                </a:tc>
                <a:tc>
                  <a:txBody>
                    <a:bodyPr/>
                    <a:lstStyle/>
                    <a:p>
                      <a:pPr algn="l" fontAlgn="ctr"/>
                      <a:r>
                        <a:rPr lang="en-GB" sz="800" b="0" i="0" u="none" strike="noStrike">
                          <a:solidFill>
                            <a:srgbClr val="000000"/>
                          </a:solidFill>
                          <a:effectLst/>
                          <a:latin typeface="Calibri"/>
                        </a:rPr>
                        <a:t>&gt; 5,861,000 kWh (Non Domestic)</a:t>
                      </a:r>
                    </a:p>
                  </a:txBody>
                  <a:tcPr marL="6384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22,773</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23,658</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21,629</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6,075</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3,157</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a:solidFill>
                            <a:srgbClr val="000000"/>
                          </a:solidFill>
                          <a:effectLst/>
                          <a:latin typeface="Calibri"/>
                        </a:rPr>
                        <a:t>16,635</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848305695"/>
              </p:ext>
            </p:extLst>
          </p:nvPr>
        </p:nvGraphicFramePr>
        <p:xfrm>
          <a:off x="6130343" y="2263509"/>
          <a:ext cx="5731101" cy="4351333"/>
        </p:xfrm>
        <a:graphic>
          <a:graphicData uri="http://schemas.openxmlformats.org/drawingml/2006/table">
            <a:tbl>
              <a:tblPr/>
              <a:tblGrid>
                <a:gridCol w="980997"/>
                <a:gridCol w="1464054"/>
                <a:gridCol w="547675"/>
                <a:gridCol w="547675"/>
                <a:gridCol w="547675"/>
                <a:gridCol w="547675"/>
                <a:gridCol w="547675"/>
                <a:gridCol w="547675"/>
              </a:tblGrid>
              <a:tr h="170251">
                <a:tc>
                  <a:txBody>
                    <a:bodyPr/>
                    <a:lstStyle/>
                    <a:p>
                      <a:pPr algn="l" fontAlgn="b"/>
                      <a:endParaRPr lang="en-GB" sz="800" b="0" i="0" u="none" strike="noStrike" dirty="0">
                        <a:solidFill>
                          <a:srgbClr val="000000"/>
                        </a:solidFill>
                        <a:effectLst/>
                        <a:latin typeface="Calibri"/>
                      </a:endParaRPr>
                    </a:p>
                  </a:txBody>
                  <a:tcPr marL="7094" marR="7094" marT="7094" marB="0" anchor="b">
                    <a:lnL>
                      <a:noFill/>
                    </a:lnL>
                    <a:lnR w="6350" cap="flat" cmpd="sng" algn="ctr">
                      <a:solidFill>
                        <a:srgbClr val="000000"/>
                      </a:solidFill>
                      <a:prstDash val="solid"/>
                      <a:round/>
                      <a:headEnd type="none" w="med" len="med"/>
                      <a:tailEnd type="none" w="med" len="med"/>
                    </a:lnR>
                    <a:lnT>
                      <a:noFill/>
                    </a:lnT>
                    <a:lnB>
                      <a:noFill/>
                    </a:lnB>
                  </a:tcPr>
                </a:tc>
                <a:tc gridSpan="7">
                  <a:txBody>
                    <a:bodyPr/>
                    <a:lstStyle/>
                    <a:p>
                      <a:pPr algn="ctr" fontAlgn="b"/>
                      <a:r>
                        <a:rPr lang="en-GB" sz="1000" b="1" i="0" u="none" strike="noStrike">
                          <a:solidFill>
                            <a:srgbClr val="FFFFFF"/>
                          </a:solidFill>
                          <a:effectLst/>
                          <a:latin typeface="Calibri"/>
                        </a:rPr>
                        <a:t>West Midlands</a:t>
                      </a:r>
                    </a:p>
                  </a:txBody>
                  <a:tcPr marL="7094" marR="7094" marT="7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4616"/>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6796">
                <a:tc>
                  <a:txBody>
                    <a:bodyPr/>
                    <a:lstStyle/>
                    <a:p>
                      <a:pPr algn="l" fontAlgn="b"/>
                      <a:endParaRPr lang="en-GB" sz="800" b="0" i="0" u="none" strike="noStrike">
                        <a:solidFill>
                          <a:srgbClr val="000000"/>
                        </a:solidFill>
                        <a:effectLst/>
                        <a:latin typeface="Calibri"/>
                      </a:endParaRPr>
                    </a:p>
                  </a:txBody>
                  <a:tcPr marL="7094" marR="7094" marT="7094"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GB" sz="800" b="1" i="0" u="none" strike="noStrike">
                          <a:solidFill>
                            <a:srgbClr val="000000"/>
                          </a:solidFill>
                          <a:effectLst/>
                          <a:latin typeface="Calibri"/>
                        </a:rPr>
                        <a:t>Illustrative Cost Impact (£ pa)</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1" i="0" u="none" strike="noStrike">
                          <a:solidFill>
                            <a:srgbClr val="000000"/>
                          </a:solidFill>
                          <a:effectLst/>
                          <a:latin typeface="Calibri"/>
                        </a:rPr>
                        <a:t>18/19</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1" i="0" u="none" strike="noStrike">
                          <a:solidFill>
                            <a:srgbClr val="000000"/>
                          </a:solidFill>
                          <a:effectLst/>
                          <a:latin typeface="Calibri"/>
                        </a:rPr>
                        <a:t>19/20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1" i="0" u="none" strike="noStrike">
                          <a:solidFill>
                            <a:srgbClr val="000000"/>
                          </a:solidFill>
                          <a:effectLst/>
                          <a:latin typeface="Calibri"/>
                        </a:rPr>
                        <a:t>20/21</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1" i="0" u="none" strike="noStrike">
                          <a:solidFill>
                            <a:srgbClr val="000000"/>
                          </a:solidFill>
                          <a:effectLst/>
                          <a:latin typeface="Calibri"/>
                        </a:rPr>
                        <a:t>21/22</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1" i="0" u="none" strike="noStrike">
                          <a:solidFill>
                            <a:srgbClr val="000000"/>
                          </a:solidFill>
                          <a:effectLst/>
                          <a:latin typeface="Calibri"/>
                        </a:rPr>
                        <a:t>22/23</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1" i="0" u="none" strike="noStrike">
                          <a:solidFill>
                            <a:srgbClr val="000000"/>
                          </a:solidFill>
                          <a:effectLst/>
                          <a:latin typeface="Calibri"/>
                        </a:rPr>
                        <a:t>23/24</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rowSpan="4">
                  <a:txBody>
                    <a:bodyPr/>
                    <a:lstStyle/>
                    <a:p>
                      <a:pPr algn="ctr" fontAlgn="ctr"/>
                      <a:r>
                        <a:rPr lang="en-GB" sz="800" b="1" i="0" u="none" strike="noStrike" dirty="0">
                          <a:solidFill>
                            <a:srgbClr val="000000"/>
                          </a:solidFill>
                          <a:effectLst/>
                          <a:latin typeface="Calibri"/>
                        </a:rPr>
                        <a:t>Capacity Impact</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a:rPr>
                        <a:t>0 - 73,200 kWh (Domestic)</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7.21</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7.84</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6.39</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2.56</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3.51</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8.18</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vMerge="1">
                  <a:txBody>
                    <a:bodyPr/>
                    <a:lstStyle/>
                    <a:p>
                      <a:endParaRPr lang="en-GB"/>
                    </a:p>
                  </a:txBody>
                  <a:tcPr/>
                </a:tc>
                <a:tc>
                  <a:txBody>
                    <a:bodyPr/>
                    <a:lstStyle/>
                    <a:p>
                      <a:pPr algn="l" fontAlgn="ctr"/>
                      <a:r>
                        <a:rPr lang="it-IT" sz="800" b="0" i="0" u="none" strike="noStrike">
                          <a:solidFill>
                            <a:srgbClr val="000000"/>
                          </a:solidFill>
                          <a:effectLst/>
                          <a:latin typeface="Calibri"/>
                        </a:rPr>
                        <a:t>73,200 - 732,000 kWh (Non Domestic)</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107.23</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118.91</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99.26</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40.77</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57.65</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a:solidFill>
                            <a:srgbClr val="000000"/>
                          </a:solidFill>
                          <a:effectLst/>
                          <a:latin typeface="Calibri"/>
                        </a:rPr>
                        <a:t>138.73</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vMerge="1">
                  <a:txBody>
                    <a:bodyPr/>
                    <a:lstStyle/>
                    <a:p>
                      <a:endParaRPr lang="en-GB"/>
                    </a:p>
                  </a:txBody>
                  <a:tcPr/>
                </a:tc>
                <a:tc>
                  <a:txBody>
                    <a:bodyPr/>
                    <a:lstStyle/>
                    <a:p>
                      <a:pPr algn="l" fontAlgn="ctr"/>
                      <a:r>
                        <a:rPr lang="it-IT" sz="800" b="0" i="0" u="none" strike="noStrike">
                          <a:solidFill>
                            <a:srgbClr val="000000"/>
                          </a:solidFill>
                          <a:effectLst/>
                          <a:latin typeface="Calibri"/>
                        </a:rPr>
                        <a:t>732,000 - 5,861,000 kWh (Non Domestic)</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719.93</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781.38</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637.27</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255.21</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351.29</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821.26</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vMerge="1">
                  <a:txBody>
                    <a:bodyPr/>
                    <a:lstStyle/>
                    <a:p>
                      <a:endParaRPr lang="en-GB"/>
                    </a:p>
                  </a:txBody>
                  <a:tcPr/>
                </a:tc>
                <a:tc>
                  <a:txBody>
                    <a:bodyPr/>
                    <a:lstStyle/>
                    <a:p>
                      <a:pPr algn="l" fontAlgn="ctr"/>
                      <a:r>
                        <a:rPr lang="en-GB" sz="800" b="0" i="0" u="none" strike="noStrike" dirty="0">
                          <a:solidFill>
                            <a:srgbClr val="000000"/>
                          </a:solidFill>
                          <a:effectLst/>
                          <a:latin typeface="Calibri"/>
                        </a:rPr>
                        <a:t>&gt; 5,861,000 kWh (Non Domestic)</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7,637.96</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8,078.56</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6,554.31</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2,627.48</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3,630.08</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8,532.97</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945">
                <a:tc>
                  <a:txBody>
                    <a:bodyPr/>
                    <a:lstStyle/>
                    <a:p>
                      <a:pPr algn="l" fontAlgn="b"/>
                      <a:endParaRPr lang="en-GB" sz="800" b="0" i="0" u="none" strike="noStrike">
                        <a:solidFill>
                          <a:srgbClr val="000000"/>
                        </a:solidFill>
                        <a:effectLst/>
                        <a:latin typeface="Calibri"/>
                      </a:endParaRPr>
                    </a:p>
                  </a:txBody>
                  <a:tcPr marL="7094" marR="7094" marT="7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800" b="0" i="0" u="none" strike="noStrike">
                        <a:solidFill>
                          <a:srgbClr val="000000"/>
                        </a:solidFill>
                        <a:effectLst/>
                        <a:latin typeface="Calibri"/>
                      </a:endParaRPr>
                    </a:p>
                  </a:txBody>
                  <a:tcPr marL="63844" marR="7094" marT="7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800" b="0" i="0" u="none" strike="noStrike">
                        <a:solidFill>
                          <a:srgbClr val="000000"/>
                        </a:solidFill>
                        <a:effectLst/>
                        <a:latin typeface="Calibri"/>
                      </a:endParaRPr>
                    </a:p>
                  </a:txBody>
                  <a:tcPr marL="7094" marR="7094" marT="7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800" b="0" i="0" u="none" strike="noStrike">
                        <a:solidFill>
                          <a:srgbClr val="000000"/>
                        </a:solidFill>
                        <a:effectLst/>
                        <a:latin typeface="Calibri"/>
                      </a:endParaRPr>
                    </a:p>
                  </a:txBody>
                  <a:tcPr marL="7094" marR="7094" marT="7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800" b="0" i="0" u="none" strike="noStrike">
                        <a:solidFill>
                          <a:srgbClr val="000000"/>
                        </a:solidFill>
                        <a:effectLst/>
                        <a:latin typeface="Calibri"/>
                      </a:endParaRPr>
                    </a:p>
                  </a:txBody>
                  <a:tcPr marL="7094" marR="7094" marT="7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800" b="0" i="0" u="none" strike="noStrike">
                        <a:solidFill>
                          <a:srgbClr val="000000"/>
                        </a:solidFill>
                        <a:effectLst/>
                        <a:latin typeface="Calibri"/>
                      </a:endParaRPr>
                    </a:p>
                  </a:txBody>
                  <a:tcPr marL="7094" marR="7094" marT="7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800" b="0" i="0" u="none" strike="noStrike">
                        <a:solidFill>
                          <a:srgbClr val="000000"/>
                        </a:solidFill>
                        <a:effectLst/>
                        <a:latin typeface="Calibri"/>
                      </a:endParaRPr>
                    </a:p>
                  </a:txBody>
                  <a:tcPr marL="7094" marR="7094" marT="7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800" b="0" i="0" u="none" strike="noStrike">
                        <a:solidFill>
                          <a:srgbClr val="000000"/>
                        </a:solidFill>
                        <a:effectLst/>
                        <a:latin typeface="Calibri"/>
                      </a:endParaRPr>
                    </a:p>
                  </a:txBody>
                  <a:tcPr marL="7094" marR="7094" marT="7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rowSpan="4">
                  <a:txBody>
                    <a:bodyPr/>
                    <a:lstStyle/>
                    <a:p>
                      <a:pPr algn="ctr" fontAlgn="ctr"/>
                      <a:r>
                        <a:rPr lang="en-GB" sz="800" b="1" i="0" u="none" strike="noStrike" dirty="0">
                          <a:solidFill>
                            <a:srgbClr val="000000"/>
                          </a:solidFill>
                          <a:effectLst/>
                          <a:latin typeface="Calibri"/>
                        </a:rPr>
                        <a:t>Commodity Impact</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a:rPr>
                        <a:t>0 - 73,200 kWh (Domestic)</a:t>
                      </a:r>
                    </a:p>
                  </a:txBody>
                  <a:tcPr marL="6384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2.79</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2.89</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3.02</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0.72</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0.00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0.00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vMerge="1">
                  <a:txBody>
                    <a:bodyPr/>
                    <a:lstStyle/>
                    <a:p>
                      <a:endParaRPr lang="en-GB"/>
                    </a:p>
                  </a:txBody>
                  <a:tcPr/>
                </a:tc>
                <a:tc>
                  <a:txBody>
                    <a:bodyPr/>
                    <a:lstStyle/>
                    <a:p>
                      <a:pPr algn="l" fontAlgn="ctr"/>
                      <a:r>
                        <a:rPr lang="it-IT" sz="800" b="0" i="0" u="none" strike="noStrike">
                          <a:solidFill>
                            <a:srgbClr val="000000"/>
                          </a:solidFill>
                          <a:effectLst/>
                          <a:latin typeface="Calibri"/>
                        </a:rPr>
                        <a:t>73,200 - 732,000 kWh (Non Domestic)</a:t>
                      </a:r>
                    </a:p>
                  </a:txBody>
                  <a:tcPr marL="6384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40.04</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41.46</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43.26</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11.37</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0.00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0.00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vMerge="1">
                  <a:txBody>
                    <a:bodyPr/>
                    <a:lstStyle/>
                    <a:p>
                      <a:endParaRPr lang="en-GB"/>
                    </a:p>
                  </a:txBody>
                  <a:tcPr/>
                </a:tc>
                <a:tc>
                  <a:txBody>
                    <a:bodyPr/>
                    <a:lstStyle/>
                    <a:p>
                      <a:pPr algn="l" fontAlgn="ctr"/>
                      <a:r>
                        <a:rPr lang="it-IT" sz="800" b="0" i="0" u="none" strike="noStrike">
                          <a:solidFill>
                            <a:srgbClr val="000000"/>
                          </a:solidFill>
                          <a:effectLst/>
                          <a:latin typeface="Calibri"/>
                        </a:rPr>
                        <a:t>732,000 - 5,861,000 kWh (Non Domestic)</a:t>
                      </a:r>
                    </a:p>
                  </a:txBody>
                  <a:tcPr marL="6384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299.17</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307.74</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321.06</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131.24</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0.00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0.00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vMerge="1">
                  <a:txBody>
                    <a:bodyPr/>
                    <a:lstStyle/>
                    <a:p>
                      <a:endParaRPr lang="en-GB"/>
                    </a:p>
                  </a:txBody>
                  <a:tcPr/>
                </a:tc>
                <a:tc>
                  <a:txBody>
                    <a:bodyPr/>
                    <a:lstStyle/>
                    <a:p>
                      <a:pPr algn="l" fontAlgn="ctr"/>
                      <a:r>
                        <a:rPr lang="en-GB" sz="800" b="0" i="0" u="none" strike="noStrike">
                          <a:solidFill>
                            <a:srgbClr val="000000"/>
                          </a:solidFill>
                          <a:effectLst/>
                          <a:latin typeface="Calibri"/>
                        </a:rPr>
                        <a:t>&gt; 5,861,000 kWh (Non Domestic)</a:t>
                      </a:r>
                    </a:p>
                  </a:txBody>
                  <a:tcPr marL="6384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4,620.02</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4,752.38</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4,958.18</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2,026.76</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0.00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0.00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945">
                <a:tc>
                  <a:txBody>
                    <a:bodyPr/>
                    <a:lstStyle/>
                    <a:p>
                      <a:pPr algn="l" fontAlgn="b"/>
                      <a:endParaRPr lang="en-GB" sz="800" b="0" i="0" u="none" strike="noStrike">
                        <a:solidFill>
                          <a:srgbClr val="000000"/>
                        </a:solidFill>
                        <a:effectLst/>
                        <a:latin typeface="Calibri"/>
                      </a:endParaRPr>
                    </a:p>
                  </a:txBody>
                  <a:tcPr marL="7094" marR="7094" marT="7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800" b="0" i="0" u="none" strike="noStrike">
                        <a:solidFill>
                          <a:srgbClr val="000000"/>
                        </a:solidFill>
                        <a:effectLst/>
                        <a:latin typeface="Calibri"/>
                      </a:endParaRPr>
                    </a:p>
                  </a:txBody>
                  <a:tcPr marL="63844" marR="7094" marT="7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800" b="0" i="0" u="none" strike="noStrike">
                        <a:solidFill>
                          <a:srgbClr val="000000"/>
                        </a:solidFill>
                        <a:effectLst/>
                        <a:latin typeface="Calibri"/>
                      </a:endParaRPr>
                    </a:p>
                  </a:txBody>
                  <a:tcPr marL="7094" marR="7094" marT="70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800" b="0" i="0" u="none" strike="noStrike">
                        <a:solidFill>
                          <a:srgbClr val="000000"/>
                        </a:solidFill>
                        <a:effectLst/>
                        <a:latin typeface="Calibri"/>
                      </a:endParaRPr>
                    </a:p>
                  </a:txBody>
                  <a:tcPr marL="7094" marR="7094" marT="70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800" b="0" i="0" u="none" strike="noStrike">
                        <a:solidFill>
                          <a:srgbClr val="000000"/>
                        </a:solidFill>
                        <a:effectLst/>
                        <a:latin typeface="Calibri"/>
                      </a:endParaRPr>
                    </a:p>
                  </a:txBody>
                  <a:tcPr marL="7094" marR="7094" marT="70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800" b="0" i="0" u="none" strike="noStrike">
                        <a:solidFill>
                          <a:srgbClr val="000000"/>
                        </a:solidFill>
                        <a:effectLst/>
                        <a:latin typeface="Calibri"/>
                      </a:endParaRPr>
                    </a:p>
                  </a:txBody>
                  <a:tcPr marL="7094" marR="7094" marT="70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800" b="0" i="0" u="none" strike="noStrike">
                        <a:solidFill>
                          <a:srgbClr val="000000"/>
                        </a:solidFill>
                        <a:effectLst/>
                        <a:latin typeface="Calibri"/>
                      </a:endParaRPr>
                    </a:p>
                  </a:txBody>
                  <a:tcPr marL="7094" marR="7094" marT="70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800" b="0" i="0" u="none" strike="noStrike">
                        <a:solidFill>
                          <a:srgbClr val="000000"/>
                        </a:solidFill>
                        <a:effectLst/>
                        <a:latin typeface="Calibri"/>
                      </a:endParaRPr>
                    </a:p>
                  </a:txBody>
                  <a:tcPr marL="7094" marR="7094" marT="70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rowSpan="4">
                  <a:txBody>
                    <a:bodyPr/>
                    <a:lstStyle/>
                    <a:p>
                      <a:pPr algn="ctr" fontAlgn="ctr"/>
                      <a:r>
                        <a:rPr lang="en-GB" sz="800" b="1" i="0" u="none" strike="noStrike">
                          <a:solidFill>
                            <a:srgbClr val="000000"/>
                          </a:solidFill>
                          <a:effectLst/>
                          <a:latin typeface="Calibri"/>
                        </a:rPr>
                        <a:t>Combined Impact</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a:rPr>
                        <a:t>0 - 73,200 kWh (Domestic)</a:t>
                      </a:r>
                    </a:p>
                  </a:txBody>
                  <a:tcPr marL="6384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10.00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10.73</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9.41</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3.28</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3.51</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8.18</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vMerge="1">
                  <a:txBody>
                    <a:bodyPr/>
                    <a:lstStyle/>
                    <a:p>
                      <a:endParaRPr lang="en-GB"/>
                    </a:p>
                  </a:txBody>
                  <a:tcPr/>
                </a:tc>
                <a:tc>
                  <a:txBody>
                    <a:bodyPr/>
                    <a:lstStyle/>
                    <a:p>
                      <a:pPr algn="l" fontAlgn="ctr"/>
                      <a:r>
                        <a:rPr lang="it-IT" sz="800" b="0" i="0" u="none" strike="noStrike">
                          <a:solidFill>
                            <a:srgbClr val="000000"/>
                          </a:solidFill>
                          <a:effectLst/>
                          <a:latin typeface="Calibri"/>
                        </a:rPr>
                        <a:t>73,200 - 732,000 kWh (Non Domestic)</a:t>
                      </a:r>
                    </a:p>
                  </a:txBody>
                  <a:tcPr marL="6384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147.26</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160.36</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142.52</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52.14</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57.65</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138.73</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vMerge="1">
                  <a:txBody>
                    <a:bodyPr/>
                    <a:lstStyle/>
                    <a:p>
                      <a:endParaRPr lang="en-GB"/>
                    </a:p>
                  </a:txBody>
                  <a:tcPr/>
                </a:tc>
                <a:tc>
                  <a:txBody>
                    <a:bodyPr/>
                    <a:lstStyle/>
                    <a:p>
                      <a:pPr algn="l" fontAlgn="ctr"/>
                      <a:r>
                        <a:rPr lang="it-IT" sz="800" b="0" i="0" u="none" strike="noStrike">
                          <a:solidFill>
                            <a:srgbClr val="000000"/>
                          </a:solidFill>
                          <a:effectLst/>
                          <a:latin typeface="Calibri"/>
                        </a:rPr>
                        <a:t>732,000 - 5,861,000 kWh (Non Domestic)</a:t>
                      </a:r>
                    </a:p>
                  </a:txBody>
                  <a:tcPr marL="6384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1,019.10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1,089.12</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958.34</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386.45</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351.29</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821.26</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vMerge="1">
                  <a:txBody>
                    <a:bodyPr/>
                    <a:lstStyle/>
                    <a:p>
                      <a:endParaRPr lang="en-GB"/>
                    </a:p>
                  </a:txBody>
                  <a:tcPr/>
                </a:tc>
                <a:tc>
                  <a:txBody>
                    <a:bodyPr/>
                    <a:lstStyle/>
                    <a:p>
                      <a:pPr algn="l" fontAlgn="ctr"/>
                      <a:r>
                        <a:rPr lang="en-GB" sz="800" b="0" i="0" u="none" strike="noStrike">
                          <a:solidFill>
                            <a:srgbClr val="000000"/>
                          </a:solidFill>
                          <a:effectLst/>
                          <a:latin typeface="Calibri"/>
                        </a:rPr>
                        <a:t>&gt; 5,861,000 kWh (Non Domestic)</a:t>
                      </a:r>
                    </a:p>
                  </a:txBody>
                  <a:tcPr marL="6384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12,258</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12,831</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11,512</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4,654</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3,630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a:solidFill>
                            <a:srgbClr val="000000"/>
                          </a:solidFill>
                          <a:effectLst/>
                          <a:latin typeface="Calibri"/>
                        </a:rPr>
                        <a:t>8,533</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8" name="TextBox 17"/>
          <p:cNvSpPr txBox="1"/>
          <p:nvPr/>
        </p:nvSpPr>
        <p:spPr>
          <a:xfrm>
            <a:off x="296214" y="1138045"/>
            <a:ext cx="11487955" cy="830997"/>
          </a:xfrm>
          <a:prstGeom prst="rect">
            <a:avLst/>
          </a:prstGeom>
          <a:noFill/>
        </p:spPr>
        <p:txBody>
          <a:bodyPr wrap="square" rtlCol="0">
            <a:spAutoFit/>
          </a:bodyPr>
          <a:lstStyle/>
          <a:p>
            <a:r>
              <a:rPr lang="en-GB" sz="1600" dirty="0" smtClean="0"/>
              <a:t>As per the above action, the tables below illustrate </a:t>
            </a:r>
            <a:r>
              <a:rPr lang="en-GB" sz="1600" u="sng" dirty="0" smtClean="0"/>
              <a:t>potential</a:t>
            </a:r>
            <a:r>
              <a:rPr lang="en-GB" sz="1600" dirty="0" smtClean="0"/>
              <a:t> bill impacts of the exit capacity element (ECN charges), exit commodity charges (levied on to the shippers by NTS) and the combined charge to end consumers. </a:t>
            </a:r>
          </a:p>
          <a:p>
            <a:r>
              <a:rPr lang="en-GB" sz="1600" dirty="0" smtClean="0"/>
              <a:t>Please note these impacts are assumed on a pass through basis where the supplier passes the costs outlined below to the consumer.</a:t>
            </a:r>
            <a:endParaRPr lang="en-GB" sz="1600" dirty="0"/>
          </a:p>
        </p:txBody>
      </p:sp>
    </p:spTree>
    <p:extLst>
      <p:ext uri="{BB962C8B-B14F-4D97-AF65-F5344CB8AC3E}">
        <p14:creationId xmlns:p14="http://schemas.microsoft.com/office/powerpoint/2010/main" val="4522366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69E5B4F-D7B8-492D-9E88-068F82B0B3B4}" type="slidenum">
              <a:rPr lang="en-GB" smtClean="0"/>
              <a:t>12</a:t>
            </a:fld>
            <a:endParaRPr lang="en-GB" dirty="0"/>
          </a:p>
        </p:txBody>
      </p:sp>
      <p:pic>
        <p:nvPicPr>
          <p:cNvPr id="5" name="Picture 4">
            <a:extLst>
              <a:ext uri="{FF2B5EF4-FFF2-40B4-BE49-F238E27FC236}">
                <a16:creationId xmlns:a16="http://schemas.microsoft.com/office/drawing/2014/main" xmlns="" id="{08E6CFDB-FBDD-46EB-82EA-315778C0581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629137" y="190365"/>
            <a:ext cx="2276475" cy="883285"/>
          </a:xfrm>
          <a:prstGeom prst="rect">
            <a:avLst/>
          </a:prstGeom>
          <a:noFill/>
        </p:spPr>
      </p:pic>
      <p:sp>
        <p:nvSpPr>
          <p:cNvPr id="6" name="Title 1"/>
          <p:cNvSpPr>
            <a:spLocks noGrp="1"/>
          </p:cNvSpPr>
          <p:nvPr>
            <p:ph type="title"/>
          </p:nvPr>
        </p:nvSpPr>
        <p:spPr>
          <a:xfrm>
            <a:off x="393446" y="-2818"/>
            <a:ext cx="10515600" cy="1325563"/>
          </a:xfrm>
        </p:spPr>
        <p:txBody>
          <a:bodyPr>
            <a:normAutofit/>
          </a:bodyPr>
          <a:lstStyle/>
          <a:p>
            <a:r>
              <a:rPr lang="en-GB" sz="2800" dirty="0" smtClean="0"/>
              <a:t>Workgroup 0621 Action 0501/1 </a:t>
            </a:r>
            <a:endParaRPr lang="en-GB" sz="2800" dirty="0"/>
          </a:p>
        </p:txBody>
      </p:sp>
      <p:graphicFrame>
        <p:nvGraphicFramePr>
          <p:cNvPr id="3" name="Table 2"/>
          <p:cNvGraphicFramePr>
            <a:graphicFrameLocks noGrp="1"/>
          </p:cNvGraphicFramePr>
          <p:nvPr>
            <p:extLst>
              <p:ext uri="{D42A27DB-BD31-4B8C-83A1-F6EECF244321}">
                <p14:modId xmlns:p14="http://schemas.microsoft.com/office/powerpoint/2010/main" val="1293752012"/>
              </p:ext>
            </p:extLst>
          </p:nvPr>
        </p:nvGraphicFramePr>
        <p:xfrm>
          <a:off x="386365" y="2237751"/>
          <a:ext cx="5880932" cy="4351333"/>
        </p:xfrm>
        <a:graphic>
          <a:graphicData uri="http://schemas.openxmlformats.org/drawingml/2006/table">
            <a:tbl>
              <a:tblPr/>
              <a:tblGrid>
                <a:gridCol w="1249645"/>
                <a:gridCol w="1249645"/>
                <a:gridCol w="563607"/>
                <a:gridCol w="563607"/>
                <a:gridCol w="563607"/>
                <a:gridCol w="563607"/>
                <a:gridCol w="563607"/>
                <a:gridCol w="563607"/>
              </a:tblGrid>
              <a:tr h="170251">
                <a:tc>
                  <a:txBody>
                    <a:bodyPr/>
                    <a:lstStyle/>
                    <a:p>
                      <a:pPr algn="l" fontAlgn="b"/>
                      <a:r>
                        <a:rPr lang="en-GB" sz="800" b="0" i="0" u="none" strike="noStrike" dirty="0">
                          <a:solidFill>
                            <a:srgbClr val="000000"/>
                          </a:solidFill>
                          <a:effectLst/>
                          <a:latin typeface="Calibri"/>
                        </a:rPr>
                        <a:t> </a:t>
                      </a:r>
                    </a:p>
                  </a:txBody>
                  <a:tcPr marL="7094" marR="7094" marT="7094" marB="0" anchor="b">
                    <a:lnL>
                      <a:noFill/>
                    </a:lnL>
                    <a:lnR w="6350" cap="flat" cmpd="sng" algn="ctr">
                      <a:solidFill>
                        <a:srgbClr val="000000"/>
                      </a:solidFill>
                      <a:prstDash val="solid"/>
                      <a:round/>
                      <a:headEnd type="none" w="med" len="med"/>
                      <a:tailEnd type="none" w="med" len="med"/>
                    </a:lnR>
                    <a:lnT>
                      <a:noFill/>
                    </a:lnT>
                    <a:lnB>
                      <a:noFill/>
                    </a:lnB>
                  </a:tcPr>
                </a:tc>
                <a:tc gridSpan="7">
                  <a:txBody>
                    <a:bodyPr/>
                    <a:lstStyle/>
                    <a:p>
                      <a:pPr algn="ctr" fontAlgn="b"/>
                      <a:r>
                        <a:rPr lang="en-GB" sz="1000" b="1" i="0" u="none" strike="noStrike">
                          <a:solidFill>
                            <a:srgbClr val="FFFFFF"/>
                          </a:solidFill>
                          <a:effectLst/>
                          <a:latin typeface="Calibri"/>
                        </a:rPr>
                        <a:t>Cadent</a:t>
                      </a:r>
                    </a:p>
                  </a:txBody>
                  <a:tcPr marL="7094" marR="7094" marT="709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4616"/>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256796">
                <a:tc>
                  <a:txBody>
                    <a:bodyPr/>
                    <a:lstStyle/>
                    <a:p>
                      <a:pPr algn="l" fontAlgn="b"/>
                      <a:endParaRPr lang="en-GB" sz="800" b="0" i="0" u="none" strike="noStrike">
                        <a:solidFill>
                          <a:srgbClr val="000000"/>
                        </a:solidFill>
                        <a:effectLst/>
                        <a:latin typeface="Calibri"/>
                      </a:endParaRPr>
                    </a:p>
                  </a:txBody>
                  <a:tcPr marL="7094" marR="7094" marT="7094"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en-GB" sz="800" b="1" i="0" u="none" strike="noStrike" dirty="0">
                          <a:solidFill>
                            <a:srgbClr val="000000"/>
                          </a:solidFill>
                          <a:effectLst/>
                          <a:latin typeface="Calibri"/>
                        </a:rPr>
                        <a:t>Illustrative Cost Impact (£ pa)</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1" i="0" u="none" strike="noStrike">
                          <a:solidFill>
                            <a:srgbClr val="000000"/>
                          </a:solidFill>
                          <a:effectLst/>
                          <a:latin typeface="Calibri"/>
                        </a:rPr>
                        <a:t>18/19</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1" i="0" u="none" strike="noStrike">
                          <a:solidFill>
                            <a:srgbClr val="000000"/>
                          </a:solidFill>
                          <a:effectLst/>
                          <a:latin typeface="Calibri"/>
                        </a:rPr>
                        <a:t>19/20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1" i="0" u="none" strike="noStrike">
                          <a:solidFill>
                            <a:srgbClr val="000000"/>
                          </a:solidFill>
                          <a:effectLst/>
                          <a:latin typeface="Calibri"/>
                        </a:rPr>
                        <a:t>20/21</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1" i="0" u="none" strike="noStrike">
                          <a:solidFill>
                            <a:srgbClr val="000000"/>
                          </a:solidFill>
                          <a:effectLst/>
                          <a:latin typeface="Calibri"/>
                        </a:rPr>
                        <a:t>21/22</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1" i="0" u="none" strike="noStrike">
                          <a:solidFill>
                            <a:srgbClr val="000000"/>
                          </a:solidFill>
                          <a:effectLst/>
                          <a:latin typeface="Calibri"/>
                        </a:rPr>
                        <a:t>22/23</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1" i="0" u="none" strike="noStrike">
                          <a:solidFill>
                            <a:srgbClr val="000000"/>
                          </a:solidFill>
                          <a:effectLst/>
                          <a:latin typeface="Calibri"/>
                        </a:rPr>
                        <a:t>23/24</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rowSpan="4">
                  <a:txBody>
                    <a:bodyPr/>
                    <a:lstStyle/>
                    <a:p>
                      <a:pPr algn="ctr" fontAlgn="ctr"/>
                      <a:r>
                        <a:rPr lang="en-GB" sz="800" b="1" i="0" u="none" strike="noStrike">
                          <a:solidFill>
                            <a:srgbClr val="000000"/>
                          </a:solidFill>
                          <a:effectLst/>
                          <a:latin typeface="Calibri"/>
                        </a:rPr>
                        <a:t>Capacity Impact</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a:rPr>
                        <a:t>0 - 73,200 kWh (Domestic)</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6.21</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6.49</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5.03</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2.87</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4.63</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8.36</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vMerge="1">
                  <a:txBody>
                    <a:bodyPr/>
                    <a:lstStyle/>
                    <a:p>
                      <a:endParaRPr lang="en-GB"/>
                    </a:p>
                  </a:txBody>
                  <a:tcPr/>
                </a:tc>
                <a:tc>
                  <a:txBody>
                    <a:bodyPr/>
                    <a:lstStyle/>
                    <a:p>
                      <a:pPr algn="l" fontAlgn="ctr"/>
                      <a:r>
                        <a:rPr lang="it-IT" sz="800" b="0" i="0" u="none" strike="noStrike">
                          <a:solidFill>
                            <a:srgbClr val="000000"/>
                          </a:solidFill>
                          <a:effectLst/>
                          <a:latin typeface="Calibri"/>
                        </a:rPr>
                        <a:t>73,200 - 732,000 kWh (Non Domestic)</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86.27</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92.05</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72.90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42.64</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70.41</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a:solidFill>
                            <a:srgbClr val="000000"/>
                          </a:solidFill>
                          <a:effectLst/>
                          <a:latin typeface="Calibri"/>
                        </a:rPr>
                        <a:t>130.60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vMerge="1">
                  <a:txBody>
                    <a:bodyPr/>
                    <a:lstStyle/>
                    <a:p>
                      <a:endParaRPr lang="en-GB"/>
                    </a:p>
                  </a:txBody>
                  <a:tcPr/>
                </a:tc>
                <a:tc>
                  <a:txBody>
                    <a:bodyPr/>
                    <a:lstStyle/>
                    <a:p>
                      <a:pPr algn="l" fontAlgn="ctr"/>
                      <a:r>
                        <a:rPr lang="it-IT" sz="800" b="0" i="0" u="none" strike="noStrike" dirty="0">
                          <a:solidFill>
                            <a:srgbClr val="000000"/>
                          </a:solidFill>
                          <a:effectLst/>
                          <a:latin typeface="Calibri"/>
                        </a:rPr>
                        <a:t>732,000 - 5,861,000 kWh (Non Domestic)</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587.99</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608.97</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468.09</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265.76</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425.94</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766.68</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vMerge="1">
                  <a:txBody>
                    <a:bodyPr/>
                    <a:lstStyle/>
                    <a:p>
                      <a:endParaRPr lang="en-GB"/>
                    </a:p>
                  </a:txBody>
                  <a:tcPr/>
                </a:tc>
                <a:tc>
                  <a:txBody>
                    <a:bodyPr/>
                    <a:lstStyle/>
                    <a:p>
                      <a:pPr algn="l" fontAlgn="ctr"/>
                      <a:r>
                        <a:rPr lang="en-GB" sz="800" b="0" i="0" u="none" strike="noStrike" dirty="0">
                          <a:solidFill>
                            <a:srgbClr val="000000"/>
                          </a:solidFill>
                          <a:effectLst/>
                          <a:latin typeface="Calibri"/>
                        </a:rPr>
                        <a:t>&gt; 5,861,000 kWh (Non Domestic)</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7,830.47</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8,225.74</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6,447.48</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3,746.41</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6,170.27</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11,473.56</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945">
                <a:tc>
                  <a:txBody>
                    <a:bodyPr/>
                    <a:lstStyle/>
                    <a:p>
                      <a:pPr algn="l" fontAlgn="b"/>
                      <a:endParaRPr lang="en-GB" sz="800" b="0" i="0" u="none" strike="noStrike" dirty="0">
                        <a:solidFill>
                          <a:srgbClr val="000000"/>
                        </a:solidFill>
                        <a:effectLst/>
                        <a:latin typeface="Calibri"/>
                      </a:endParaRPr>
                    </a:p>
                  </a:txBody>
                  <a:tcPr marL="7094" marR="7094" marT="7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800" b="0" i="0" u="none" strike="noStrike">
                        <a:solidFill>
                          <a:srgbClr val="000000"/>
                        </a:solidFill>
                        <a:effectLst/>
                        <a:latin typeface="Calibri"/>
                      </a:endParaRPr>
                    </a:p>
                  </a:txBody>
                  <a:tcPr marL="63844" marR="7094" marT="7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800" b="0" i="0" u="none" strike="noStrike">
                        <a:solidFill>
                          <a:srgbClr val="000000"/>
                        </a:solidFill>
                        <a:effectLst/>
                        <a:latin typeface="Calibri"/>
                      </a:endParaRPr>
                    </a:p>
                  </a:txBody>
                  <a:tcPr marL="7094" marR="7094" marT="7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800" b="0" i="0" u="none" strike="noStrike">
                        <a:solidFill>
                          <a:srgbClr val="000000"/>
                        </a:solidFill>
                        <a:effectLst/>
                        <a:latin typeface="Calibri"/>
                      </a:endParaRPr>
                    </a:p>
                  </a:txBody>
                  <a:tcPr marL="7094" marR="7094" marT="7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800" b="0" i="0" u="none" strike="noStrike">
                        <a:solidFill>
                          <a:srgbClr val="000000"/>
                        </a:solidFill>
                        <a:effectLst/>
                        <a:latin typeface="Calibri"/>
                      </a:endParaRPr>
                    </a:p>
                  </a:txBody>
                  <a:tcPr marL="7094" marR="7094" marT="7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800" b="0" i="0" u="none" strike="noStrike">
                        <a:solidFill>
                          <a:srgbClr val="000000"/>
                        </a:solidFill>
                        <a:effectLst/>
                        <a:latin typeface="Calibri"/>
                      </a:endParaRPr>
                    </a:p>
                  </a:txBody>
                  <a:tcPr marL="7094" marR="7094" marT="7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800" b="0" i="0" u="none" strike="noStrike">
                        <a:solidFill>
                          <a:srgbClr val="000000"/>
                        </a:solidFill>
                        <a:effectLst/>
                        <a:latin typeface="Calibri"/>
                      </a:endParaRPr>
                    </a:p>
                  </a:txBody>
                  <a:tcPr marL="7094" marR="7094" marT="7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800" b="0" i="0" u="none" strike="noStrike">
                        <a:solidFill>
                          <a:srgbClr val="000000"/>
                        </a:solidFill>
                        <a:effectLst/>
                        <a:latin typeface="Calibri"/>
                      </a:endParaRPr>
                    </a:p>
                  </a:txBody>
                  <a:tcPr marL="7094" marR="7094" marT="7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rowSpan="4">
                  <a:txBody>
                    <a:bodyPr/>
                    <a:lstStyle/>
                    <a:p>
                      <a:pPr algn="ctr" fontAlgn="ctr"/>
                      <a:r>
                        <a:rPr lang="en-GB" sz="800" b="1" i="0" u="none" strike="noStrike">
                          <a:solidFill>
                            <a:srgbClr val="000000"/>
                          </a:solidFill>
                          <a:effectLst/>
                          <a:latin typeface="Calibri"/>
                        </a:rPr>
                        <a:t>Commodity Impact</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a:rPr>
                        <a:t>0 - 73,200 kWh (Domestic)</a:t>
                      </a:r>
                    </a:p>
                  </a:txBody>
                  <a:tcPr marL="6384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2.78</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2.88</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3.01</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0.75</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0.00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0.00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vMerge="1">
                  <a:txBody>
                    <a:bodyPr/>
                    <a:lstStyle/>
                    <a:p>
                      <a:endParaRPr lang="en-GB"/>
                    </a:p>
                  </a:txBody>
                  <a:tcPr/>
                </a:tc>
                <a:tc>
                  <a:txBody>
                    <a:bodyPr/>
                    <a:lstStyle/>
                    <a:p>
                      <a:pPr algn="l" fontAlgn="ctr"/>
                      <a:r>
                        <a:rPr lang="it-IT" sz="800" b="0" i="0" u="none" strike="noStrike">
                          <a:solidFill>
                            <a:srgbClr val="000000"/>
                          </a:solidFill>
                          <a:effectLst/>
                          <a:latin typeface="Calibri"/>
                        </a:rPr>
                        <a:t>73,200 - 732,000 kWh (Non Domestic)</a:t>
                      </a:r>
                    </a:p>
                  </a:txBody>
                  <a:tcPr marL="6384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39.16</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40.52</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42.28</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11.76</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0.00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0.00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vMerge="1">
                  <a:txBody>
                    <a:bodyPr/>
                    <a:lstStyle/>
                    <a:p>
                      <a:endParaRPr lang="en-GB"/>
                    </a:p>
                  </a:txBody>
                  <a:tcPr/>
                </a:tc>
                <a:tc>
                  <a:txBody>
                    <a:bodyPr/>
                    <a:lstStyle/>
                    <a:p>
                      <a:pPr algn="l" fontAlgn="ctr"/>
                      <a:r>
                        <a:rPr lang="it-IT" sz="800" b="0" i="0" u="none" strike="noStrike">
                          <a:solidFill>
                            <a:srgbClr val="000000"/>
                          </a:solidFill>
                          <a:effectLst/>
                          <a:latin typeface="Calibri"/>
                        </a:rPr>
                        <a:t>732,000 - 5,861,000 kWh (Non Domestic)</a:t>
                      </a:r>
                    </a:p>
                  </a:txBody>
                  <a:tcPr marL="6384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293.03</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301.28</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314.33</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131.82</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0.00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0.00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vMerge="1">
                  <a:txBody>
                    <a:bodyPr/>
                    <a:lstStyle/>
                    <a:p>
                      <a:endParaRPr lang="en-GB"/>
                    </a:p>
                  </a:txBody>
                  <a:tcPr/>
                </a:tc>
                <a:tc>
                  <a:txBody>
                    <a:bodyPr/>
                    <a:lstStyle/>
                    <a:p>
                      <a:pPr algn="l" fontAlgn="ctr"/>
                      <a:r>
                        <a:rPr lang="en-GB" sz="800" b="0" i="0" u="none" strike="noStrike">
                          <a:solidFill>
                            <a:srgbClr val="000000"/>
                          </a:solidFill>
                          <a:effectLst/>
                          <a:latin typeface="Calibri"/>
                        </a:rPr>
                        <a:t>&gt; 5,861,000 kWh (Non Domestic)</a:t>
                      </a:r>
                    </a:p>
                  </a:txBody>
                  <a:tcPr marL="6384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5,187.30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5,333.38</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5,564.24</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2,333.48</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0.00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0.00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1945">
                <a:tc>
                  <a:txBody>
                    <a:bodyPr/>
                    <a:lstStyle/>
                    <a:p>
                      <a:pPr algn="l" fontAlgn="b"/>
                      <a:endParaRPr lang="en-GB" sz="800" b="0" i="0" u="none" strike="noStrike">
                        <a:solidFill>
                          <a:srgbClr val="000000"/>
                        </a:solidFill>
                        <a:effectLst/>
                        <a:latin typeface="Calibri"/>
                      </a:endParaRPr>
                    </a:p>
                  </a:txBody>
                  <a:tcPr marL="7094" marR="7094" marT="7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GB" sz="800" b="0" i="0" u="none" strike="noStrike">
                        <a:solidFill>
                          <a:srgbClr val="000000"/>
                        </a:solidFill>
                        <a:effectLst/>
                        <a:latin typeface="Calibri"/>
                      </a:endParaRPr>
                    </a:p>
                  </a:txBody>
                  <a:tcPr marL="63844" marR="7094" marT="7094"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800" b="0" i="0" u="none" strike="noStrike">
                        <a:solidFill>
                          <a:srgbClr val="000000"/>
                        </a:solidFill>
                        <a:effectLst/>
                        <a:latin typeface="Calibri"/>
                      </a:endParaRPr>
                    </a:p>
                  </a:txBody>
                  <a:tcPr marL="7094" marR="7094" marT="70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800" b="0" i="0" u="none" strike="noStrike">
                        <a:solidFill>
                          <a:srgbClr val="000000"/>
                        </a:solidFill>
                        <a:effectLst/>
                        <a:latin typeface="Calibri"/>
                      </a:endParaRPr>
                    </a:p>
                  </a:txBody>
                  <a:tcPr marL="7094" marR="7094" marT="70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800" b="0" i="0" u="none" strike="noStrike">
                        <a:solidFill>
                          <a:srgbClr val="000000"/>
                        </a:solidFill>
                        <a:effectLst/>
                        <a:latin typeface="Calibri"/>
                      </a:endParaRPr>
                    </a:p>
                  </a:txBody>
                  <a:tcPr marL="7094" marR="7094" marT="70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800" b="0" i="0" u="none" strike="noStrike">
                        <a:solidFill>
                          <a:srgbClr val="000000"/>
                        </a:solidFill>
                        <a:effectLst/>
                        <a:latin typeface="Calibri"/>
                      </a:endParaRPr>
                    </a:p>
                  </a:txBody>
                  <a:tcPr marL="7094" marR="7094" marT="70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800" b="0" i="0" u="none" strike="noStrike">
                        <a:solidFill>
                          <a:srgbClr val="000000"/>
                        </a:solidFill>
                        <a:effectLst/>
                        <a:latin typeface="Calibri"/>
                      </a:endParaRPr>
                    </a:p>
                  </a:txBody>
                  <a:tcPr marL="7094" marR="7094" marT="70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GB" sz="800" b="0" i="0" u="none" strike="noStrike">
                        <a:solidFill>
                          <a:srgbClr val="000000"/>
                        </a:solidFill>
                        <a:effectLst/>
                        <a:latin typeface="Calibri"/>
                      </a:endParaRPr>
                    </a:p>
                  </a:txBody>
                  <a:tcPr marL="7094" marR="7094" marT="70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rowSpan="4">
                  <a:txBody>
                    <a:bodyPr/>
                    <a:lstStyle/>
                    <a:p>
                      <a:pPr algn="ctr" fontAlgn="ctr"/>
                      <a:r>
                        <a:rPr lang="en-GB" sz="800" b="1" i="0" u="none" strike="noStrike">
                          <a:solidFill>
                            <a:srgbClr val="000000"/>
                          </a:solidFill>
                          <a:effectLst/>
                          <a:latin typeface="Calibri"/>
                        </a:rPr>
                        <a:t>Combined Impact</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effectLst/>
                          <a:latin typeface="Calibri"/>
                        </a:rPr>
                        <a:t>0 - 73,200 kWh (Domestic)</a:t>
                      </a:r>
                    </a:p>
                  </a:txBody>
                  <a:tcPr marL="6384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8.99</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9.37</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8.03</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3.62</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4.63</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8.36</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vMerge="1">
                  <a:txBody>
                    <a:bodyPr/>
                    <a:lstStyle/>
                    <a:p>
                      <a:endParaRPr lang="en-GB"/>
                    </a:p>
                  </a:txBody>
                  <a:tcPr/>
                </a:tc>
                <a:tc>
                  <a:txBody>
                    <a:bodyPr/>
                    <a:lstStyle/>
                    <a:p>
                      <a:pPr algn="l" fontAlgn="ctr"/>
                      <a:r>
                        <a:rPr lang="it-IT" sz="800" b="0" i="0" u="none" strike="noStrike">
                          <a:solidFill>
                            <a:srgbClr val="000000"/>
                          </a:solidFill>
                          <a:effectLst/>
                          <a:latin typeface="Calibri"/>
                        </a:rPr>
                        <a:t>73,200 - 732,000 kWh (Non Domestic)</a:t>
                      </a:r>
                    </a:p>
                  </a:txBody>
                  <a:tcPr marL="6384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125.43</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132.57</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115.18</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54.40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70.41</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130.60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vMerge="1">
                  <a:txBody>
                    <a:bodyPr/>
                    <a:lstStyle/>
                    <a:p>
                      <a:endParaRPr lang="en-GB"/>
                    </a:p>
                  </a:txBody>
                  <a:tcPr/>
                </a:tc>
                <a:tc>
                  <a:txBody>
                    <a:bodyPr/>
                    <a:lstStyle/>
                    <a:p>
                      <a:pPr algn="l" fontAlgn="ctr"/>
                      <a:r>
                        <a:rPr lang="it-IT" sz="800" b="0" i="0" u="none" strike="noStrike">
                          <a:solidFill>
                            <a:srgbClr val="000000"/>
                          </a:solidFill>
                          <a:effectLst/>
                          <a:latin typeface="Calibri"/>
                        </a:rPr>
                        <a:t>732,000 - 5,861,000 kWh (Non Domestic)</a:t>
                      </a:r>
                    </a:p>
                  </a:txBody>
                  <a:tcPr marL="6384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881.02</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910.26</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782.42</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397.57</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425.94</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766.68</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5033">
                <a:tc vMerge="1">
                  <a:txBody>
                    <a:bodyPr/>
                    <a:lstStyle/>
                    <a:p>
                      <a:endParaRPr lang="en-GB"/>
                    </a:p>
                  </a:txBody>
                  <a:tcPr/>
                </a:tc>
                <a:tc>
                  <a:txBody>
                    <a:bodyPr/>
                    <a:lstStyle/>
                    <a:p>
                      <a:pPr algn="l" fontAlgn="ctr"/>
                      <a:r>
                        <a:rPr lang="en-GB" sz="800" b="0" i="0" u="none" strike="noStrike">
                          <a:solidFill>
                            <a:srgbClr val="000000"/>
                          </a:solidFill>
                          <a:effectLst/>
                          <a:latin typeface="Calibri"/>
                        </a:rPr>
                        <a:t>&gt; 5,861,000 kWh (Non Domestic)</a:t>
                      </a:r>
                    </a:p>
                  </a:txBody>
                  <a:tcPr marL="6384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13,018</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13,559</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12,012</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6,080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a:solidFill>
                            <a:srgbClr val="000000"/>
                          </a:solidFill>
                          <a:effectLst/>
                          <a:latin typeface="Calibri"/>
                        </a:rPr>
                        <a:t>6,170</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800" b="0" i="0" u="none" strike="noStrike" dirty="0">
                          <a:solidFill>
                            <a:srgbClr val="000000"/>
                          </a:solidFill>
                          <a:effectLst/>
                          <a:latin typeface="Calibri"/>
                        </a:rPr>
                        <a:t>11,474</a:t>
                      </a:r>
                    </a:p>
                  </a:txBody>
                  <a:tcPr marL="7094" marR="7094" marT="70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7" name="Rectangle 6"/>
          <p:cNvSpPr/>
          <p:nvPr/>
        </p:nvSpPr>
        <p:spPr>
          <a:xfrm>
            <a:off x="6678602" y="2305317"/>
            <a:ext cx="5105567" cy="4134119"/>
          </a:xfrm>
          <a:prstGeom prst="rect">
            <a:avLst/>
          </a:prstGeom>
          <a:noFill/>
          <a:ln w="285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600" dirty="0" smtClean="0">
                <a:solidFill>
                  <a:schemeClr val="tx1"/>
                </a:solidFill>
              </a:rPr>
              <a:t>Other Workgroup Actions:</a:t>
            </a:r>
          </a:p>
          <a:p>
            <a:endParaRPr lang="en-GB" sz="1600" dirty="0">
              <a:solidFill>
                <a:schemeClr val="tx1"/>
              </a:solidFill>
            </a:endParaRPr>
          </a:p>
          <a:p>
            <a:pPr marL="285750" indent="-285750">
              <a:buFont typeface="Arial" panose="020B0604020202020204" pitchFamily="34" charset="0"/>
              <a:buChar char="•"/>
            </a:pPr>
            <a:r>
              <a:rPr lang="en-GB" sz="1600" dirty="0" smtClean="0">
                <a:solidFill>
                  <a:schemeClr val="tx1"/>
                </a:solidFill>
              </a:rPr>
              <a:t>Cadent’s networks do not have single large connections of the same scale as other networks and so have not included a separate larger customer analysis. Illustrative examples could be provided if required.</a:t>
            </a:r>
            <a:br>
              <a:rPr lang="en-GB" sz="1600" dirty="0" smtClean="0">
                <a:solidFill>
                  <a:schemeClr val="tx1"/>
                </a:solidFill>
              </a:rPr>
            </a:br>
            <a:endParaRPr lang="en-GB" sz="1600" dirty="0">
              <a:solidFill>
                <a:schemeClr val="tx1"/>
              </a:solidFill>
            </a:endParaRPr>
          </a:p>
          <a:p>
            <a:pPr marL="285750" indent="-285750">
              <a:buFont typeface="Arial" panose="020B0604020202020204" pitchFamily="34" charset="0"/>
              <a:buChar char="•"/>
            </a:pPr>
            <a:r>
              <a:rPr lang="en-GB" sz="1600" dirty="0" smtClean="0">
                <a:solidFill>
                  <a:schemeClr val="tx1"/>
                </a:solidFill>
              </a:rPr>
              <a:t>The embedded gas generators on Cadent’s networks:</a:t>
            </a:r>
          </a:p>
          <a:p>
            <a:pPr algn="ctr"/>
            <a:endParaRPr lang="en-GB" dirty="0">
              <a:solidFill>
                <a:schemeClr val="tx1">
                  <a:lumMod val="75000"/>
                  <a:lumOff val="25000"/>
                </a:schemeClr>
              </a:solidFill>
            </a:endParaRPr>
          </a:p>
          <a:p>
            <a:pPr algn="ctr"/>
            <a:endParaRPr lang="en-GB" dirty="0">
              <a:solidFill>
                <a:schemeClr val="tx1">
                  <a:lumMod val="75000"/>
                  <a:lumOff val="25000"/>
                </a:schemeClr>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val="3186412195"/>
              </p:ext>
            </p:extLst>
          </p:nvPr>
        </p:nvGraphicFramePr>
        <p:xfrm>
          <a:off x="7775166" y="4481850"/>
          <a:ext cx="3078050" cy="1737360"/>
        </p:xfrm>
        <a:graphic>
          <a:graphicData uri="http://schemas.openxmlformats.org/drawingml/2006/table">
            <a:tbl>
              <a:tblPr firstRow="1" bandRow="1">
                <a:solidFill>
                  <a:srgbClr val="FA4616"/>
                </a:solidFill>
                <a:tableStyleId>{85BE263C-DBD7-4A20-BB59-AAB30ACAA65A}</a:tableStyleId>
              </a:tblPr>
              <a:tblGrid>
                <a:gridCol w="1539025"/>
                <a:gridCol w="1539025"/>
              </a:tblGrid>
              <a:tr h="188032">
                <a:tc>
                  <a:txBody>
                    <a:bodyPr/>
                    <a:lstStyle/>
                    <a:p>
                      <a:pPr algn="ctr"/>
                      <a:r>
                        <a:rPr lang="en-GB" sz="1400" dirty="0" smtClean="0"/>
                        <a:t>Network</a:t>
                      </a:r>
                      <a:endParaRPr lang="en-GB" sz="1400" dirty="0"/>
                    </a:p>
                  </a:txBody>
                  <a:tcPr>
                    <a:solidFill>
                      <a:srgbClr val="FA4616"/>
                    </a:solidFill>
                  </a:tcPr>
                </a:tc>
                <a:tc>
                  <a:txBody>
                    <a:bodyPr/>
                    <a:lstStyle/>
                    <a:p>
                      <a:pPr algn="ctr"/>
                      <a:r>
                        <a:rPr lang="en-GB" sz="1400" dirty="0" smtClean="0"/>
                        <a:t>Number of connected</a:t>
                      </a:r>
                      <a:endParaRPr lang="en-GB" sz="1400" dirty="0"/>
                    </a:p>
                  </a:txBody>
                  <a:tcPr>
                    <a:solidFill>
                      <a:srgbClr val="FA4616"/>
                    </a:solidFill>
                  </a:tcPr>
                </a:tc>
              </a:tr>
              <a:tr h="188032">
                <a:tc>
                  <a:txBody>
                    <a:bodyPr/>
                    <a:lstStyle/>
                    <a:p>
                      <a:pPr algn="ctr"/>
                      <a:r>
                        <a:rPr lang="en-GB" sz="1400" dirty="0" smtClean="0"/>
                        <a:t>EE</a:t>
                      </a:r>
                      <a:endParaRPr lang="en-GB" sz="1400" dirty="0"/>
                    </a:p>
                  </a:txBody>
                  <a:tcPr/>
                </a:tc>
                <a:tc>
                  <a:txBody>
                    <a:bodyPr/>
                    <a:lstStyle/>
                    <a:p>
                      <a:pPr algn="ctr"/>
                      <a:r>
                        <a:rPr lang="en-GB" sz="1400" dirty="0" smtClean="0"/>
                        <a:t>19</a:t>
                      </a:r>
                      <a:endParaRPr lang="en-GB" sz="1400" dirty="0"/>
                    </a:p>
                  </a:txBody>
                  <a:tcPr/>
                </a:tc>
              </a:tr>
              <a:tr h="188032">
                <a:tc>
                  <a:txBody>
                    <a:bodyPr/>
                    <a:lstStyle/>
                    <a:p>
                      <a:pPr algn="ctr"/>
                      <a:r>
                        <a:rPr lang="en-GB" sz="1400" dirty="0" smtClean="0"/>
                        <a:t>LO</a:t>
                      </a:r>
                      <a:endParaRPr lang="en-GB" sz="1400" dirty="0"/>
                    </a:p>
                  </a:txBody>
                  <a:tcPr/>
                </a:tc>
                <a:tc>
                  <a:txBody>
                    <a:bodyPr/>
                    <a:lstStyle/>
                    <a:p>
                      <a:pPr algn="ctr"/>
                      <a:r>
                        <a:rPr lang="en-GB" sz="1400" dirty="0" smtClean="0"/>
                        <a:t>1</a:t>
                      </a:r>
                      <a:endParaRPr lang="en-GB" sz="1400" dirty="0"/>
                    </a:p>
                  </a:txBody>
                  <a:tcPr/>
                </a:tc>
              </a:tr>
              <a:tr h="188032">
                <a:tc>
                  <a:txBody>
                    <a:bodyPr/>
                    <a:lstStyle/>
                    <a:p>
                      <a:pPr algn="ctr"/>
                      <a:r>
                        <a:rPr lang="en-GB" sz="1400" dirty="0" smtClean="0"/>
                        <a:t>NW</a:t>
                      </a:r>
                      <a:endParaRPr lang="en-GB" sz="1400" dirty="0"/>
                    </a:p>
                  </a:txBody>
                  <a:tcPr/>
                </a:tc>
                <a:tc>
                  <a:txBody>
                    <a:bodyPr/>
                    <a:lstStyle/>
                    <a:p>
                      <a:pPr algn="ctr"/>
                      <a:r>
                        <a:rPr lang="en-GB" sz="1400" dirty="0" smtClean="0"/>
                        <a:t>3</a:t>
                      </a:r>
                      <a:endParaRPr lang="en-GB" sz="1400" dirty="0"/>
                    </a:p>
                  </a:txBody>
                  <a:tcPr/>
                </a:tc>
              </a:tr>
              <a:tr h="188032">
                <a:tc>
                  <a:txBody>
                    <a:bodyPr/>
                    <a:lstStyle/>
                    <a:p>
                      <a:pPr algn="ctr"/>
                      <a:r>
                        <a:rPr lang="en-GB" sz="1400" dirty="0" smtClean="0"/>
                        <a:t>WM</a:t>
                      </a:r>
                      <a:endParaRPr lang="en-GB" sz="1400" dirty="0"/>
                    </a:p>
                  </a:txBody>
                  <a:tcPr/>
                </a:tc>
                <a:tc>
                  <a:txBody>
                    <a:bodyPr/>
                    <a:lstStyle/>
                    <a:p>
                      <a:pPr algn="ctr"/>
                      <a:r>
                        <a:rPr lang="en-GB" sz="1400" dirty="0" smtClean="0"/>
                        <a:t>6</a:t>
                      </a:r>
                      <a:endParaRPr lang="en-GB" sz="1400" dirty="0"/>
                    </a:p>
                  </a:txBody>
                  <a:tcPr/>
                </a:tc>
              </a:tr>
            </a:tbl>
          </a:graphicData>
        </a:graphic>
      </p:graphicFrame>
      <p:sp>
        <p:nvSpPr>
          <p:cNvPr id="18" name="TextBox 17"/>
          <p:cNvSpPr txBox="1"/>
          <p:nvPr/>
        </p:nvSpPr>
        <p:spPr>
          <a:xfrm>
            <a:off x="296214" y="1138045"/>
            <a:ext cx="11487955" cy="830997"/>
          </a:xfrm>
          <a:prstGeom prst="rect">
            <a:avLst/>
          </a:prstGeom>
          <a:noFill/>
        </p:spPr>
        <p:txBody>
          <a:bodyPr wrap="square" rtlCol="0">
            <a:spAutoFit/>
          </a:bodyPr>
          <a:lstStyle/>
          <a:p>
            <a:r>
              <a:rPr lang="en-GB" sz="1600" dirty="0" smtClean="0"/>
              <a:t>As per the above action, the tables below illustrate </a:t>
            </a:r>
            <a:r>
              <a:rPr lang="en-GB" sz="1600" u="sng" dirty="0" smtClean="0"/>
              <a:t>potential</a:t>
            </a:r>
            <a:r>
              <a:rPr lang="en-GB" sz="1600" dirty="0" smtClean="0"/>
              <a:t> bill impacts of the exit capacity element (ECN charges), exit commodity charges (levied on to the shippers by NTS) and the combined charge to end consumers. </a:t>
            </a:r>
          </a:p>
          <a:p>
            <a:r>
              <a:rPr lang="en-GB" sz="1600" dirty="0" smtClean="0"/>
              <a:t>Please note these impacts are assumed on a pass through basis where the supplier passes the costs outlined below to the consumer.</a:t>
            </a:r>
            <a:endParaRPr lang="en-GB" sz="1600" dirty="0"/>
          </a:p>
        </p:txBody>
      </p:sp>
    </p:spTree>
    <p:extLst>
      <p:ext uri="{BB962C8B-B14F-4D97-AF65-F5344CB8AC3E}">
        <p14:creationId xmlns:p14="http://schemas.microsoft.com/office/powerpoint/2010/main" val="7611266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8F348C-E6D9-4FED-AF0D-7E67B05F6E6A}"/>
              </a:ext>
            </a:extLst>
          </p:cNvPr>
          <p:cNvSpPr>
            <a:spLocks noGrp="1"/>
          </p:cNvSpPr>
          <p:nvPr>
            <p:ph type="title"/>
          </p:nvPr>
        </p:nvSpPr>
        <p:spPr/>
        <p:txBody>
          <a:bodyPr/>
          <a:lstStyle/>
          <a:p>
            <a:r>
              <a:rPr lang="en-GB" b="1" dirty="0"/>
              <a:t>GDN Action 0501</a:t>
            </a:r>
          </a:p>
        </p:txBody>
      </p:sp>
      <p:sp>
        <p:nvSpPr>
          <p:cNvPr id="4" name="Slide Number Placeholder 3">
            <a:extLst>
              <a:ext uri="{FF2B5EF4-FFF2-40B4-BE49-F238E27FC236}">
                <a16:creationId xmlns:a16="http://schemas.microsoft.com/office/drawing/2014/main" xmlns="" id="{41683770-1502-4A1E-B69A-5317729CAEE3}"/>
              </a:ext>
            </a:extLst>
          </p:cNvPr>
          <p:cNvSpPr>
            <a:spLocks noGrp="1"/>
          </p:cNvSpPr>
          <p:nvPr>
            <p:ph type="sldNum" sz="quarter" idx="12"/>
          </p:nvPr>
        </p:nvSpPr>
        <p:spPr/>
        <p:txBody>
          <a:bodyPr/>
          <a:lstStyle/>
          <a:p>
            <a:fld id="{C69E5B4F-D7B8-492D-9E88-068F82B0B3B4}" type="slidenum">
              <a:rPr lang="en-GB" smtClean="0"/>
              <a:t>2</a:t>
            </a:fld>
            <a:endParaRPr lang="en-GB" dirty="0"/>
          </a:p>
        </p:txBody>
      </p:sp>
      <p:pic>
        <p:nvPicPr>
          <p:cNvPr id="6" name="Picture 5">
            <a:extLst>
              <a:ext uri="{FF2B5EF4-FFF2-40B4-BE49-F238E27FC236}">
                <a16:creationId xmlns:a16="http://schemas.microsoft.com/office/drawing/2014/main" xmlns="" id="{6940C0B2-4230-4C3C-8F06-0341A44C9C49}"/>
              </a:ext>
            </a:extLst>
          </p:cNvPr>
          <p:cNvPicPr>
            <a:picLocks noChangeAspect="1"/>
          </p:cNvPicPr>
          <p:nvPr/>
        </p:nvPicPr>
        <p:blipFill>
          <a:blip r:embed="rId2"/>
          <a:stretch>
            <a:fillRect/>
          </a:stretch>
        </p:blipFill>
        <p:spPr>
          <a:xfrm>
            <a:off x="6456785" y="6176963"/>
            <a:ext cx="4519612" cy="551355"/>
          </a:xfrm>
          <a:prstGeom prst="rect">
            <a:avLst/>
          </a:prstGeom>
        </p:spPr>
      </p:pic>
      <p:sp>
        <p:nvSpPr>
          <p:cNvPr id="7" name="Rectangle 6">
            <a:extLst>
              <a:ext uri="{FF2B5EF4-FFF2-40B4-BE49-F238E27FC236}">
                <a16:creationId xmlns:a16="http://schemas.microsoft.com/office/drawing/2014/main" xmlns="" id="{7FA73214-2AB4-460C-A6F0-50E1FEC725F3}"/>
              </a:ext>
            </a:extLst>
          </p:cNvPr>
          <p:cNvSpPr/>
          <p:nvPr/>
        </p:nvSpPr>
        <p:spPr>
          <a:xfrm>
            <a:off x="1888671" y="1690688"/>
            <a:ext cx="6096000" cy="4247317"/>
          </a:xfrm>
          <a:prstGeom prst="rect">
            <a:avLst/>
          </a:prstGeom>
        </p:spPr>
        <p:txBody>
          <a:bodyPr>
            <a:spAutoFit/>
          </a:bodyPr>
          <a:lstStyle/>
          <a:p>
            <a:pPr fontAlgn="base" hangingPunct="0">
              <a:spcAft>
                <a:spcPts val="0"/>
              </a:spcAft>
            </a:pPr>
            <a:r>
              <a:rPr lang="en-GB" b="1" dirty="0">
                <a:solidFill>
                  <a:srgbClr val="000000"/>
                </a:solidFill>
                <a:latin typeface="Arial-BoldMT"/>
                <a:ea typeface="Calibri" panose="020F0502020204030204" pitchFamily="34" charset="0"/>
                <a:cs typeface="Calibri" panose="020F0502020204030204" pitchFamily="34" charset="0"/>
              </a:rPr>
              <a:t>New Action 020519 0501</a:t>
            </a:r>
            <a:r>
              <a:rPr lang="en-GB" dirty="0">
                <a:solidFill>
                  <a:srgbClr val="000000"/>
                </a:solidFill>
                <a:latin typeface="ArialMT"/>
                <a:ea typeface="Calibri" panose="020F0502020204030204" pitchFamily="34" charset="0"/>
                <a:cs typeface="Calibri" panose="020F0502020204030204" pitchFamily="34" charset="0"/>
              </a:rPr>
              <a:t>:</a:t>
            </a:r>
            <a:endParaRPr lang="en-GB" sz="1600" dirty="0">
              <a:latin typeface="Calibri" panose="020F0502020204030204" pitchFamily="34" charset="0"/>
              <a:ea typeface="Calibri" panose="020F0502020204030204" pitchFamily="34" charset="0"/>
              <a:cs typeface="Calibri" panose="020F0502020204030204" pitchFamily="34" charset="0"/>
            </a:endParaRPr>
          </a:p>
          <a:p>
            <a:pPr fontAlgn="base" hangingPunct="0">
              <a:spcAft>
                <a:spcPts val="0"/>
              </a:spcAft>
            </a:pPr>
            <a:r>
              <a:rPr lang="en-GB" dirty="0">
                <a:solidFill>
                  <a:srgbClr val="000000"/>
                </a:solidFill>
                <a:latin typeface="ArialMT"/>
                <a:ea typeface="Calibri" panose="020F0502020204030204" pitchFamily="34" charset="0"/>
                <a:cs typeface="Calibri" panose="020F0502020204030204" pitchFamily="34" charset="0"/>
              </a:rPr>
              <a:t>1. All GDNs asked to update the presentation material provided for the meeting to provide any additional information to illustrate the potential impacts on consumers or competition (by lunchtime on Friday 04 May 2018) for inclusion in the Workgroup Report </a:t>
            </a:r>
            <a:r>
              <a:rPr lang="en-GB" b="1" dirty="0">
                <a:solidFill>
                  <a:srgbClr val="000000"/>
                </a:solidFill>
                <a:latin typeface="ArialMT"/>
                <a:ea typeface="Calibri" panose="020F0502020204030204" pitchFamily="34" charset="0"/>
                <a:cs typeface="Calibri" panose="020F0502020204030204" pitchFamily="34" charset="0"/>
              </a:rPr>
              <a:t>or for publication prior to the Modification Panel decision to send 0621 to consultation.</a:t>
            </a:r>
            <a:endParaRPr lang="en-GB" sz="1600" b="1" dirty="0">
              <a:latin typeface="Calibri" panose="020F0502020204030204" pitchFamily="34" charset="0"/>
              <a:ea typeface="Calibri" panose="020F0502020204030204" pitchFamily="34" charset="0"/>
              <a:cs typeface="Calibri" panose="020F0502020204030204" pitchFamily="34" charset="0"/>
            </a:endParaRPr>
          </a:p>
          <a:p>
            <a:pPr fontAlgn="base" hangingPunct="0">
              <a:spcAft>
                <a:spcPts val="0"/>
              </a:spcAft>
            </a:pPr>
            <a:r>
              <a:rPr lang="en-GB" dirty="0">
                <a:solidFill>
                  <a:srgbClr val="000000"/>
                </a:solidFill>
                <a:latin typeface="ArialMT"/>
                <a:ea typeface="Calibri" panose="020F0502020204030204" pitchFamily="34" charset="0"/>
                <a:cs typeface="Calibri" panose="020F0502020204030204" pitchFamily="34" charset="0"/>
              </a:rPr>
              <a:t>2. In addition, to provide an estimate of how many embedded gas generators was requested.</a:t>
            </a:r>
            <a:endParaRPr lang="en-GB" sz="1600" dirty="0">
              <a:latin typeface="Calibri" panose="020F0502020204030204" pitchFamily="34" charset="0"/>
              <a:ea typeface="Calibri" panose="020F0502020204030204" pitchFamily="34" charset="0"/>
              <a:cs typeface="Calibri" panose="020F0502020204030204" pitchFamily="34" charset="0"/>
            </a:endParaRPr>
          </a:p>
          <a:p>
            <a:pPr fontAlgn="base" hangingPunct="0">
              <a:spcAft>
                <a:spcPts val="0"/>
              </a:spcAft>
            </a:pPr>
            <a:r>
              <a:rPr lang="en-GB" dirty="0">
                <a:solidFill>
                  <a:srgbClr val="000000"/>
                </a:solidFill>
                <a:latin typeface="ArialMT"/>
                <a:ea typeface="Calibri" panose="020F0502020204030204" pitchFamily="34" charset="0"/>
                <a:cs typeface="Calibri" panose="020F0502020204030204" pitchFamily="34" charset="0"/>
              </a:rPr>
              <a:t>3. DNs early views as to whether the charging methodology can be amended in any way to reduce the volatility or variances in charges to consumers.</a:t>
            </a:r>
            <a:endParaRPr lang="en-GB" sz="1600" dirty="0">
              <a:latin typeface="Calibri" panose="020F0502020204030204" pitchFamily="34" charset="0"/>
              <a:ea typeface="Calibri" panose="020F0502020204030204" pitchFamily="34" charset="0"/>
              <a:cs typeface="Calibri" panose="020F0502020204030204" pitchFamily="34" charset="0"/>
            </a:endParaRPr>
          </a:p>
          <a:p>
            <a:pPr fontAlgn="base" hangingPunct="0">
              <a:spcAft>
                <a:spcPts val="0"/>
              </a:spcAft>
            </a:pPr>
            <a:r>
              <a:rPr lang="en-GB" dirty="0">
                <a:solidFill>
                  <a:srgbClr val="000000"/>
                </a:solidFill>
                <a:latin typeface="ArialMT"/>
                <a:ea typeface="Calibri" panose="020F0502020204030204" pitchFamily="34" charset="0"/>
                <a:cs typeface="Calibri" panose="020F0502020204030204" pitchFamily="34" charset="0"/>
              </a:rPr>
              <a:t>4. Where possible to clarify within the analysis where commodity is included as well as capacity</a:t>
            </a:r>
            <a:r>
              <a:rPr lang="en-GB" sz="1200" dirty="0">
                <a:solidFill>
                  <a:srgbClr val="000000"/>
                </a:solidFill>
                <a:latin typeface="ArialMT"/>
                <a:ea typeface="Calibri" panose="020F0502020204030204" pitchFamily="34" charset="0"/>
                <a:cs typeface="Calibri" panose="020F0502020204030204" pitchFamily="34" charset="0"/>
              </a:rPr>
              <a:t>.</a:t>
            </a:r>
            <a:endParaRPr lang="en-GB" sz="16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03711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AC2C05-96B3-41E9-86AC-B01B77823992}"/>
              </a:ext>
            </a:extLst>
          </p:cNvPr>
          <p:cNvSpPr>
            <a:spLocks noGrp="1"/>
          </p:cNvSpPr>
          <p:nvPr>
            <p:ph type="title"/>
          </p:nvPr>
        </p:nvSpPr>
        <p:spPr/>
        <p:txBody>
          <a:bodyPr>
            <a:normAutofit/>
          </a:bodyPr>
          <a:lstStyle/>
          <a:p>
            <a:r>
              <a:rPr lang="en-GB" b="1" dirty="0"/>
              <a:t>GDN supplementary analysis of Mod 0621    TO Exit Capacity and Commodity impact</a:t>
            </a:r>
          </a:p>
        </p:txBody>
      </p:sp>
      <p:sp>
        <p:nvSpPr>
          <p:cNvPr id="3" name="Content Placeholder 2">
            <a:extLst>
              <a:ext uri="{FF2B5EF4-FFF2-40B4-BE49-F238E27FC236}">
                <a16:creationId xmlns:a16="http://schemas.microsoft.com/office/drawing/2014/main" xmlns="" id="{88F74864-C170-4522-A8E3-A8B1F48A63AB}"/>
              </a:ext>
            </a:extLst>
          </p:cNvPr>
          <p:cNvSpPr>
            <a:spLocks noGrp="1"/>
          </p:cNvSpPr>
          <p:nvPr>
            <p:ph idx="1"/>
          </p:nvPr>
        </p:nvSpPr>
        <p:spPr/>
        <p:txBody>
          <a:bodyPr>
            <a:normAutofit fontScale="85000" lnSpcReduction="20000"/>
          </a:bodyPr>
          <a:lstStyle/>
          <a:p>
            <a:pPr marL="0" indent="0">
              <a:buNone/>
            </a:pPr>
            <a:r>
              <a:rPr lang="en-GB" dirty="0"/>
              <a:t>GDN assumptions :-</a:t>
            </a:r>
          </a:p>
          <a:p>
            <a:pPr marL="342900" indent="-342900"/>
            <a:r>
              <a:rPr lang="en-GB" sz="1900" dirty="0"/>
              <a:t>The analysis reflects the impact on Transmission Services only - Transmission Services CWD Model V2.2 has been used to determine the firm exit capacity prices by offtake;</a:t>
            </a:r>
          </a:p>
          <a:p>
            <a:pPr marL="342900" indent="-342900"/>
            <a:r>
              <a:rPr lang="en-GB" sz="1900" dirty="0"/>
              <a:t>The forecasted impact of the change in GDN exit capacity (ECN) and NTS exit commodity charge levels, </a:t>
            </a:r>
          </a:p>
          <a:p>
            <a:pPr marL="342900" indent="-342900"/>
            <a:r>
              <a:rPr lang="en-GB" sz="1900" dirty="0"/>
              <a:t>GDN’s have used best endeavours to accurately reflect the exit commodity impact using the rates as published and advised by NTS in the 0621 analysis workbook (Exit Prices tab);</a:t>
            </a:r>
          </a:p>
          <a:p>
            <a:pPr marL="342900" indent="-342900"/>
            <a:r>
              <a:rPr lang="en-GB" sz="1900" dirty="0"/>
              <a:t>The current level of GDN bookings as at October 2017;</a:t>
            </a:r>
          </a:p>
          <a:p>
            <a:pPr marL="342900" indent="-342900"/>
            <a:r>
              <a:rPr lang="en-GB" sz="1900" dirty="0"/>
              <a:t>That there are no changes to the revenue mechanisms currently in place for GD1, cost v allowance variance reflected on a two year lagged basis;</a:t>
            </a:r>
          </a:p>
          <a:p>
            <a:pPr marL="342900" indent="-342900"/>
            <a:r>
              <a:rPr lang="en-GB" sz="1900" dirty="0"/>
              <a:t>That Ofgem will re-set allowances at the start of GD2 to reflect NTS forecasted costs;</a:t>
            </a:r>
          </a:p>
          <a:p>
            <a:pPr marL="342900" indent="-342900"/>
            <a:r>
              <a:rPr lang="en-GB" sz="1900" dirty="0"/>
              <a:t>The impacts shown reflect the charging period April to March;</a:t>
            </a:r>
            <a:endParaRPr lang="en-GB" sz="1900" dirty="0">
              <a:solidFill>
                <a:schemeClr val="accent6"/>
              </a:solidFill>
            </a:endParaRPr>
          </a:p>
          <a:p>
            <a:pPr marL="342900" indent="-342900"/>
            <a:r>
              <a:rPr lang="en-GB" sz="1900" dirty="0"/>
              <a:t>Charges which comprise the current LRMC levied cost do not reflect any updated view published on 1 May 2018 by the NTS.</a:t>
            </a:r>
          </a:p>
          <a:p>
            <a:pPr marL="0" indent="0">
              <a:buNone/>
            </a:pPr>
            <a:r>
              <a:rPr lang="en-GB" sz="1900" dirty="0"/>
              <a:t>Note:. Note that DN’s have no control as to how the impacts of the ECN charge will be passed through to end consumers. Without changes to charging methodology or DNs absorbing some cash flow impact, then changes to ECN will flow through to customer in line with their use of DN capacity.</a:t>
            </a:r>
          </a:p>
          <a:p>
            <a:pPr marL="342900" indent="-342900"/>
            <a:endParaRPr lang="en-GB" sz="1800" dirty="0"/>
          </a:p>
          <a:p>
            <a:pPr marL="914400" lvl="2" indent="0">
              <a:buNone/>
            </a:pPr>
            <a:endParaRPr lang="en-GB" dirty="0"/>
          </a:p>
        </p:txBody>
      </p:sp>
      <p:sp>
        <p:nvSpPr>
          <p:cNvPr id="4" name="Slide Number Placeholder 3">
            <a:extLst>
              <a:ext uri="{FF2B5EF4-FFF2-40B4-BE49-F238E27FC236}">
                <a16:creationId xmlns:a16="http://schemas.microsoft.com/office/drawing/2014/main" xmlns="" id="{C3F3447E-450F-48A6-9F32-D9A0F5739318}"/>
              </a:ext>
            </a:extLst>
          </p:cNvPr>
          <p:cNvSpPr>
            <a:spLocks noGrp="1"/>
          </p:cNvSpPr>
          <p:nvPr>
            <p:ph type="sldNum" sz="quarter" idx="12"/>
          </p:nvPr>
        </p:nvSpPr>
        <p:spPr/>
        <p:txBody>
          <a:bodyPr/>
          <a:lstStyle/>
          <a:p>
            <a:fld id="{C69E5B4F-D7B8-492D-9E88-068F82B0B3B4}" type="slidenum">
              <a:rPr lang="en-GB" smtClean="0"/>
              <a:t>3</a:t>
            </a:fld>
            <a:endParaRPr lang="en-GB" dirty="0"/>
          </a:p>
        </p:txBody>
      </p:sp>
      <p:pic>
        <p:nvPicPr>
          <p:cNvPr id="5" name="Picture 4">
            <a:extLst>
              <a:ext uri="{FF2B5EF4-FFF2-40B4-BE49-F238E27FC236}">
                <a16:creationId xmlns:a16="http://schemas.microsoft.com/office/drawing/2014/main" xmlns="" id="{DDD535DF-0229-4461-B131-BBF3238316FA}"/>
              </a:ext>
            </a:extLst>
          </p:cNvPr>
          <p:cNvPicPr>
            <a:picLocks noChangeAspect="1"/>
          </p:cNvPicPr>
          <p:nvPr/>
        </p:nvPicPr>
        <p:blipFill>
          <a:blip r:embed="rId2"/>
          <a:stretch>
            <a:fillRect/>
          </a:stretch>
        </p:blipFill>
        <p:spPr>
          <a:xfrm>
            <a:off x="6456785" y="6176963"/>
            <a:ext cx="4519612" cy="551355"/>
          </a:xfrm>
          <a:prstGeom prst="rect">
            <a:avLst/>
          </a:prstGeom>
        </p:spPr>
      </p:pic>
    </p:spTree>
    <p:extLst>
      <p:ext uri="{BB962C8B-B14F-4D97-AF65-F5344CB8AC3E}">
        <p14:creationId xmlns:p14="http://schemas.microsoft.com/office/powerpoint/2010/main" val="2607110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DB8D5D01-79BF-46DB-A9B4-72957B4D6D3F}"/>
              </a:ext>
            </a:extLst>
          </p:cNvPr>
          <p:cNvSpPr>
            <a:spLocks noGrp="1"/>
          </p:cNvSpPr>
          <p:nvPr>
            <p:ph type="sldNum" sz="quarter" idx="12"/>
          </p:nvPr>
        </p:nvSpPr>
        <p:spPr/>
        <p:txBody>
          <a:bodyPr/>
          <a:lstStyle/>
          <a:p>
            <a:fld id="{C69E5B4F-D7B8-492D-9E88-068F82B0B3B4}" type="slidenum">
              <a:rPr lang="en-GB" smtClean="0"/>
              <a:t>4</a:t>
            </a:fld>
            <a:endParaRPr lang="en-GB" dirty="0"/>
          </a:p>
        </p:txBody>
      </p:sp>
      <p:pic>
        <p:nvPicPr>
          <p:cNvPr id="2" name="Picture 1">
            <a:extLst>
              <a:ext uri="{FF2B5EF4-FFF2-40B4-BE49-F238E27FC236}">
                <a16:creationId xmlns:a16="http://schemas.microsoft.com/office/drawing/2014/main" xmlns="" id="{598ABAA0-0831-4A2D-B92A-6C024FFF189E}"/>
              </a:ext>
            </a:extLst>
          </p:cNvPr>
          <p:cNvPicPr>
            <a:picLocks noChangeAspect="1"/>
          </p:cNvPicPr>
          <p:nvPr/>
        </p:nvPicPr>
        <p:blipFill>
          <a:blip r:embed="rId2"/>
          <a:stretch>
            <a:fillRect/>
          </a:stretch>
        </p:blipFill>
        <p:spPr>
          <a:xfrm>
            <a:off x="0" y="0"/>
            <a:ext cx="12192000" cy="6704958"/>
          </a:xfrm>
          <a:prstGeom prst="rect">
            <a:avLst/>
          </a:prstGeom>
        </p:spPr>
      </p:pic>
    </p:spTree>
    <p:extLst>
      <p:ext uri="{BB962C8B-B14F-4D97-AF65-F5344CB8AC3E}">
        <p14:creationId xmlns:p14="http://schemas.microsoft.com/office/powerpoint/2010/main" val="2109169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78B2B86A-55A1-4414-A967-4E2E3A5B1E5D}"/>
              </a:ext>
            </a:extLst>
          </p:cNvPr>
          <p:cNvSpPr>
            <a:spLocks noGrp="1"/>
          </p:cNvSpPr>
          <p:nvPr>
            <p:ph type="sldNum" sz="quarter" idx="12"/>
          </p:nvPr>
        </p:nvSpPr>
        <p:spPr/>
        <p:txBody>
          <a:bodyPr/>
          <a:lstStyle/>
          <a:p>
            <a:fld id="{C69E5B4F-D7B8-492D-9E88-068F82B0B3B4}" type="slidenum">
              <a:rPr lang="en-GB" smtClean="0"/>
              <a:t>5</a:t>
            </a:fld>
            <a:endParaRPr lang="en-GB" dirty="0"/>
          </a:p>
        </p:txBody>
      </p:sp>
      <p:pic>
        <p:nvPicPr>
          <p:cNvPr id="3" name="Picture 2">
            <a:extLst>
              <a:ext uri="{FF2B5EF4-FFF2-40B4-BE49-F238E27FC236}">
                <a16:creationId xmlns:a16="http://schemas.microsoft.com/office/drawing/2014/main" xmlns="" id="{ADE2776D-5123-4DE3-B21E-BFBBDB64780D}"/>
              </a:ext>
            </a:extLst>
          </p:cNvPr>
          <p:cNvPicPr>
            <a:picLocks noChangeAspect="1"/>
          </p:cNvPicPr>
          <p:nvPr/>
        </p:nvPicPr>
        <p:blipFill>
          <a:blip r:embed="rId2"/>
          <a:stretch>
            <a:fillRect/>
          </a:stretch>
        </p:blipFill>
        <p:spPr>
          <a:xfrm>
            <a:off x="0" y="0"/>
            <a:ext cx="12192000" cy="6421144"/>
          </a:xfrm>
          <a:prstGeom prst="rect">
            <a:avLst/>
          </a:prstGeom>
        </p:spPr>
      </p:pic>
    </p:spTree>
    <p:extLst>
      <p:ext uri="{BB962C8B-B14F-4D97-AF65-F5344CB8AC3E}">
        <p14:creationId xmlns:p14="http://schemas.microsoft.com/office/powerpoint/2010/main" val="3752108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ebuckton\AppData\Local\Microsoft\Windows\Temporary Internet Files\Content.Word\NGN LOGO BLUE (002).png">
            <a:extLst>
              <a:ext uri="{FF2B5EF4-FFF2-40B4-BE49-F238E27FC236}">
                <a16:creationId xmlns:a16="http://schemas.microsoft.com/office/drawing/2014/main" xmlns="" id="{1858861F-3C81-4A0F-94FC-CAC18C2E755C}"/>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64428" y="201511"/>
            <a:ext cx="1464816" cy="831775"/>
          </a:xfrm>
          <a:prstGeom prst="rect">
            <a:avLst/>
          </a:prstGeom>
          <a:noFill/>
          <a:ln>
            <a:noFill/>
          </a:ln>
        </p:spPr>
      </p:pic>
      <p:pic>
        <p:nvPicPr>
          <p:cNvPr id="10" name="Picture 9">
            <a:extLst>
              <a:ext uri="{FF2B5EF4-FFF2-40B4-BE49-F238E27FC236}">
                <a16:creationId xmlns:a16="http://schemas.microsoft.com/office/drawing/2014/main" xmlns="" id="{355EC171-5598-4BD0-B656-42716AE55865}"/>
              </a:ext>
            </a:extLst>
          </p:cNvPr>
          <p:cNvPicPr>
            <a:picLocks noChangeAspect="1"/>
          </p:cNvPicPr>
          <p:nvPr/>
        </p:nvPicPr>
        <p:blipFill>
          <a:blip r:embed="rId3"/>
          <a:stretch>
            <a:fillRect/>
          </a:stretch>
        </p:blipFill>
        <p:spPr>
          <a:xfrm>
            <a:off x="333461" y="1053007"/>
            <a:ext cx="5174563" cy="2468260"/>
          </a:xfrm>
          <a:prstGeom prst="rect">
            <a:avLst/>
          </a:prstGeom>
        </p:spPr>
      </p:pic>
      <p:graphicFrame>
        <p:nvGraphicFramePr>
          <p:cNvPr id="11" name="Chart 10">
            <a:extLst>
              <a:ext uri="{FF2B5EF4-FFF2-40B4-BE49-F238E27FC236}">
                <a16:creationId xmlns:a16="http://schemas.microsoft.com/office/drawing/2014/main" xmlns="" id="{E47E7FB9-666C-46D8-B62B-87E1DABFAEDA}"/>
              </a:ext>
            </a:extLst>
          </p:cNvPr>
          <p:cNvGraphicFramePr>
            <a:graphicFrameLocks/>
          </p:cNvGraphicFramePr>
          <p:nvPr>
            <p:extLst/>
          </p:nvPr>
        </p:nvGraphicFramePr>
        <p:xfrm>
          <a:off x="333461" y="3740382"/>
          <a:ext cx="5073390" cy="2753011"/>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1">
            <a:extLst>
              <a:ext uri="{FF2B5EF4-FFF2-40B4-BE49-F238E27FC236}">
                <a16:creationId xmlns:a16="http://schemas.microsoft.com/office/drawing/2014/main" xmlns="" id="{49973C0D-3BB6-4110-BD1F-D2910B7B2422}"/>
              </a:ext>
            </a:extLst>
          </p:cNvPr>
          <p:cNvSpPr txBox="1"/>
          <p:nvPr/>
        </p:nvSpPr>
        <p:spPr>
          <a:xfrm>
            <a:off x="5563521" y="1053007"/>
            <a:ext cx="6570958" cy="2323713"/>
          </a:xfrm>
          <a:prstGeom prst="rect">
            <a:avLst/>
          </a:prstGeom>
          <a:noFill/>
          <a:ln w="0">
            <a:noFill/>
            <a:prstDash val="sysDash"/>
          </a:ln>
        </p:spPr>
        <p:txBody>
          <a:bodyPr wrap="square" rtlCol="0">
            <a:spAutoFit/>
          </a:bodyPr>
          <a:lstStyle/>
          <a:p>
            <a:r>
              <a:rPr lang="en-GB" sz="1200" u="sng" dirty="0"/>
              <a:t>Key Assumptions</a:t>
            </a:r>
          </a:p>
          <a:p>
            <a:endParaRPr lang="en-GB" sz="500" u="sng" dirty="0"/>
          </a:p>
          <a:p>
            <a:pPr marL="285750" indent="-285750">
              <a:buFont typeface="Arial" panose="020B0604020202020204" pitchFamily="34" charset="0"/>
              <a:buChar char="•"/>
            </a:pPr>
            <a:r>
              <a:rPr lang="en-GB" sz="1200" dirty="0"/>
              <a:t>Analysis assumes October 2017 capacity bookings throughout</a:t>
            </a:r>
          </a:p>
          <a:p>
            <a:endParaRPr lang="en-GB" sz="500" dirty="0"/>
          </a:p>
          <a:p>
            <a:pPr marL="285750" indent="-285750">
              <a:buFont typeface="Arial" panose="020B0604020202020204" pitchFamily="34" charset="0"/>
              <a:buChar char="•"/>
            </a:pPr>
            <a:r>
              <a:rPr lang="en-GB" sz="1200" dirty="0"/>
              <a:t>Based on latest available prices from NTS to 20/21 and assumed to continue at same rates after</a:t>
            </a:r>
          </a:p>
          <a:p>
            <a:endParaRPr lang="en-GB" sz="500" dirty="0"/>
          </a:p>
          <a:p>
            <a:pPr marL="285750" indent="-285750">
              <a:buFont typeface="Arial" panose="020B0604020202020204" pitchFamily="34" charset="0"/>
              <a:buChar char="•"/>
            </a:pPr>
            <a:r>
              <a:rPr lang="en-GB" sz="1200" dirty="0"/>
              <a:t>Inclusive of both change in exit methodology (from LMRC to CWD in Oct 2019) and also the movement from Commodity to Capacity NTS pricing structure from Oct 2021 onwards</a:t>
            </a:r>
          </a:p>
          <a:p>
            <a:endParaRPr lang="en-GB" sz="500" dirty="0"/>
          </a:p>
          <a:p>
            <a:pPr marL="285750" indent="-285750">
              <a:buFont typeface="Arial" panose="020B0604020202020204" pitchFamily="34" charset="0"/>
              <a:buChar char="•"/>
            </a:pPr>
            <a:r>
              <a:rPr lang="en-GB" sz="1200" dirty="0"/>
              <a:t>Illustrative guide below for impact on customer bills for domestic and Industrial/Commercial premises.  The customer bill analysis below represents </a:t>
            </a:r>
            <a:r>
              <a:rPr lang="en-GB" sz="1200" b="1" i="1" dirty="0"/>
              <a:t>NGN Exit charges only </a:t>
            </a:r>
            <a:r>
              <a:rPr lang="en-GB" sz="1200" dirty="0"/>
              <a:t>as is not the total cost to the customer as it excludes NTS Exit Commodity Charges.  The total impact is shown on the next slide as per action 0501/1.</a:t>
            </a:r>
          </a:p>
          <a:p>
            <a:endParaRPr lang="en-GB" sz="500" dirty="0"/>
          </a:p>
          <a:p>
            <a:pPr marL="285750" indent="-285750">
              <a:buFont typeface="Arial" panose="020B0604020202020204" pitchFamily="34" charset="0"/>
              <a:buChar char="•"/>
            </a:pPr>
            <a:r>
              <a:rPr lang="en-GB" sz="1200" dirty="0"/>
              <a:t>£ Nominal Prices throughout</a:t>
            </a:r>
          </a:p>
        </p:txBody>
      </p:sp>
      <p:pic>
        <p:nvPicPr>
          <p:cNvPr id="14" name="Picture 13">
            <a:extLst>
              <a:ext uri="{FF2B5EF4-FFF2-40B4-BE49-F238E27FC236}">
                <a16:creationId xmlns:a16="http://schemas.microsoft.com/office/drawing/2014/main" xmlns="" id="{A87F75A1-C441-49BA-B701-D0A86DFEC079}"/>
              </a:ext>
            </a:extLst>
          </p:cNvPr>
          <p:cNvPicPr>
            <a:picLocks noChangeAspect="1"/>
          </p:cNvPicPr>
          <p:nvPr/>
        </p:nvPicPr>
        <p:blipFill>
          <a:blip r:embed="rId5"/>
          <a:stretch>
            <a:fillRect/>
          </a:stretch>
        </p:blipFill>
        <p:spPr>
          <a:xfrm>
            <a:off x="5563521" y="3740381"/>
            <a:ext cx="6570958" cy="2753011"/>
          </a:xfrm>
          <a:prstGeom prst="rect">
            <a:avLst/>
          </a:prstGeom>
        </p:spPr>
      </p:pic>
      <p:cxnSp>
        <p:nvCxnSpPr>
          <p:cNvPr id="7" name="Straight Connector 6">
            <a:extLst>
              <a:ext uri="{FF2B5EF4-FFF2-40B4-BE49-F238E27FC236}">
                <a16:creationId xmlns:a16="http://schemas.microsoft.com/office/drawing/2014/main" xmlns="" id="{3EC939B3-E682-4E8F-A90E-B1125D50577D}"/>
              </a:ext>
            </a:extLst>
          </p:cNvPr>
          <p:cNvCxnSpPr>
            <a:cxnSpLocks/>
          </p:cNvCxnSpPr>
          <p:nvPr/>
        </p:nvCxnSpPr>
        <p:spPr>
          <a:xfrm>
            <a:off x="333461" y="662383"/>
            <a:ext cx="10097801" cy="0"/>
          </a:xfrm>
          <a:prstGeom prst="line">
            <a:avLst/>
          </a:prstGeom>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xmlns="" id="{48D0FC8B-E6D9-46D8-B8B0-DB7C97312084}"/>
              </a:ext>
            </a:extLst>
          </p:cNvPr>
          <p:cNvSpPr txBox="1"/>
          <p:nvPr/>
        </p:nvSpPr>
        <p:spPr>
          <a:xfrm>
            <a:off x="333461" y="171777"/>
            <a:ext cx="7260321" cy="400110"/>
          </a:xfrm>
          <a:prstGeom prst="rect">
            <a:avLst/>
          </a:prstGeom>
          <a:noFill/>
        </p:spPr>
        <p:txBody>
          <a:bodyPr wrap="none" rtlCol="0">
            <a:spAutoFit/>
          </a:bodyPr>
          <a:lstStyle/>
          <a:p>
            <a:r>
              <a:rPr lang="en-GB" sz="2000" b="1" dirty="0"/>
              <a:t>Mod621 – Impact on GDN Allowances and customer charges……..</a:t>
            </a:r>
          </a:p>
        </p:txBody>
      </p:sp>
    </p:spTree>
    <p:extLst>
      <p:ext uri="{BB962C8B-B14F-4D97-AF65-F5344CB8AC3E}">
        <p14:creationId xmlns:p14="http://schemas.microsoft.com/office/powerpoint/2010/main" val="2010983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ebuckton\AppData\Local\Microsoft\Windows\Temporary Internet Files\Content.Word\NGN LOGO BLUE (002).png">
            <a:extLst>
              <a:ext uri="{FF2B5EF4-FFF2-40B4-BE49-F238E27FC236}">
                <a16:creationId xmlns:a16="http://schemas.microsoft.com/office/drawing/2014/main" xmlns="" id="{1858861F-3C81-4A0F-94FC-CAC18C2E755C}"/>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13507" y="135891"/>
            <a:ext cx="1613649" cy="911674"/>
          </a:xfrm>
          <a:prstGeom prst="rect">
            <a:avLst/>
          </a:prstGeom>
          <a:noFill/>
          <a:ln>
            <a:noFill/>
          </a:ln>
        </p:spPr>
      </p:pic>
      <p:pic>
        <p:nvPicPr>
          <p:cNvPr id="3" name="Picture 2">
            <a:extLst>
              <a:ext uri="{FF2B5EF4-FFF2-40B4-BE49-F238E27FC236}">
                <a16:creationId xmlns:a16="http://schemas.microsoft.com/office/drawing/2014/main" xmlns="" id="{33AE9C6F-C91F-416B-A061-0432DD79E910}"/>
              </a:ext>
            </a:extLst>
          </p:cNvPr>
          <p:cNvPicPr>
            <a:picLocks noChangeAspect="1"/>
          </p:cNvPicPr>
          <p:nvPr/>
        </p:nvPicPr>
        <p:blipFill>
          <a:blip r:embed="rId3"/>
          <a:stretch>
            <a:fillRect/>
          </a:stretch>
        </p:blipFill>
        <p:spPr>
          <a:xfrm>
            <a:off x="677661" y="954084"/>
            <a:ext cx="5545586" cy="5446084"/>
          </a:xfrm>
          <a:prstGeom prst="rect">
            <a:avLst/>
          </a:prstGeom>
        </p:spPr>
      </p:pic>
      <p:sp>
        <p:nvSpPr>
          <p:cNvPr id="5" name="TextBox 4">
            <a:extLst>
              <a:ext uri="{FF2B5EF4-FFF2-40B4-BE49-F238E27FC236}">
                <a16:creationId xmlns:a16="http://schemas.microsoft.com/office/drawing/2014/main" xmlns="" id="{2C6E6C99-7369-4CDD-A127-A037D801E0DF}"/>
              </a:ext>
            </a:extLst>
          </p:cNvPr>
          <p:cNvSpPr txBox="1"/>
          <p:nvPr/>
        </p:nvSpPr>
        <p:spPr>
          <a:xfrm>
            <a:off x="589532" y="135891"/>
            <a:ext cx="8640763" cy="400110"/>
          </a:xfrm>
          <a:prstGeom prst="rect">
            <a:avLst/>
          </a:prstGeom>
          <a:noFill/>
        </p:spPr>
        <p:txBody>
          <a:bodyPr wrap="none" rtlCol="0">
            <a:spAutoFit/>
          </a:bodyPr>
          <a:lstStyle/>
          <a:p>
            <a:r>
              <a:rPr lang="en-GB" sz="2000" b="1" dirty="0"/>
              <a:t>Workgroup Action 0501/1 : Total Customer Impact inclusive of NTS Charges……</a:t>
            </a:r>
          </a:p>
        </p:txBody>
      </p:sp>
      <p:cxnSp>
        <p:nvCxnSpPr>
          <p:cNvPr id="7" name="Straight Connector 6">
            <a:extLst>
              <a:ext uri="{FF2B5EF4-FFF2-40B4-BE49-F238E27FC236}">
                <a16:creationId xmlns:a16="http://schemas.microsoft.com/office/drawing/2014/main" xmlns="" id="{D0A3D03D-A2C9-4AE5-B275-CC0ED242BC58}"/>
              </a:ext>
            </a:extLst>
          </p:cNvPr>
          <p:cNvCxnSpPr/>
          <p:nvPr/>
        </p:nvCxnSpPr>
        <p:spPr>
          <a:xfrm>
            <a:off x="677661" y="653505"/>
            <a:ext cx="9593803" cy="0"/>
          </a:xfrm>
          <a:prstGeom prst="line">
            <a:avLst/>
          </a:prstGeom>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xmlns="" id="{F1A6A388-7FAA-4F49-A864-D058B6204617}"/>
              </a:ext>
            </a:extLst>
          </p:cNvPr>
          <p:cNvSpPr txBox="1"/>
          <p:nvPr/>
        </p:nvSpPr>
        <p:spPr>
          <a:xfrm>
            <a:off x="6525087" y="954084"/>
            <a:ext cx="3746377" cy="5447645"/>
          </a:xfrm>
          <a:prstGeom prst="rect">
            <a:avLst/>
          </a:prstGeom>
          <a:noFill/>
        </p:spPr>
        <p:txBody>
          <a:bodyPr wrap="square" rtlCol="0">
            <a:spAutoFit/>
          </a:bodyPr>
          <a:lstStyle/>
          <a:p>
            <a:pPr marL="285750" indent="-285750">
              <a:buFont typeface="Arial" panose="020B0604020202020204" pitchFamily="34" charset="0"/>
              <a:buChar char="•"/>
            </a:pPr>
            <a:r>
              <a:rPr lang="en-GB" sz="1200" dirty="0"/>
              <a:t>This analysis is illustrative only and includes our forecast of what NTS Exit Commodity charges will be.  This is based on the following NTS prices :</a:t>
            </a:r>
          </a:p>
          <a:p>
            <a:endParaRPr lang="en-GB" sz="1200" dirty="0"/>
          </a:p>
          <a:p>
            <a:pPr marL="742950" lvl="1" indent="-285750">
              <a:buFont typeface="Arial" panose="020B0604020202020204" pitchFamily="34" charset="0"/>
              <a:buChar char="•"/>
            </a:pPr>
            <a:r>
              <a:rPr lang="en-GB" sz="1200" dirty="0"/>
              <a:t>17/18 - 0.0235 p/kwh</a:t>
            </a:r>
          </a:p>
          <a:p>
            <a:pPr marL="742950" lvl="1" indent="-285750">
              <a:buFont typeface="Arial" panose="020B0604020202020204" pitchFamily="34" charset="0"/>
              <a:buChar char="•"/>
            </a:pPr>
            <a:r>
              <a:rPr lang="en-GB" sz="1200" dirty="0"/>
              <a:t>18/19 - 0.0202 p/kwh	</a:t>
            </a:r>
          </a:p>
          <a:p>
            <a:pPr marL="742950" lvl="1" indent="-285750">
              <a:buFont typeface="Arial" panose="020B0604020202020204" pitchFamily="34" charset="0"/>
              <a:buChar char="•"/>
            </a:pPr>
            <a:r>
              <a:rPr lang="en-GB" sz="1200" dirty="0"/>
              <a:t>19/20 - 0.0211 p/kwh</a:t>
            </a:r>
          </a:p>
          <a:p>
            <a:pPr marL="742950" lvl="1" indent="-285750">
              <a:buFont typeface="Arial" panose="020B0604020202020204" pitchFamily="34" charset="0"/>
              <a:buChar char="•"/>
            </a:pPr>
            <a:r>
              <a:rPr lang="en-GB" sz="1200" dirty="0"/>
              <a:t>20/21 - 0.0221 p/kwh</a:t>
            </a:r>
          </a:p>
          <a:p>
            <a:pPr marL="742950" lvl="1" indent="-285750">
              <a:buFont typeface="Arial" panose="020B0604020202020204" pitchFamily="34" charset="0"/>
              <a:buChar char="•"/>
            </a:pPr>
            <a:r>
              <a:rPr lang="en-GB" sz="1200" dirty="0"/>
              <a:t>21/22 - 0</a:t>
            </a:r>
          </a:p>
          <a:p>
            <a:pPr marL="742950" lvl="1" indent="-285750">
              <a:buFont typeface="Arial" panose="020B0604020202020204" pitchFamily="34" charset="0"/>
              <a:buChar char="•"/>
            </a:pPr>
            <a:r>
              <a:rPr lang="en-GB" sz="1200" dirty="0"/>
              <a:t>22/23 - 0</a:t>
            </a:r>
          </a:p>
          <a:p>
            <a:pPr marL="742950" lvl="1" indent="-285750">
              <a:buFont typeface="Arial" panose="020B0604020202020204" pitchFamily="34" charset="0"/>
              <a:buChar char="•"/>
            </a:pPr>
            <a:r>
              <a:rPr lang="en-GB" sz="1200" dirty="0"/>
              <a:t>23/24 – 0</a:t>
            </a:r>
          </a:p>
          <a:p>
            <a:pPr marL="742950" lvl="1" indent="-285750">
              <a:buFont typeface="Arial" panose="020B0604020202020204" pitchFamily="34" charset="0"/>
              <a:buChar char="•"/>
            </a:pPr>
            <a:endParaRPr lang="en-GB" sz="1200" dirty="0"/>
          </a:p>
          <a:p>
            <a:pPr marL="285750" indent="-285750">
              <a:buFont typeface="Arial" panose="020B0604020202020204" pitchFamily="34" charset="0"/>
              <a:buChar char="•"/>
            </a:pPr>
            <a:r>
              <a:rPr lang="en-GB" sz="1200" dirty="0"/>
              <a:t>NTS commodity charges are effectively being passed on to GDN’s instead, who will then charge this on to end customers.  As such there should be no impact to customers because of this change.</a:t>
            </a:r>
          </a:p>
          <a:p>
            <a:pPr marL="285750" indent="-285750">
              <a:buFont typeface="Arial" panose="020B0604020202020204" pitchFamily="34" charset="0"/>
              <a:buChar char="•"/>
            </a:pPr>
            <a:endParaRPr lang="en-GB" sz="1200" dirty="0"/>
          </a:p>
          <a:p>
            <a:pPr marL="285750" indent="-285750">
              <a:buFont typeface="Arial" panose="020B0604020202020204" pitchFamily="34" charset="0"/>
              <a:buChar char="•"/>
            </a:pPr>
            <a:r>
              <a:rPr lang="en-GB" sz="1200" dirty="0"/>
              <a:t>The significant customer impact in the NGN region is caused by the change in methodology from LMRC to CWD.</a:t>
            </a:r>
          </a:p>
          <a:p>
            <a:pPr marL="285750" indent="-285750">
              <a:buFont typeface="Arial" panose="020B0604020202020204" pitchFamily="34" charset="0"/>
              <a:buChar char="•"/>
            </a:pPr>
            <a:endParaRPr lang="en-GB" sz="1200" dirty="0"/>
          </a:p>
          <a:p>
            <a:pPr marL="285750" indent="-285750">
              <a:buFont typeface="Arial" panose="020B0604020202020204" pitchFamily="34" charset="0"/>
              <a:buChar char="•"/>
            </a:pPr>
            <a:r>
              <a:rPr lang="en-GB" sz="1200" dirty="0"/>
              <a:t>The 2 year GDN lag mechanism is causing charges to be at their highest in 22/23 (as trueing up allowances from 20/21). </a:t>
            </a:r>
          </a:p>
          <a:p>
            <a:pPr marL="285750" indent="-285750">
              <a:buFont typeface="Arial" panose="020B0604020202020204" pitchFamily="34" charset="0"/>
              <a:buChar char="•"/>
            </a:pPr>
            <a:endParaRPr lang="en-GB" sz="1200" dirty="0"/>
          </a:p>
          <a:p>
            <a:pPr marL="285750" indent="-285750">
              <a:buFont typeface="Arial" panose="020B0604020202020204" pitchFamily="34" charset="0"/>
              <a:buChar char="•"/>
            </a:pPr>
            <a:r>
              <a:rPr lang="en-GB" sz="1200" dirty="0"/>
              <a:t>The analysis shown throughout has been calculated from Mod621 prices to 20/21 and then assumes prices continue at the same rates.</a:t>
            </a:r>
          </a:p>
        </p:txBody>
      </p:sp>
    </p:spTree>
    <p:extLst>
      <p:ext uri="{BB962C8B-B14F-4D97-AF65-F5344CB8AC3E}">
        <p14:creationId xmlns:p14="http://schemas.microsoft.com/office/powerpoint/2010/main" val="245277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ebuckton\AppData\Local\Microsoft\Windows\Temporary Internet Files\Content.Word\NGN LOGO BLUE (002).png">
            <a:extLst>
              <a:ext uri="{FF2B5EF4-FFF2-40B4-BE49-F238E27FC236}">
                <a16:creationId xmlns:a16="http://schemas.microsoft.com/office/drawing/2014/main" xmlns="" id="{1858861F-3C81-4A0F-94FC-CAC18C2E755C}"/>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13507" y="135891"/>
            <a:ext cx="1613649" cy="911674"/>
          </a:xfrm>
          <a:prstGeom prst="rect">
            <a:avLst/>
          </a:prstGeom>
          <a:noFill/>
          <a:ln>
            <a:noFill/>
          </a:ln>
        </p:spPr>
      </p:pic>
      <p:sp>
        <p:nvSpPr>
          <p:cNvPr id="5" name="TextBox 4">
            <a:extLst>
              <a:ext uri="{FF2B5EF4-FFF2-40B4-BE49-F238E27FC236}">
                <a16:creationId xmlns:a16="http://schemas.microsoft.com/office/drawing/2014/main" xmlns="" id="{2C6E6C99-7369-4CDD-A127-A037D801E0DF}"/>
              </a:ext>
            </a:extLst>
          </p:cNvPr>
          <p:cNvSpPr txBox="1"/>
          <p:nvPr/>
        </p:nvSpPr>
        <p:spPr>
          <a:xfrm>
            <a:off x="589532" y="135891"/>
            <a:ext cx="4815549" cy="400110"/>
          </a:xfrm>
          <a:prstGeom prst="rect">
            <a:avLst/>
          </a:prstGeom>
          <a:noFill/>
        </p:spPr>
        <p:txBody>
          <a:bodyPr wrap="none" rtlCol="0">
            <a:spAutoFit/>
          </a:bodyPr>
          <a:lstStyle/>
          <a:p>
            <a:r>
              <a:rPr lang="en-GB" sz="2000" b="1" dirty="0"/>
              <a:t>Workgroup Action 0501/1 : large customers</a:t>
            </a:r>
          </a:p>
        </p:txBody>
      </p:sp>
      <p:cxnSp>
        <p:nvCxnSpPr>
          <p:cNvPr id="7" name="Straight Connector 6">
            <a:extLst>
              <a:ext uri="{FF2B5EF4-FFF2-40B4-BE49-F238E27FC236}">
                <a16:creationId xmlns:a16="http://schemas.microsoft.com/office/drawing/2014/main" xmlns="" id="{D0A3D03D-A2C9-4AE5-B275-CC0ED242BC58}"/>
              </a:ext>
            </a:extLst>
          </p:cNvPr>
          <p:cNvCxnSpPr/>
          <p:nvPr/>
        </p:nvCxnSpPr>
        <p:spPr>
          <a:xfrm>
            <a:off x="677661" y="653505"/>
            <a:ext cx="9593803" cy="0"/>
          </a:xfrm>
          <a:prstGeom prst="line">
            <a:avLst/>
          </a:prstGeom>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6" name="Content Placeholder 2">
            <a:extLst>
              <a:ext uri="{FF2B5EF4-FFF2-40B4-BE49-F238E27FC236}">
                <a16:creationId xmlns:a16="http://schemas.microsoft.com/office/drawing/2014/main" xmlns="" id="{6E94ED39-5B23-4DA8-A58F-9D2797F5B15E}"/>
              </a:ext>
            </a:extLst>
          </p:cNvPr>
          <p:cNvSpPr>
            <a:spLocks noGrp="1"/>
          </p:cNvSpPr>
          <p:nvPr/>
        </p:nvSpPr>
        <p:spPr>
          <a:xfrm>
            <a:off x="589532" y="679370"/>
            <a:ext cx="9681932" cy="475685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400" dirty="0">
              <a:latin typeface="Calibri" panose="020F0502020204030204" pitchFamily="34" charset="0"/>
              <a:ea typeface="Calibri" panose="020F0502020204030204" pitchFamily="34" charset="0"/>
              <a:cs typeface="Calibri" panose="020F0502020204030204" pitchFamily="34" charset="0"/>
            </a:endParaRPr>
          </a:p>
          <a:p>
            <a:r>
              <a:rPr lang="en-GB" sz="1200" dirty="0">
                <a:latin typeface="Calibri" panose="020F0502020204030204" pitchFamily="34" charset="0"/>
                <a:ea typeface="Calibri" panose="020F0502020204030204" pitchFamily="34" charset="0"/>
                <a:cs typeface="Calibri" panose="020F0502020204030204" pitchFamily="34" charset="0"/>
              </a:rPr>
              <a:t>As requested following on from WWU slide – analysis on large loads and any differences arising from loads that are directly connected to the NTS vs. loads that are DN connected. Note this is illustrative only and we have modelled NTS charging principles based on our knowledge. A review and/or NTS customer charges should be provided by NTS if decisions are being made from this analysis.</a:t>
            </a:r>
          </a:p>
          <a:p>
            <a:r>
              <a:rPr lang="en-GB" sz="1200" dirty="0">
                <a:latin typeface="Calibri" panose="020F0502020204030204" pitchFamily="34" charset="0"/>
                <a:ea typeface="Calibri" panose="020F0502020204030204" pitchFamily="34" charset="0"/>
                <a:cs typeface="Calibri" panose="020F0502020204030204" pitchFamily="34" charset="0"/>
              </a:rPr>
              <a:t>There are pricing differentials between a site connected directly to NTS vs. a DN connected site and what they get charged for Exit Capacity.  This is due to differences in charges for TO Exit Capacity within NTS Pricing vs. that from GDN’s for Exit zone averages.  With the potential introduction of Mod621 this position would get worse as charges significantly increase.</a:t>
            </a:r>
            <a:endParaRPr lang="en-GB" sz="1200" dirty="0">
              <a:effectLst/>
              <a:latin typeface="Calibri" panose="020F0502020204030204" pitchFamily="34" charset="0"/>
              <a:ea typeface="Calibri" panose="020F0502020204030204" pitchFamily="34" charset="0"/>
              <a:cs typeface="Calibri" panose="020F0502020204030204" pitchFamily="34" charset="0"/>
            </a:endParaRPr>
          </a:p>
          <a:p>
            <a:r>
              <a:rPr lang="en-GB" sz="1200" dirty="0">
                <a:effectLst/>
                <a:latin typeface="Calibri" panose="020F0502020204030204" pitchFamily="34" charset="0"/>
                <a:ea typeface="Calibri" panose="020F0502020204030204" pitchFamily="34" charset="0"/>
                <a:cs typeface="Calibri" panose="020F0502020204030204" pitchFamily="34" charset="0"/>
              </a:rPr>
              <a:t>The table below shows an example of the total customer charge with an SOQ of 16.6m :</a:t>
            </a:r>
            <a:endParaRPr lang="en-GB" sz="2000" dirty="0"/>
          </a:p>
        </p:txBody>
      </p:sp>
      <p:pic>
        <p:nvPicPr>
          <p:cNvPr id="2" name="Picture 1">
            <a:extLst>
              <a:ext uri="{FF2B5EF4-FFF2-40B4-BE49-F238E27FC236}">
                <a16:creationId xmlns:a16="http://schemas.microsoft.com/office/drawing/2014/main" xmlns="" id="{42B8CF16-E93F-4798-8A4E-8E354CBB0EDC}"/>
              </a:ext>
            </a:extLst>
          </p:cNvPr>
          <p:cNvPicPr>
            <a:picLocks noChangeAspect="1"/>
          </p:cNvPicPr>
          <p:nvPr/>
        </p:nvPicPr>
        <p:blipFill>
          <a:blip r:embed="rId3"/>
          <a:stretch>
            <a:fillRect/>
          </a:stretch>
        </p:blipFill>
        <p:spPr>
          <a:xfrm>
            <a:off x="954170" y="2518654"/>
            <a:ext cx="6504372" cy="2201602"/>
          </a:xfrm>
          <a:prstGeom prst="rect">
            <a:avLst/>
          </a:prstGeom>
        </p:spPr>
      </p:pic>
      <p:sp>
        <p:nvSpPr>
          <p:cNvPr id="8" name="TextBox 7">
            <a:extLst>
              <a:ext uri="{FF2B5EF4-FFF2-40B4-BE49-F238E27FC236}">
                <a16:creationId xmlns:a16="http://schemas.microsoft.com/office/drawing/2014/main" xmlns="" id="{3FB224A3-D5D5-4077-8F46-CAB0CC2547F5}"/>
              </a:ext>
            </a:extLst>
          </p:cNvPr>
          <p:cNvSpPr txBox="1"/>
          <p:nvPr/>
        </p:nvSpPr>
        <p:spPr>
          <a:xfrm>
            <a:off x="589532" y="4820283"/>
            <a:ext cx="7125925" cy="400110"/>
          </a:xfrm>
          <a:prstGeom prst="rect">
            <a:avLst/>
          </a:prstGeom>
          <a:noFill/>
        </p:spPr>
        <p:txBody>
          <a:bodyPr wrap="none" rtlCol="0">
            <a:spAutoFit/>
          </a:bodyPr>
          <a:lstStyle/>
          <a:p>
            <a:r>
              <a:rPr lang="en-GB" sz="2000" b="1" dirty="0"/>
              <a:t>Workgroup Action 0501/2 : Number of Embedded Gas Generators</a:t>
            </a:r>
          </a:p>
        </p:txBody>
      </p:sp>
      <p:cxnSp>
        <p:nvCxnSpPr>
          <p:cNvPr id="9" name="Straight Connector 8">
            <a:extLst>
              <a:ext uri="{FF2B5EF4-FFF2-40B4-BE49-F238E27FC236}">
                <a16:creationId xmlns:a16="http://schemas.microsoft.com/office/drawing/2014/main" xmlns="" id="{01F3E127-37CE-4925-9002-E07B550A8299}"/>
              </a:ext>
            </a:extLst>
          </p:cNvPr>
          <p:cNvCxnSpPr/>
          <p:nvPr/>
        </p:nvCxnSpPr>
        <p:spPr>
          <a:xfrm>
            <a:off x="677660" y="5220393"/>
            <a:ext cx="9593803" cy="0"/>
          </a:xfrm>
          <a:prstGeom prst="line">
            <a:avLst/>
          </a:prstGeom>
          <a:ln w="19050">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xmlns="" id="{20C6C3B2-5D75-4F00-8BBA-9E0DC6C746A7}"/>
              </a:ext>
            </a:extLst>
          </p:cNvPr>
          <p:cNvSpPr txBox="1"/>
          <p:nvPr/>
        </p:nvSpPr>
        <p:spPr>
          <a:xfrm>
            <a:off x="954170" y="5448747"/>
            <a:ext cx="2679323" cy="1200329"/>
          </a:xfrm>
          <a:prstGeom prst="rect">
            <a:avLst/>
          </a:prstGeom>
          <a:noFill/>
        </p:spPr>
        <p:txBody>
          <a:bodyPr wrap="none" rtlCol="0">
            <a:spAutoFit/>
          </a:bodyPr>
          <a:lstStyle/>
          <a:p>
            <a:pPr marL="285750" indent="-285750">
              <a:buFont typeface="Arial" panose="020B0604020202020204" pitchFamily="34" charset="0"/>
              <a:buChar char="•"/>
            </a:pPr>
            <a:r>
              <a:rPr lang="en-GB" dirty="0"/>
              <a:t>Connected currently - 2</a:t>
            </a:r>
          </a:p>
          <a:p>
            <a:pPr marL="285750" indent="-285750">
              <a:buFont typeface="Arial" panose="020B0604020202020204" pitchFamily="34" charset="0"/>
              <a:buChar char="•"/>
            </a:pPr>
            <a:r>
              <a:rPr lang="en-GB" dirty="0"/>
              <a:t>Accepted Site - 24</a:t>
            </a:r>
          </a:p>
          <a:p>
            <a:pPr marL="285750" indent="-285750">
              <a:buFont typeface="Arial" panose="020B0604020202020204" pitchFamily="34" charset="0"/>
              <a:buChar char="•"/>
            </a:pPr>
            <a:r>
              <a:rPr lang="en-GB" dirty="0"/>
              <a:t>Live Quotes – 40</a:t>
            </a:r>
          </a:p>
          <a:p>
            <a:endParaRPr lang="en-GB" dirty="0"/>
          </a:p>
        </p:txBody>
      </p:sp>
    </p:spTree>
    <p:extLst>
      <p:ext uri="{BB962C8B-B14F-4D97-AF65-F5344CB8AC3E}">
        <p14:creationId xmlns:p14="http://schemas.microsoft.com/office/powerpoint/2010/main" val="3002376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629B96-E90C-4996-87F1-9E605440F3F8}"/>
              </a:ext>
            </a:extLst>
          </p:cNvPr>
          <p:cNvSpPr>
            <a:spLocks noGrp="1"/>
          </p:cNvSpPr>
          <p:nvPr>
            <p:ph type="title"/>
          </p:nvPr>
        </p:nvSpPr>
        <p:spPr>
          <a:xfrm>
            <a:off x="838200" y="106017"/>
            <a:ext cx="10515600" cy="1391479"/>
          </a:xfrm>
        </p:spPr>
        <p:txBody>
          <a:bodyPr>
            <a:normAutofit/>
          </a:bodyPr>
          <a:lstStyle/>
          <a:p>
            <a:pPr algn="ctr"/>
            <a:r>
              <a:rPr lang="en-GB" sz="2000" b="1" dirty="0">
                <a:latin typeface="+mn-lt"/>
              </a:rPr>
              <a:t>Action 0501/3-</a:t>
            </a:r>
            <a:r>
              <a:rPr lang="en-GB" sz="2000" b="1" dirty="0">
                <a:solidFill>
                  <a:srgbClr val="000000"/>
                </a:solidFill>
                <a:latin typeface="+mn-lt"/>
                <a:ea typeface="Calibri" panose="020F0502020204030204" pitchFamily="34" charset="0"/>
                <a:cs typeface="Calibri" panose="020F0502020204030204" pitchFamily="34" charset="0"/>
              </a:rPr>
              <a:t>GDNs early views as to whether the charging methodology can be amended in any way to reduce the volatility or variances in charges to consumers.</a:t>
            </a:r>
            <a:r>
              <a:rPr lang="en-GB" dirty="0">
                <a:solidFill>
                  <a:srgbClr val="000000"/>
                </a:solidFill>
                <a:latin typeface="ArialMT"/>
                <a:ea typeface="Calibri" panose="020F0502020204030204" pitchFamily="34" charset="0"/>
                <a:cs typeface="Calibri" panose="020F0502020204030204" pitchFamily="34" charset="0"/>
              </a:rPr>
              <a:t/>
            </a:r>
            <a:br>
              <a:rPr lang="en-GB" dirty="0">
                <a:solidFill>
                  <a:srgbClr val="000000"/>
                </a:solidFill>
                <a:latin typeface="ArialMT"/>
                <a:ea typeface="Calibri" panose="020F0502020204030204" pitchFamily="34" charset="0"/>
                <a:cs typeface="Calibri" panose="020F0502020204030204" pitchFamily="34" charset="0"/>
              </a:rPr>
            </a:br>
            <a:endParaRPr lang="en-GB" dirty="0"/>
          </a:p>
        </p:txBody>
      </p:sp>
      <p:sp>
        <p:nvSpPr>
          <p:cNvPr id="3" name="Content Placeholder 2">
            <a:extLst>
              <a:ext uri="{FF2B5EF4-FFF2-40B4-BE49-F238E27FC236}">
                <a16:creationId xmlns:a16="http://schemas.microsoft.com/office/drawing/2014/main" xmlns="" id="{1EBA923F-C3F4-4676-924F-0123165A4F4F}"/>
              </a:ext>
            </a:extLst>
          </p:cNvPr>
          <p:cNvSpPr>
            <a:spLocks noGrp="1"/>
          </p:cNvSpPr>
          <p:nvPr>
            <p:ph idx="1"/>
          </p:nvPr>
        </p:nvSpPr>
        <p:spPr>
          <a:xfrm>
            <a:off x="838200" y="901148"/>
            <a:ext cx="10515600" cy="5820327"/>
          </a:xfrm>
        </p:spPr>
        <p:txBody>
          <a:bodyPr>
            <a:normAutofit fontScale="77500" lnSpcReduction="20000"/>
          </a:bodyPr>
          <a:lstStyle/>
          <a:p>
            <a:pPr marL="230188" lvl="1" indent="0">
              <a:lnSpc>
                <a:spcPct val="100000"/>
              </a:lnSpc>
              <a:buNone/>
            </a:pPr>
            <a:r>
              <a:rPr lang="en-GB" sz="2100" dirty="0"/>
              <a:t>The modification signposts that its implementation will result in charges that are less volatile. From the impact analysis produced GDN’s have concerns that there will be increased and for some significant short to medium term ECN charge volatility as a result of implementing this proposal. There is also concern particularly when moving from the transitional to the enduring period that DN’s will be able to maintain cost reflectivity of NTS’s charges.</a:t>
            </a:r>
          </a:p>
          <a:p>
            <a:pPr marL="230188" lvl="1" indent="0">
              <a:lnSpc>
                <a:spcPct val="100000"/>
              </a:lnSpc>
              <a:buNone/>
            </a:pPr>
            <a:r>
              <a:rPr lang="en-GB" sz="2100" dirty="0"/>
              <a:t>Both NTS and GDN’s work to the same pricing timetable and the charging requirements as set out in Standard Special Condition A4. This clash of timetables if adhered is likely to result in GDN’s setting exit capacity (ECN) price levels with little certainty. DN’s currently have no visibility of the timing of when NTS proposes to give sight of the associated indicative, final prices and revenue forecasts. This makes it very difficult to assess where there are potential timing conflicts with our own price setting process and signpost where GDN’s have the potential to introduce further volatility and risk due to the lack of clarity. There is also apprehension regarding the timeline for agreeing the methodology used for FCC in the enduring period. If there is no certainty of the price generated by the FCC in the enduring period by the end of January 2021 there is a high risk that GDN’s will be unable to  maintain cost reflectivity of NTS’s charges. Significantly, any future variance between the costs forecast for RIIO GD2 and what NTS ultimately charge may result in longer term price volatility for our customers. </a:t>
            </a:r>
          </a:p>
          <a:p>
            <a:pPr marL="230188" lvl="1" indent="0">
              <a:lnSpc>
                <a:spcPct val="100000"/>
              </a:lnSpc>
              <a:buNone/>
            </a:pPr>
            <a:r>
              <a:rPr lang="en-GB" sz="2100" dirty="0"/>
              <a:t>GDN’s under business as usual conditions set charges that apply for 12 months April- March. </a:t>
            </a:r>
          </a:p>
          <a:p>
            <a:pPr marL="230188" lvl="1" indent="0">
              <a:lnSpc>
                <a:spcPct val="100000"/>
              </a:lnSpc>
              <a:buNone/>
            </a:pPr>
            <a:r>
              <a:rPr lang="en-GB" sz="2100" dirty="0"/>
              <a:t>We also publish 60 days notice of the final charges effective 1</a:t>
            </a:r>
            <a:r>
              <a:rPr lang="en-GB" sz="2100" baseline="30000" dirty="0"/>
              <a:t>st</a:t>
            </a:r>
            <a:r>
              <a:rPr lang="en-GB" sz="2100" dirty="0"/>
              <a:t> April  by 1</a:t>
            </a:r>
            <a:r>
              <a:rPr lang="en-GB" sz="2100" baseline="30000" dirty="0"/>
              <a:t>st</a:t>
            </a:r>
            <a:r>
              <a:rPr lang="en-GB" sz="2100" dirty="0"/>
              <a:t> February. In order to provide the required assurance and internal sign off DN’s require certainty around all the elements incorporated in the change  by the end of January/early February to allow sufficient time for internal sign off and governance.</a:t>
            </a:r>
          </a:p>
          <a:p>
            <a:pPr marL="230188" lvl="1" indent="0">
              <a:lnSpc>
                <a:spcPct val="100000"/>
              </a:lnSpc>
              <a:buNone/>
            </a:pPr>
            <a:endParaRPr lang="en-GB" sz="2100" dirty="0"/>
          </a:p>
          <a:p>
            <a:pPr marL="230188" lvl="1" indent="0">
              <a:lnSpc>
                <a:spcPct val="100000"/>
              </a:lnSpc>
              <a:buNone/>
            </a:pPr>
            <a:r>
              <a:rPr lang="en-GB" sz="2100" b="1" dirty="0">
                <a:ea typeface="Calibri" panose="020F0502020204030204" pitchFamily="34" charset="0"/>
                <a:cs typeface="Calibri" panose="020F0502020204030204" pitchFamily="34" charset="0"/>
              </a:rPr>
              <a:t>Key Points to address on implementation of the preferred modification:</a:t>
            </a:r>
          </a:p>
          <a:p>
            <a:pPr marL="515938" lvl="1" indent="-285750">
              <a:lnSpc>
                <a:spcPct val="100000"/>
              </a:lnSpc>
            </a:pPr>
            <a:r>
              <a:rPr lang="en-GB" sz="2100" dirty="0"/>
              <a:t>NTS provision of a timetable detailing when accurate indicative/final prices, revenue forecasts and confirmation of the price impact of the FCC in the enduring period will be publicly available;</a:t>
            </a:r>
          </a:p>
          <a:p>
            <a:pPr marL="515938" lvl="1" indent="-285750">
              <a:lnSpc>
                <a:spcPct val="100000"/>
              </a:lnSpc>
            </a:pPr>
            <a:r>
              <a:rPr lang="en-GB" sz="2100" dirty="0"/>
              <a:t>Explore options to mitigate any NTS April exit capacity price changes on DN’s 12 month price setting process;</a:t>
            </a:r>
          </a:p>
          <a:p>
            <a:pPr marL="515938" lvl="1" indent="-285750">
              <a:lnSpc>
                <a:spcPct val="100000"/>
              </a:lnSpc>
            </a:pPr>
            <a:r>
              <a:rPr lang="en-GB" sz="2100" dirty="0">
                <a:ea typeface="Calibri" panose="020F0502020204030204" pitchFamily="34" charset="0"/>
                <a:cs typeface="Calibri" panose="020F0502020204030204" pitchFamily="34" charset="0"/>
              </a:rPr>
              <a:t>Early engagement with NTS and Ofgem on allowance setting to mitigate/minimise volatility;</a:t>
            </a:r>
            <a:endParaRPr lang="en-GB" sz="2100" dirty="0"/>
          </a:p>
          <a:p>
            <a:pPr marL="515938" lvl="1" indent="-285750">
              <a:lnSpc>
                <a:spcPct val="100000"/>
              </a:lnSpc>
            </a:pPr>
            <a:r>
              <a:rPr lang="en-GB" sz="2100" dirty="0"/>
              <a:t>Consideration of whether GDN’s are still best placed to recover NTS charge’s and if license changes maybe required to remove/limit the price volatility passed through to GDN’s and their customers.</a:t>
            </a:r>
          </a:p>
          <a:p>
            <a:pPr marL="515938" lvl="1" indent="-285750">
              <a:lnSpc>
                <a:spcPct val="100000"/>
              </a:lnSpc>
            </a:pPr>
            <a:endParaRPr lang="en-GB" sz="2100" dirty="0"/>
          </a:p>
          <a:p>
            <a:pPr marL="0" indent="0">
              <a:buNone/>
            </a:pPr>
            <a:endParaRPr lang="en-GB" sz="1400" dirty="0"/>
          </a:p>
          <a:p>
            <a:endParaRPr lang="en-GB" sz="1400" dirty="0"/>
          </a:p>
          <a:p>
            <a:endParaRPr lang="en-GB" sz="1400" dirty="0"/>
          </a:p>
          <a:p>
            <a:endParaRPr lang="en-GB" sz="1400" dirty="0"/>
          </a:p>
        </p:txBody>
      </p:sp>
      <p:sp>
        <p:nvSpPr>
          <p:cNvPr id="4" name="Slide Number Placeholder 3">
            <a:extLst>
              <a:ext uri="{FF2B5EF4-FFF2-40B4-BE49-F238E27FC236}">
                <a16:creationId xmlns:a16="http://schemas.microsoft.com/office/drawing/2014/main" xmlns="" id="{8166A8BE-2F8C-44E6-8293-176F9B3CE4AD}"/>
              </a:ext>
            </a:extLst>
          </p:cNvPr>
          <p:cNvSpPr>
            <a:spLocks noGrp="1"/>
          </p:cNvSpPr>
          <p:nvPr>
            <p:ph type="sldNum" sz="quarter" idx="12"/>
          </p:nvPr>
        </p:nvSpPr>
        <p:spPr/>
        <p:txBody>
          <a:bodyPr/>
          <a:lstStyle/>
          <a:p>
            <a:fld id="{C69E5B4F-D7B8-492D-9E88-068F82B0B3B4}" type="slidenum">
              <a:rPr lang="en-GB" smtClean="0"/>
              <a:t>9</a:t>
            </a:fld>
            <a:endParaRPr lang="en-GB" dirty="0"/>
          </a:p>
        </p:txBody>
      </p:sp>
    </p:spTree>
    <p:extLst>
      <p:ext uri="{BB962C8B-B14F-4D97-AF65-F5344CB8AC3E}">
        <p14:creationId xmlns:p14="http://schemas.microsoft.com/office/powerpoint/2010/main" val="7827190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1266</TotalTime>
  <Words>2385</Words>
  <Application>Microsoft Office PowerPoint</Application>
  <PresentationFormat>Custom</PresentationFormat>
  <Paragraphs>584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Mod 0621  Amendments to Gas Transmission Charging Regime </vt:lpstr>
      <vt:lpstr>GDN Action 0501</vt:lpstr>
      <vt:lpstr>GDN supplementary analysis of Mod 0621    TO Exit Capacity and Commodity impact</vt:lpstr>
      <vt:lpstr>PowerPoint Presentation</vt:lpstr>
      <vt:lpstr>PowerPoint Presentation</vt:lpstr>
      <vt:lpstr>PowerPoint Presentation</vt:lpstr>
      <vt:lpstr>PowerPoint Presentation</vt:lpstr>
      <vt:lpstr>PowerPoint Presentation</vt:lpstr>
      <vt:lpstr>Action 0501/3-GDNs early views as to whether the charging methodology can be amended in any way to reduce the volatility or variances in charges to consumers. </vt:lpstr>
      <vt:lpstr>Workgroup 0621 Action 0501/1 </vt:lpstr>
      <vt:lpstr>Workgroup 0621 Action 0501/1 </vt:lpstr>
      <vt:lpstr>Workgroup 0621 Action 0501/1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 0621  Amendments to Gas Transmission Charging Regime</dc:title>
  <dc:creator>Emma Buckton</dc:creator>
  <cp:lastModifiedBy>National Grid</cp:lastModifiedBy>
  <cp:revision>93</cp:revision>
  <cp:lastPrinted>2018-05-01T15:01:47Z</cp:lastPrinted>
  <dcterms:created xsi:type="dcterms:W3CDTF">2018-04-30T10:19:29Z</dcterms:created>
  <dcterms:modified xsi:type="dcterms:W3CDTF">2018-05-14T15:36:46Z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-1618898275</vt:i4>
  </property>
  <property fmtid="{D5CDD505-2E9C-101B-9397-08002B2CF9AE}" pid="3" name="_NewReviewCycle">
    <vt:lpwstr/>
  </property>
  <property fmtid="{D5CDD505-2E9C-101B-9397-08002B2CF9AE}" pid="4" name="_EmailSubject">
    <vt:lpwstr>EXT || RE: 0621 Workgroup Action 0501 Response Required -Attendance 08/05/18</vt:lpwstr>
  </property>
  <property fmtid="{D5CDD505-2E9C-101B-9397-08002B2CF9AE}" pid="5" name="_AuthorEmail">
    <vt:lpwstr>Danishtah.Parker@cadentgas.com</vt:lpwstr>
  </property>
  <property fmtid="{D5CDD505-2E9C-101B-9397-08002B2CF9AE}" pid="6" name="_AuthorEmailDisplayName">
    <vt:lpwstr>Parker, Danishtah</vt:lpwstr>
  </property>
</Properties>
</file>