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5"/>
    <p:sldMasterId id="2147483653" r:id="rId6"/>
  </p:sldMasterIdLst>
  <p:notesMasterIdLst>
    <p:notesMasterId r:id="rId13"/>
  </p:notesMasterIdLst>
  <p:handoutMasterIdLst>
    <p:handoutMasterId r:id="rId14"/>
  </p:handoutMasterIdLst>
  <p:sldIdLst>
    <p:sldId id="279" r:id="rId7"/>
    <p:sldId id="272" r:id="rId8"/>
    <p:sldId id="276" r:id="rId9"/>
    <p:sldId id="273" r:id="rId10"/>
    <p:sldId id="278" r:id="rId11"/>
    <p:sldId id="275" r:id="rId12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0079C1"/>
    <a:srgbClr val="808080"/>
    <a:srgbClr val="DC0FB2"/>
    <a:srgbClr val="199110"/>
    <a:srgbClr val="B6FF14"/>
    <a:srgbClr val="FFE500"/>
    <a:srgbClr val="FD2928"/>
    <a:srgbClr val="592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3" autoAdjust="0"/>
    <p:restoredTop sz="94009" autoAdjust="0"/>
  </p:normalViewPr>
  <p:slideViewPr>
    <p:cSldViewPr>
      <p:cViewPr varScale="1">
        <p:scale>
          <a:sx n="99" d="100"/>
          <a:sy n="99" d="100"/>
        </p:scale>
        <p:origin x="16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16" y="-90"/>
      </p:cViewPr>
      <p:guideLst>
        <p:guide orient="horz" pos="3024"/>
        <p:guide pos="2304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2441F772-CD9D-4CDA-A23D-305E27E0A8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827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72265B-B099-48ED-925F-4A28D1D94D47}" type="datetimeFigureOut">
              <a:rPr lang="en-GB" altLang="en-US"/>
              <a:pPr/>
              <a:t>01/05/2018</a:t>
            </a:fld>
            <a:endParaRPr lang="en-GB" altLang="en-US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EA55D1-9D7A-465F-A0A0-478F9A9D2C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476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1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1368 h 1512"/>
              <a:gd name="T4" fmla="*/ 1008 w 5760"/>
              <a:gd name="T5" fmla="*/ 1368 h 1512"/>
              <a:gd name="T6" fmla="*/ 1152 w 5760"/>
              <a:gd name="T7" fmla="*/ 1512 h 1512"/>
              <a:gd name="T8" fmla="*/ 1296 w 5760"/>
              <a:gd name="T9" fmla="*/ 1368 h 1512"/>
              <a:gd name="T10" fmla="*/ 5760 w 5760"/>
              <a:gd name="T11" fmla="*/ 1368 h 1512"/>
              <a:gd name="T12" fmla="*/ 5760 w 5760"/>
              <a:gd name="T13" fmla="*/ 0 h 1512"/>
              <a:gd name="T14" fmla="*/ 0 w 5760"/>
              <a:gd name="T1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3044" name="Line 36"/>
          <p:cNvSpPr>
            <a:spLocks noChangeShapeType="1"/>
          </p:cNvSpPr>
          <p:nvPr userDrawn="1"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7" name="Line 39"/>
          <p:cNvSpPr>
            <a:spLocks noChangeShapeType="1"/>
          </p:cNvSpPr>
          <p:nvPr userDrawn="1"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8" name="Line 40"/>
          <p:cNvSpPr>
            <a:spLocks noChangeShapeType="1"/>
          </p:cNvSpPr>
          <p:nvPr userDrawn="1"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9" name="Line 41"/>
          <p:cNvSpPr>
            <a:spLocks noChangeShapeType="1"/>
          </p:cNvSpPr>
          <p:nvPr userDrawn="1"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en-GB" altLang="en-US" sz="1000">
                <a:solidFill>
                  <a:schemeClr val="tx2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altLang="en-US"/>
          </a:p>
        </p:txBody>
      </p:sp>
      <p:pic>
        <p:nvPicPr>
          <p:cNvPr id="43052" name="Picture 44" descr="National_Grid_logo_blu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628849-85B6-4C9C-BE86-0E6FA69349EF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B5553-C7FB-4962-B623-F8DA4D921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6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B81BD-101D-4D46-967B-365D22228E70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A9736-70D5-4693-AB79-A3F67D82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001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FD615F-476E-412C-997F-F58CF1598AEC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fld id="{6BA74522-21EB-4B64-BF15-28759C836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00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1368 h 1512"/>
              <a:gd name="T4" fmla="*/ 1008 w 5760"/>
              <a:gd name="T5" fmla="*/ 1368 h 1512"/>
              <a:gd name="T6" fmla="*/ 1152 w 5760"/>
              <a:gd name="T7" fmla="*/ 1512 h 1512"/>
              <a:gd name="T8" fmla="*/ 1296 w 5760"/>
              <a:gd name="T9" fmla="*/ 1368 h 1512"/>
              <a:gd name="T10" fmla="*/ 5760 w 5760"/>
              <a:gd name="T11" fmla="*/ 1368 h 1512"/>
              <a:gd name="T12" fmla="*/ 5760 w 5760"/>
              <a:gd name="T13" fmla="*/ 0 h 1512"/>
              <a:gd name="T14" fmla="*/ 0 w 5760"/>
              <a:gd name="T1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2882900"/>
            <a:ext cx="8043863" cy="5032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101383" name="Picture 7" descr="National_Grid_logo_blu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DA2B-D168-48FB-9002-0BDA35368E65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309A4-3C0C-4B5C-8274-69ADA0D0F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18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08ED9C-FCEA-44CB-9673-0A9263506850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7A35D-A610-436D-A0EC-01AFBEF9B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472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F50B3B-6D75-4B92-BEE2-0E641EA4A706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C28D6-7758-4789-B5E9-8E496CEB7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721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CC4193-786A-4048-AD15-CD8C1A1E6ADA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79709-4CA8-465E-B1AD-58832BD87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365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B303C2-7D39-473B-8105-142B2E058A04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BB494-414E-417B-A6B0-3B3D7D6343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673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2E0559-E8B9-41F5-B406-BC280AB2E799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8A20-6AD8-417C-9450-6AC32ABB40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28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3EDEAF-D316-4BDC-B1DC-BA3C34347204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EA90D-C3A4-40F5-A70B-9ECFFFB18B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0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28EA0-A638-4823-A83B-8BFEBA9E0BCA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A4FD1-4A38-416A-A7F8-38BAE69D74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215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A8C145-1620-4E53-A711-1948DEF5D073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CDAF6-7BF0-4530-A67A-A2934AF52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92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AA9D4-0467-4BDB-9162-3D1A6C1166EB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7860D-2515-40A1-A972-1F8E826884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226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6F601B-C25D-42B3-AC0F-63017A89B766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0610A-32B5-4F76-96D4-EB28D0E787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52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032191-5211-468C-97F8-3D025BC8A195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66146-0AA2-4DBC-BE9F-3CF1751F8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38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23E74-B6D6-41B1-A758-F21C41940099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37901-5342-4E8F-A583-C353192B4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26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ABCDC-E10A-4451-B989-19B634A25D83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8EF7C-21EB-4F9F-BDD2-66E7AF690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04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A996F9-64B9-44E2-B51A-9A2BBEFF31AB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4DF5-BACD-432C-BECE-613BF61FE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53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808BC-A657-46A2-9602-1B4F392D4C96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176ED-2CEC-439F-9F03-34E0D84F9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57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7C5903-AC9E-4ADF-9DFE-8388F346246A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EDDBF-0BE3-4D08-8B2D-67D5EB53E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39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54598B-743C-430F-A7BA-19FC57164DA5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9CA43-2518-474B-B5BD-F61C8F66D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54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178CA54-1F39-4F31-A1C1-DE2AD2FC4FE6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668F13-0C94-4309-9120-F9CED9A9CEFF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32795" name="Picture 27" descr="National_Grid_logo_blu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5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A411A01-D2C1-4913-95CC-8B4A978B140B}" type="datetime1">
              <a:rPr lang="en-US" altLang="en-US"/>
              <a:pPr/>
              <a:t>5/1/18</a:t>
            </a:fld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71471E-2B34-41C7-99A0-3C64F354C579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35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03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0363" name="Picture 11" descr="National_Grid_logo_blu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593725" y="1337796"/>
            <a:ext cx="8043863" cy="523220"/>
          </a:xfrm>
        </p:spPr>
        <p:txBody>
          <a:bodyPr/>
          <a:lstStyle/>
          <a:p>
            <a:r>
              <a:rPr lang="en-GB" dirty="0"/>
              <a:t>RRC arrangements for Storage sites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dirty="0"/>
              <a:t>1/5/18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1950"/>
          </a:xfrm>
        </p:spPr>
        <p:txBody>
          <a:bodyPr/>
          <a:lstStyle/>
          <a:p>
            <a:fld id="{E78EA90D-C3A4-40F5-A70B-9ECFFFB18B3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80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Dual Reconciliation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Dual reconciliation mechanisms exists under mod 621 in the enduring arrangements for Storage.</a:t>
            </a:r>
          </a:p>
          <a:p>
            <a:pPr lvl="1"/>
            <a:r>
              <a:rPr lang="en-GB" dirty="0"/>
              <a:t>Historic Capacity will not pay a top up charge</a:t>
            </a:r>
          </a:p>
          <a:p>
            <a:pPr lvl="1"/>
            <a:r>
              <a:rPr lang="en-GB" dirty="0"/>
              <a:t>Any Fully Adjusted Entitlements in excess of the Historic Capacity will pay the capacity top up.</a:t>
            </a:r>
          </a:p>
          <a:p>
            <a:r>
              <a:rPr lang="en-GB" dirty="0"/>
              <a:t>Reminder: Historic Contracts is defined as ‘...entry capacity... allocated before the Effective Date </a:t>
            </a:r>
            <a:r>
              <a:rPr lang="en-GB" dirty="0">
                <a:solidFill>
                  <a:srgbClr val="0079C1"/>
                </a:solidFill>
              </a:rPr>
              <a:t>and in relation to RRC at Storage includes adjustments to available capacity (including transfers) executed up to and including the Effective Date</a:t>
            </a:r>
            <a:r>
              <a:rPr lang="en-GB" dirty="0">
                <a:solidFill>
                  <a:schemeClr val="tx1"/>
                </a:solidFill>
              </a:rPr>
              <a:t>.</a:t>
            </a:r>
            <a:r>
              <a:rPr lang="en-GB" dirty="0"/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90D-C3A4-40F5-A70B-9ECFFFB18B3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869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327006"/>
            <a:ext cx="8093075" cy="954107"/>
          </a:xfrm>
        </p:spPr>
        <p:txBody>
          <a:bodyPr/>
          <a:lstStyle/>
          <a:p>
            <a:r>
              <a:rPr lang="en-GB" dirty="0"/>
              <a:t>Options for treatment of Transfers</a:t>
            </a:r>
            <a:br>
              <a:rPr lang="en-GB" dirty="0"/>
            </a:br>
            <a:r>
              <a:rPr lang="en-GB" dirty="0"/>
              <a:t>(or other adjustments)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Registered Capacity only (i.e. transfers are not accounted for)</a:t>
            </a:r>
          </a:p>
          <a:p>
            <a:pPr lvl="1"/>
            <a:r>
              <a:rPr lang="en-GB" dirty="0"/>
              <a:t>This was original rule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Continuous Tracking of fully adjusted entitlements</a:t>
            </a:r>
          </a:p>
          <a:p>
            <a:pPr lvl="1"/>
            <a:r>
              <a:rPr lang="en-GB" dirty="0"/>
              <a:t>Adds complexity to commercial rules and systems.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Registered + tracking up to Effective Date.</a:t>
            </a:r>
          </a:p>
          <a:p>
            <a:pPr marL="857250" lvl="1" indent="-457200"/>
            <a:r>
              <a:rPr lang="en-GB" dirty="0"/>
              <a:t>Existing transfers are accounted for plus any over (approximately) the next year.</a:t>
            </a:r>
          </a:p>
          <a:p>
            <a:pPr marL="857250" lvl="1" indent="-457200"/>
            <a:r>
              <a:rPr lang="en-GB" dirty="0"/>
              <a:t>But avoids additional complexity on systems as no ongoing tracking.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90D-C3A4-40F5-A70B-9ECFFFB18B3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32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(Storage &gt; Oct 21) – Shipper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771900"/>
            <a:ext cx="8458200" cy="2971800"/>
          </a:xfrm>
        </p:spPr>
        <p:txBody>
          <a:bodyPr/>
          <a:lstStyle/>
          <a:p>
            <a:r>
              <a:rPr lang="en-GB" dirty="0"/>
              <a:t>The general rule for sites in the enduring (post Oct 21) arrangements is to pay capacity reconciliation on the Fully Adjusted entitlements i.e. 330.</a:t>
            </a:r>
          </a:p>
          <a:p>
            <a:r>
              <a:rPr lang="en-GB" dirty="0"/>
              <a:t>For Storage (Shipper B):</a:t>
            </a:r>
          </a:p>
          <a:p>
            <a:pPr lvl="1"/>
            <a:r>
              <a:rPr lang="en-GB" dirty="0"/>
              <a:t>‘exempt’ </a:t>
            </a:r>
            <a:r>
              <a:rPr lang="en-GB" dirty="0" err="1"/>
              <a:t>qty</a:t>
            </a:r>
            <a:r>
              <a:rPr lang="en-GB" dirty="0"/>
              <a:t> = (historic contracts + historic adjustments)=250</a:t>
            </a:r>
          </a:p>
          <a:p>
            <a:pPr lvl="1"/>
            <a:r>
              <a:rPr lang="en-GB" dirty="0"/>
              <a:t>Capacity RRC </a:t>
            </a:r>
            <a:r>
              <a:rPr lang="en-GB" dirty="0" err="1"/>
              <a:t>qty</a:t>
            </a:r>
            <a:r>
              <a:rPr lang="en-GB" dirty="0"/>
              <a:t> = max(330-250,0) = 80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90D-C3A4-40F5-A70B-9ECFFFB18B32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144549"/>
              </p:ext>
            </p:extLst>
          </p:nvPr>
        </p:nvGraphicFramePr>
        <p:xfrm>
          <a:off x="2057400" y="1485900"/>
          <a:ext cx="4686300" cy="22250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81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Registered</a:t>
                      </a:r>
                      <a:r>
                        <a:rPr lang="en-GB" baseline="-25000" dirty="0" err="1"/>
                        <a:t>Historic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Registered</a:t>
                      </a:r>
                      <a:r>
                        <a:rPr lang="en-GB" baseline="-25000" dirty="0" err="1"/>
                        <a:t>Non</a:t>
                      </a:r>
                      <a:r>
                        <a:rPr lang="en-GB" baseline="-25000" dirty="0"/>
                        <a:t>-Historic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Transfer</a:t>
                      </a:r>
                      <a:r>
                        <a:rPr lang="en-GB" baseline="-25000" dirty="0" err="1"/>
                        <a:t>Historic</a:t>
                      </a:r>
                      <a:r>
                        <a:rPr lang="en-GB" baseline="-25000" dirty="0"/>
                        <a:t> (before ED*)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Transfer</a:t>
                      </a:r>
                      <a:r>
                        <a:rPr lang="en-GB" baseline="-25000" dirty="0" err="1"/>
                        <a:t>Non</a:t>
                      </a:r>
                      <a:r>
                        <a:rPr lang="en-GB" baseline="-25000" dirty="0"/>
                        <a:t>-Historic (after ED)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Net entitlements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7800" y="6540498"/>
            <a:ext cx="356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dirty="0">
                <a:solidFill>
                  <a:schemeClr val="tx1"/>
                </a:solidFill>
              </a:rPr>
              <a:t>*ED – Effective Date of the modification</a:t>
            </a:r>
          </a:p>
        </p:txBody>
      </p:sp>
    </p:spTree>
    <p:extLst>
      <p:ext uri="{BB962C8B-B14F-4D97-AF65-F5344CB8AC3E}">
        <p14:creationId xmlns:p14="http://schemas.microsoft.com/office/powerpoint/2010/main" val="326670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(Storage &gt; Oct 21) – Shipper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771900"/>
            <a:ext cx="8458200" cy="2971800"/>
          </a:xfrm>
        </p:spPr>
        <p:txBody>
          <a:bodyPr/>
          <a:lstStyle/>
          <a:p>
            <a:r>
              <a:rPr lang="en-GB" dirty="0"/>
              <a:t>For Shipper B:</a:t>
            </a:r>
          </a:p>
          <a:p>
            <a:pPr lvl="1"/>
            <a:r>
              <a:rPr lang="en-GB" dirty="0"/>
              <a:t>Fully Adjusted Entitlements = 70</a:t>
            </a:r>
          </a:p>
          <a:p>
            <a:pPr lvl="1"/>
            <a:r>
              <a:rPr lang="en-GB" dirty="0"/>
              <a:t>‘exempt’ </a:t>
            </a:r>
            <a:r>
              <a:rPr lang="en-GB" dirty="0" err="1"/>
              <a:t>qty</a:t>
            </a:r>
            <a:r>
              <a:rPr lang="en-GB" dirty="0"/>
              <a:t> = (historic contracts + historic adjustments)=50</a:t>
            </a:r>
          </a:p>
          <a:p>
            <a:pPr lvl="1"/>
            <a:r>
              <a:rPr lang="en-GB" dirty="0"/>
              <a:t>Capacity RRC </a:t>
            </a:r>
            <a:r>
              <a:rPr lang="en-GB" dirty="0" err="1"/>
              <a:t>qty</a:t>
            </a:r>
            <a:r>
              <a:rPr lang="en-GB" dirty="0"/>
              <a:t> = max(70-50,0) = 20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90D-C3A4-40F5-A70B-9ECFFFB18B32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176222"/>
              </p:ext>
            </p:extLst>
          </p:nvPr>
        </p:nvGraphicFramePr>
        <p:xfrm>
          <a:off x="2057400" y="1485900"/>
          <a:ext cx="4686300" cy="22250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81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Registered</a:t>
                      </a:r>
                      <a:r>
                        <a:rPr lang="en-GB" baseline="-25000" dirty="0" err="1"/>
                        <a:t>Historic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Registered</a:t>
                      </a:r>
                      <a:r>
                        <a:rPr lang="en-GB" baseline="-25000" dirty="0" err="1"/>
                        <a:t>Non</a:t>
                      </a:r>
                      <a:r>
                        <a:rPr lang="en-GB" baseline="-25000" dirty="0"/>
                        <a:t>-Historic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Transfer</a:t>
                      </a:r>
                      <a:r>
                        <a:rPr lang="en-GB" baseline="-25000" dirty="0" err="1"/>
                        <a:t>Historic</a:t>
                      </a:r>
                      <a:r>
                        <a:rPr lang="en-GB" baseline="-25000" dirty="0"/>
                        <a:t> (before ED*)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Transfer</a:t>
                      </a:r>
                      <a:r>
                        <a:rPr lang="en-GB" baseline="-25000" dirty="0" err="1"/>
                        <a:t>Non</a:t>
                      </a:r>
                      <a:r>
                        <a:rPr lang="en-GB" baseline="-25000" dirty="0"/>
                        <a:t>-Historic (after ED)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Net entitlements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7800" y="6540498"/>
            <a:ext cx="356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dirty="0">
                <a:solidFill>
                  <a:schemeClr val="tx1"/>
                </a:solidFill>
              </a:rPr>
              <a:t>*ED – Effective Date of the modification</a:t>
            </a:r>
          </a:p>
        </p:txBody>
      </p:sp>
    </p:spTree>
    <p:extLst>
      <p:ext uri="{BB962C8B-B14F-4D97-AF65-F5344CB8AC3E}">
        <p14:creationId xmlns:p14="http://schemas.microsoft.com/office/powerpoint/2010/main" val="218308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/>
              <a:t>Dual Reconciliation Mechanisms -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NG initial proposal was for only capacity allocated in an  auction (i.e. primary holdings) to be included in the definition of historic contracts.</a:t>
            </a:r>
          </a:p>
          <a:p>
            <a:r>
              <a:rPr lang="en-GB" dirty="0"/>
              <a:t>NG has expanded this to include historic transactions i.e. transfers, buy backs etc.  completed before the Effective Date.</a:t>
            </a:r>
          </a:p>
          <a:p>
            <a:r>
              <a:rPr lang="en-GB" dirty="0"/>
              <a:t>This will account for historic trades, and while it creates some additional work for NG, it avoids any ongoing additional requirements on systems.</a:t>
            </a:r>
          </a:p>
          <a:p>
            <a:r>
              <a:rPr lang="en-GB" dirty="0"/>
              <a:t>This balances external feedback we have had regarding trading, and internal feedback we have had regarding the risk around system delivery.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90D-C3A4-40F5-A70B-9ECFFFB18B3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976786"/>
      </p:ext>
    </p:extLst>
  </p:cSld>
  <p:clrMapOvr>
    <a:masterClrMapping/>
  </p:clrMapOvr>
</p:sld>
</file>

<file path=ppt/theme/theme1.xml><?xml version="1.0" encoding="utf-8"?>
<a:theme xmlns:a="http://schemas.openxmlformats.org/drawingml/2006/main" name="NG Photo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G Blank">
  <a:themeElements>
    <a:clrScheme name="NG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ork_x0020_Stream xmlns="106814f3-012b-4348-a7f8-c6fd9824b66c"/>
    <Team_x0020_Awaydays xmlns="106814f3-012b-4348-a7f8-c6fd9824b66c">MCG Away Day March 2017</Team_x0020_Awaydays>
    <Information_x0020_requests xmlns="106814f3-012b-4348-a7f8-c6fd9824b66c" xsi:nil="true"/>
    <Grouping xmlns="106814f3-012b-4348-a7f8-c6fd9824b66c">Templates</Grouping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34E8A1DF32A24CA4149F49129CB08D" ma:contentTypeVersion="7" ma:contentTypeDescription="Create a new document." ma:contentTypeScope="" ma:versionID="c39b4e272f48e7361bb6ba92bb5b3579">
  <xsd:schema xmlns:xsd="http://www.w3.org/2001/XMLSchema" xmlns:xs="http://www.w3.org/2001/XMLSchema" xmlns:p="http://schemas.microsoft.com/office/2006/metadata/properties" xmlns:ns2="106814f3-012b-4348-a7f8-c6fd9824b66c" targetNamespace="http://schemas.microsoft.com/office/2006/metadata/properties" ma:root="true" ma:fieldsID="33d76c8894a128e4cb3f615773829e9e" ns2:_="">
    <xsd:import namespace="106814f3-012b-4348-a7f8-c6fd9824b66c"/>
    <xsd:element name="properties">
      <xsd:complexType>
        <xsd:sequence>
          <xsd:element name="documentManagement">
            <xsd:complexType>
              <xsd:all>
                <xsd:element ref="ns2:Grouping"/>
                <xsd:element ref="ns2:Work_x0020_Stream" minOccurs="0"/>
                <xsd:element ref="ns2:Information_x0020_requests" minOccurs="0"/>
                <xsd:element ref="ns2:Team_x0020_Awayday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6814f3-012b-4348-a7f8-c6fd9824b66c" elementFormDefault="qualified">
    <xsd:import namespace="http://schemas.microsoft.com/office/2006/documentManagement/types"/>
    <xsd:import namespace="http://schemas.microsoft.com/office/infopath/2007/PartnerControls"/>
    <xsd:element name="Grouping" ma:index="8" ma:displayName="Document Type" ma:format="Dropdown" ma:internalName="Grouping">
      <xsd:simpleType>
        <xsd:restriction base="dms:Choice">
          <xsd:enumeration value="Legislation"/>
          <xsd:enumeration value="Training &amp; Guidance Documents"/>
          <xsd:enumeration value="Industry Papers &amp; Consultations"/>
          <xsd:enumeration value="Knowledge Capture"/>
          <xsd:enumeration value="Templates"/>
          <xsd:enumeration value="Team Info"/>
          <xsd:enumeration value="Team Awaydays"/>
          <xsd:enumeration value="Team Talk presentations"/>
        </xsd:restriction>
      </xsd:simpleType>
    </xsd:element>
    <xsd:element name="Work_x0020_Stream" ma:index="9" nillable="true" ma:displayName="Work Stream" ma:internalName="Work_x0020_Stream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alancing"/>
                    <xsd:enumeration value="Capacity"/>
                    <xsd:enumeration value="Interoperability"/>
                    <xsd:enumeration value="Regulation"/>
                    <xsd:enumeration value="Reporting"/>
                    <xsd:enumeration value="Charging"/>
                    <xsd:enumeration value="Europe"/>
                  </xsd:restriction>
                </xsd:simpleType>
              </xsd:element>
            </xsd:sequence>
          </xsd:extension>
        </xsd:complexContent>
      </xsd:complexType>
    </xsd:element>
    <xsd:element name="Information_x0020_requests" ma:index="10" nillable="true" ma:displayName="Information requests" ma:internalName="Information_x0020_requests">
      <xsd:simpleType>
        <xsd:restriction base="dms:Text">
          <xsd:maxLength value="255"/>
        </xsd:restriction>
      </xsd:simpleType>
    </xsd:element>
    <xsd:element name="Team_x0020_Awaydays" ma:index="11" ma:displayName="Folder" ma:default="MCG Away Day March 2017" ma:format="Dropdown" ma:internalName="Team_x0020_Awaydays">
      <xsd:simpleType>
        <xsd:restriction base="dms:Choice">
          <xsd:enumeration value="MCG Away Day March 2017"/>
          <xsd:enumeration value="MCG Away Day November 16"/>
          <xsd:enumeration value="MCG Away Day August 17"/>
          <xsd:enumeration value="MCG Away Day slides"/>
          <xsd:enumeration value="TeamTalk Roster"/>
          <xsd:enumeration value="Awayday Slides"/>
          <xsd:enumeration value="Logistics"/>
          <xsd:enumeration value="Team Away Day June 16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F8667945-2A9D-4B1A-9C8D-3899D8AF2113}">
  <ds:schemaRefs>
    <ds:schemaRef ds:uri="106814f3-012b-4348-a7f8-c6fd9824b66c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1BC20C-EBF9-45AA-B8A5-11F1FD1372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D617D8-E877-42CE-B494-8FE2B1795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6814f3-012b-4348-a7f8-c6fd9824b6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C1E71F4-9189-46ED-97B5-A05ABEE37D2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445</Words>
  <Application>Microsoft Macintosh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Wingdings</vt:lpstr>
      <vt:lpstr>Wingdings 2</vt:lpstr>
      <vt:lpstr>NG Photo</vt:lpstr>
      <vt:lpstr>NG Blank</vt:lpstr>
      <vt:lpstr>RRC arrangements for Storage sites</vt:lpstr>
      <vt:lpstr>Dual Reconciliation Mechanisms</vt:lpstr>
      <vt:lpstr>Options for treatment of Transfers (or other adjustments)</vt:lpstr>
      <vt:lpstr>Example (Storage &gt; Oct 21) – Shipper A</vt:lpstr>
      <vt:lpstr>Example (Storage &gt; Oct 21) – Shipper B</vt:lpstr>
      <vt:lpstr>Dual Reconciliation Mechanisms - Conclusion</vt:lpstr>
    </vt:vector>
  </TitlesOfParts>
  <Company>National Grid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Grid Power Point template</dc:title>
  <dc:creator>Montgomery, Malcolm</dc:creator>
  <cp:lastModifiedBy>Rebecca Hailes</cp:lastModifiedBy>
  <cp:revision>86</cp:revision>
  <cp:lastPrinted>2010-07-28T13:37:48Z</cp:lastPrinted>
  <dcterms:created xsi:type="dcterms:W3CDTF">2010-07-02T10:03:33Z</dcterms:created>
  <dcterms:modified xsi:type="dcterms:W3CDTF">2018-05-01T10:31:34Z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G_DocType">
    <vt:lpwstr>Templates</vt:lpwstr>
  </property>
  <property fmtid="{D5CDD505-2E9C-101B-9397-08002B2CF9AE}" pid="3" name="NG_IsPopuler">
    <vt:lpwstr>1</vt:lpwstr>
  </property>
  <property fmtid="{D5CDD505-2E9C-101B-9397-08002B2CF9AE}" pid="4" name="ContentType">
    <vt:lpwstr>Document</vt:lpwstr>
  </property>
  <property fmtid="{D5CDD505-2E9C-101B-9397-08002B2CF9AE}" pid="5" name="NG_Description">
    <vt:lpwstr/>
  </property>
  <property fmtid="{D5CDD505-2E9C-101B-9397-08002B2CF9AE}" pid="6" name="NG_LOB">
    <vt:lpwstr>Corporate Affairs</vt:lpwstr>
  </property>
  <property fmtid="{D5CDD505-2E9C-101B-9397-08002B2CF9AE}" pid="7" name="NG_Department">
    <vt:lpwstr>Employee Communication and Brand</vt:lpwstr>
  </property>
  <property fmtid="{D5CDD505-2E9C-101B-9397-08002B2CF9AE}" pid="8" name="Description0">
    <vt:lpwstr>National Grid Power Point template</vt:lpwstr>
  </property>
</Properties>
</file>