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5" r:id="rId2"/>
    <p:sldId id="309" r:id="rId3"/>
    <p:sldId id="314" r:id="rId4"/>
    <p:sldId id="313" r:id="rId5"/>
    <p:sldId id="315" r:id="rId6"/>
    <p:sldId id="316" r:id="rId7"/>
  </p:sldIdLst>
  <p:sldSz cx="9144000" cy="6858000" type="screen4x3"/>
  <p:notesSz cx="7023100" cy="9309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0060A8"/>
    <a:srgbClr val="005A9E"/>
    <a:srgbClr val="00589A"/>
    <a:srgbClr val="004F8A"/>
    <a:srgbClr val="0046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7857" autoAdjust="0"/>
    <p:restoredTop sz="92971" autoAdjust="0"/>
  </p:normalViewPr>
  <p:slideViewPr>
    <p:cSldViewPr>
      <p:cViewPr varScale="1">
        <p:scale>
          <a:sx n="87" d="100"/>
          <a:sy n="87" d="100"/>
        </p:scale>
        <p:origin x="-237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2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commentAuthors" Target="commentAuthor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109" cy="465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352" y="0"/>
            <a:ext cx="3044109" cy="465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776F0-8962-4DFF-B1C3-933EA535A1A1}" type="datetimeFigureOut">
              <a:rPr lang="en-GB" smtClean="0"/>
              <a:t>12/10/18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3123"/>
            <a:ext cx="3044109" cy="465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352" y="8843123"/>
            <a:ext cx="3044109" cy="465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C6AA6-49ED-4875-936A-DC5F6591A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058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109" cy="465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352" y="0"/>
            <a:ext cx="3044109" cy="46597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3C781A9-678F-4258-84F0-6EE6055F4A2E}" type="datetimeFigureOut">
              <a:rPr lang="en-GB" altLang="en-US"/>
              <a:pPr>
                <a:defRPr/>
              </a:pPr>
              <a:t>12/10/18</a:t>
            </a:fld>
            <a:endParaRPr lang="en-GB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83" y="4421562"/>
            <a:ext cx="5619136" cy="418931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1635"/>
            <a:ext cx="3044109" cy="4659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352" y="8841635"/>
            <a:ext cx="3044109" cy="46597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1C25B40-C202-428A-9E59-2B44F0F9D83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5501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CE31A41-07FF-4B99-8FF4-6FEA222B6CEE}" type="slidenum">
              <a:rPr lang="en-GB" altLang="en-US">
                <a:latin typeface="Calibri" panose="020F0502020204030204" pitchFamily="34" charset="0"/>
              </a:rPr>
              <a:pPr/>
              <a:t>1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493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ENA Powerpoint Front cover_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4427538" y="2924175"/>
            <a:ext cx="3360737" cy="17541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GB" sz="3600" b="1"/>
              <a:t>Energy</a:t>
            </a:r>
          </a:p>
          <a:p>
            <a:pPr eaLnBrk="1" hangingPunct="1">
              <a:defRPr/>
            </a:pPr>
            <a:r>
              <a:rPr lang="en-GB" sz="3600" b="1"/>
              <a:t>Networks</a:t>
            </a:r>
          </a:p>
          <a:p>
            <a:pPr eaLnBrk="1" hangingPunct="1">
              <a:defRPr/>
            </a:pPr>
            <a:r>
              <a:rPr lang="en-GB" sz="3600" b="1"/>
              <a:t>Association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427538" y="4652963"/>
            <a:ext cx="4537075" cy="10763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GB" sz="3200" b="1">
                <a:solidFill>
                  <a:schemeClr val="bg1"/>
                </a:solidFill>
              </a:rPr>
              <a:t>Insert presentation title here</a:t>
            </a: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4427538" y="5732463"/>
            <a:ext cx="4284662" cy="9239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GB">
                <a:solidFill>
                  <a:schemeClr val="bg1"/>
                </a:solidFill>
                <a:latin typeface="Calibri" charset="0"/>
              </a:rPr>
              <a:t>Name</a:t>
            </a:r>
          </a:p>
          <a:p>
            <a:pPr eaLnBrk="1" hangingPunct="1">
              <a:defRPr/>
            </a:pPr>
            <a:r>
              <a:rPr lang="en-GB">
                <a:solidFill>
                  <a:schemeClr val="bg1"/>
                </a:solidFill>
                <a:latin typeface="Calibri" charset="0"/>
              </a:rPr>
              <a:t>Position</a:t>
            </a:r>
          </a:p>
          <a:p>
            <a:pPr eaLnBrk="1" hangingPunct="1">
              <a:defRPr/>
            </a:pPr>
            <a:r>
              <a:rPr lang="en-GB">
                <a:solidFill>
                  <a:schemeClr val="bg1"/>
                </a:solidFill>
                <a:latin typeface="Calibri" charset="0"/>
              </a:rPr>
              <a:t>Date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DCFED-06BE-4C25-B865-11036E12AF6B}" type="datetime1">
              <a:rPr lang="en-GB" altLang="en-US"/>
              <a:pPr>
                <a:defRPr/>
              </a:pPr>
              <a:t>12/10/18</a:t>
            </a:fld>
            <a:endParaRPr lang="en-GB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98FAE4-41D2-4C13-9B4E-5BB12677630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6120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ENA Powerpoint Page Ban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10"/>
          <p:cNvSpPr txBox="1">
            <a:spLocks/>
          </p:cNvSpPr>
          <p:nvPr/>
        </p:nvSpPr>
        <p:spPr bwMode="auto">
          <a:xfrm>
            <a:off x="179388" y="6524625"/>
            <a:ext cx="504825" cy="3333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fld id="{9F52C4FE-E3E9-4676-B95D-20338477B07C}" type="slidenum">
              <a:rPr lang="en-GB" altLang="en-US" sz="1200" smtClean="0">
                <a:solidFill>
                  <a:schemeClr val="bg1"/>
                </a:solidFill>
                <a:cs typeface="Arial" panose="020B0604020202020204" pitchFamily="34" charset="0"/>
              </a:rPr>
              <a:pPr eaLnBrk="1" hangingPunct="1">
                <a:defRPr/>
              </a:pPr>
              <a:t>‹#›</a:t>
            </a:fld>
            <a:endParaRPr lang="en-GB" altLang="en-US" sz="12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6" name="TextBox 11"/>
          <p:cNvSpPr txBox="1">
            <a:spLocks noChangeArrowheads="1"/>
          </p:cNvSpPr>
          <p:nvPr/>
        </p:nvSpPr>
        <p:spPr bwMode="auto">
          <a:xfrm>
            <a:off x="3095625" y="6524625"/>
            <a:ext cx="2736850" cy="3079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1400" b="1">
                <a:solidFill>
                  <a:schemeClr val="bg1"/>
                </a:solidFill>
              </a:rPr>
              <a:t>The Voice of the Networks</a:t>
            </a:r>
            <a:endParaRPr lang="en-GB" sz="1400">
              <a:latin typeface="Calibri" charset="0"/>
            </a:endParaRPr>
          </a:p>
        </p:txBody>
      </p:sp>
      <p:sp>
        <p:nvSpPr>
          <p:cNvPr id="10" name="Text Placeholder 2"/>
          <p:cNvSpPr>
            <a:spLocks noGrp="1"/>
          </p:cNvSpPr>
          <p:nvPr>
            <p:ph idx="13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>
              <a:defRPr sz="1600"/>
            </a:lvl1pPr>
            <a:lvl2pPr algn="l">
              <a:defRPr sz="1600"/>
            </a:lvl2pPr>
            <a:lvl3pPr algn="l">
              <a:defRPr sz="16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128792" cy="720080"/>
          </a:xfrm>
        </p:spPr>
        <p:txBody>
          <a:bodyPr/>
          <a:lstStyle>
            <a:lvl1pPr algn="l">
              <a:defRPr lang="en-GB" sz="3200" kern="1200" dirty="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9132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8"/>
          <p:cNvSpPr txBox="1">
            <a:spLocks noChangeArrowheads="1"/>
          </p:cNvSpPr>
          <p:nvPr/>
        </p:nvSpPr>
        <p:spPr bwMode="auto">
          <a:xfrm>
            <a:off x="395288" y="260350"/>
            <a:ext cx="6769100" cy="585788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GB" sz="3200">
                <a:solidFill>
                  <a:schemeClr val="bg1"/>
                </a:solidFill>
              </a:rPr>
              <a:t>Insert your page title here</a:t>
            </a:r>
          </a:p>
        </p:txBody>
      </p:sp>
      <p:sp>
        <p:nvSpPr>
          <p:cNvPr id="5" name="Slide Number Placeholder 10"/>
          <p:cNvSpPr txBox="1">
            <a:spLocks/>
          </p:cNvSpPr>
          <p:nvPr/>
        </p:nvSpPr>
        <p:spPr bwMode="auto">
          <a:xfrm>
            <a:off x="179388" y="6524625"/>
            <a:ext cx="504825" cy="3333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fld id="{3047843F-F73F-46E1-B04D-998ECB6CAADB}" type="slidenum">
              <a:rPr lang="en-GB" altLang="en-US" sz="1200" smtClean="0">
                <a:solidFill>
                  <a:schemeClr val="bg1"/>
                </a:solidFill>
                <a:cs typeface="Arial" panose="020B0604020202020204" pitchFamily="34" charset="0"/>
              </a:rPr>
              <a:pPr eaLnBrk="1" hangingPunct="1">
                <a:defRPr/>
              </a:pPr>
              <a:t>‹#›</a:t>
            </a:fld>
            <a:endParaRPr lang="en-GB" altLang="en-US" sz="12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6" name="TextBox 11"/>
          <p:cNvSpPr txBox="1">
            <a:spLocks noChangeArrowheads="1"/>
          </p:cNvSpPr>
          <p:nvPr/>
        </p:nvSpPr>
        <p:spPr bwMode="auto">
          <a:xfrm>
            <a:off x="3095625" y="6524625"/>
            <a:ext cx="2736850" cy="3079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1400" b="1">
                <a:solidFill>
                  <a:schemeClr val="bg1"/>
                </a:solidFill>
              </a:rPr>
              <a:t>Energy Networks Association</a:t>
            </a:r>
            <a:endParaRPr lang="en-GB" sz="1400">
              <a:latin typeface="Calibri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6DF03-10B5-467C-8861-B57FB33F2A0F}" type="datetime1">
              <a:rPr lang="en-GB" altLang="en-US"/>
              <a:pPr>
                <a:defRPr/>
              </a:pPr>
              <a:t>12/10/18</a:t>
            </a:fld>
            <a:endParaRPr lang="en-GB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4AB698-7991-41EC-ABF2-83BCE2C00A6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64371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2B82C-118C-446A-B62D-68E8942BE038}" type="datetime1">
              <a:rPr lang="en-GB" altLang="en-US"/>
              <a:pPr>
                <a:defRPr/>
              </a:pPr>
              <a:t>12/10/18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E5DE9-A8B4-4C46-91F7-05631F23890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9438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BDB31-2483-46D6-883D-865476B4D33F}" type="datetime1">
              <a:rPr lang="en-GB" altLang="en-US"/>
              <a:pPr>
                <a:defRPr/>
              </a:pPr>
              <a:t>12/10/18</a:t>
            </a:fld>
            <a:endParaRPr lang="en-GB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33A81-A32A-4DA9-BAE5-82449E95B6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2634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BE795-22A9-4541-9A40-050536A639DE}" type="datetime1">
              <a:rPr lang="en-GB" altLang="en-US"/>
              <a:pPr>
                <a:defRPr/>
              </a:pPr>
              <a:t>12/10/18</a:t>
            </a:fld>
            <a:endParaRPr lang="en-GB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51FA1-6A54-47F7-94EB-D71C580EDA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654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0A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AABFCD0-8FEA-4AD8-A978-A8647942EE4D}" type="datetime1">
              <a:rPr lang="en-GB" altLang="en-US"/>
              <a:pPr>
                <a:defRPr/>
              </a:pPr>
              <a:t>12/10/18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BA889DE-F345-48CE-86B5-B2233C716CD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65" r:id="rId4"/>
    <p:sldLayoutId id="2147483866" r:id="rId5"/>
    <p:sldLayoutId id="2147483867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ENA Powerpoint Front cover_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47" name="Group 6"/>
          <p:cNvGrpSpPr>
            <a:grpSpLocks/>
          </p:cNvGrpSpPr>
          <p:nvPr/>
        </p:nvGrpSpPr>
        <p:grpSpPr bwMode="auto">
          <a:xfrm>
            <a:off x="3708400" y="2924176"/>
            <a:ext cx="5256213" cy="3513783"/>
            <a:chOff x="4932040" y="2996952"/>
            <a:chExt cx="3888432" cy="3512796"/>
          </a:xfrm>
        </p:grpSpPr>
        <p:sp>
          <p:nvSpPr>
            <p:cNvPr id="6148" name="TextBox 2"/>
            <p:cNvSpPr txBox="1">
              <a:spLocks noChangeArrowheads="1"/>
            </p:cNvSpPr>
            <p:nvPr/>
          </p:nvSpPr>
          <p:spPr bwMode="auto">
            <a:xfrm>
              <a:off x="4932040" y="2996952"/>
              <a:ext cx="2880320" cy="1569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b="1" dirty="0">
                  <a:latin typeface="Arial" panose="020B0604020202020204" pitchFamily="34" charset="0"/>
                </a:rPr>
                <a:t>CSS Consequential – </a:t>
              </a:r>
              <a:r>
                <a:rPr lang="en-GB" altLang="en-US" b="1" dirty="0" smtClean="0">
                  <a:latin typeface="Arial" panose="020B0604020202020204" pitchFamily="34" charset="0"/>
                </a:rPr>
                <a:t>UNC </a:t>
              </a:r>
              <a:r>
                <a:rPr lang="en-GB" altLang="en-US" b="1" dirty="0">
                  <a:latin typeface="Arial" panose="020B0604020202020204" pitchFamily="34" charset="0"/>
                </a:rPr>
                <a:t>impacts</a:t>
              </a:r>
            </a:p>
          </p:txBody>
        </p:sp>
        <p:sp>
          <p:nvSpPr>
            <p:cNvPr id="6149" name="TextBox 4"/>
            <p:cNvSpPr txBox="1">
              <a:spLocks noChangeArrowheads="1"/>
            </p:cNvSpPr>
            <p:nvPr/>
          </p:nvSpPr>
          <p:spPr bwMode="auto">
            <a:xfrm>
              <a:off x="4932040" y="4725145"/>
              <a:ext cx="3888432" cy="17846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800" b="1" dirty="0" smtClean="0">
                  <a:solidFill>
                    <a:schemeClr val="bg1"/>
                  </a:solidFill>
                  <a:latin typeface="Arial" panose="020B0604020202020204" pitchFamily="34" charset="0"/>
                </a:rPr>
                <a:t>UNC Modification Panel October 2018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800" b="1" dirty="0" smtClean="0">
                  <a:solidFill>
                    <a:schemeClr val="bg1"/>
                  </a:solidFill>
                  <a:latin typeface="Arial" panose="020B0604020202020204" pitchFamily="34" charset="0"/>
                </a:rPr>
                <a:t>Chris </a:t>
              </a:r>
              <a:r>
                <a:rPr lang="en-GB" altLang="en-US" sz="28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Warner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200" b="1" dirty="0" smtClean="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4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CSS ‘Consequential’ UNC impacts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GB" sz="2400" dirty="0"/>
              <a:t>UNC Modification to be undertaken under Ofgem SCR process governance</a:t>
            </a:r>
          </a:p>
          <a:p>
            <a:r>
              <a:rPr lang="en-GB" sz="2400" dirty="0"/>
              <a:t>Process agreed with Ofgem</a:t>
            </a:r>
          </a:p>
          <a:p>
            <a:r>
              <a:rPr lang="en-GB" sz="2400" dirty="0"/>
              <a:t>UNC Legal Text to be produced by March 2019</a:t>
            </a:r>
          </a:p>
          <a:p>
            <a:r>
              <a:rPr lang="en-GB" sz="2400" dirty="0"/>
              <a:t>Will need to interface with Retail Energy Code (REC)</a:t>
            </a:r>
          </a:p>
          <a:p>
            <a:r>
              <a:rPr lang="en-GB" sz="2400" dirty="0"/>
              <a:t>GDNs have appointed </a:t>
            </a:r>
            <a:r>
              <a:rPr lang="en-GB" sz="2400" dirty="0" smtClean="0"/>
              <a:t>Denton's </a:t>
            </a:r>
            <a:r>
              <a:rPr lang="en-GB" sz="2400" dirty="0"/>
              <a:t>to produce legal text (through Energy Networks Association)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0307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Continued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sz="2700" dirty="0" smtClean="0"/>
              <a:t>UNC Legal Text ‘fact’ based and will include:</a:t>
            </a:r>
          </a:p>
          <a:p>
            <a:r>
              <a:rPr lang="en-GB" sz="2700" dirty="0" smtClean="0"/>
              <a:t>Relationship tables (Supplier/ Shipper and Shipper/GT)</a:t>
            </a:r>
          </a:p>
          <a:p>
            <a:r>
              <a:rPr lang="en-GB" sz="2700" dirty="0" smtClean="0"/>
              <a:t>Creation of ‘shell’ records for UNC attributes e.g. Supply Point Class, Capacity, New Supply Points, Isolation &amp; Withdrawals, opening Meter Readings and Energy Balancing</a:t>
            </a:r>
          </a:p>
          <a:p>
            <a:r>
              <a:rPr lang="en-GB" sz="2700" dirty="0" smtClean="0"/>
              <a:t>Transitional terms.</a:t>
            </a:r>
          </a:p>
          <a:p>
            <a:r>
              <a:rPr lang="en-GB" sz="2700" dirty="0" smtClean="0"/>
              <a:t>DSC provisions (including changes to Service Description and Service Lines).</a:t>
            </a:r>
          </a:p>
        </p:txBody>
      </p:sp>
    </p:spTree>
    <p:extLst>
      <p:ext uri="{BB962C8B-B14F-4D97-AF65-F5344CB8AC3E}">
        <p14:creationId xmlns:p14="http://schemas.microsoft.com/office/powerpoint/2010/main" val="3249853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BCB03CA9-4663-4CA7-B50C-3E5506146DA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23528" y="1124744"/>
            <a:ext cx="8568952" cy="4525963"/>
          </a:xfrm>
        </p:spPr>
        <p:txBody>
          <a:bodyPr/>
          <a:lstStyle/>
          <a:p>
            <a:r>
              <a:rPr lang="en-GB" sz="2700" dirty="0"/>
              <a:t>NTS out of scope so UNC SPA provisions will remain in amended form</a:t>
            </a:r>
          </a:p>
          <a:p>
            <a:r>
              <a:rPr lang="en-GB" sz="2700" dirty="0"/>
              <a:t>Certain amount of ‘tidying’ of SPA provisions in TPD G</a:t>
            </a:r>
          </a:p>
          <a:p>
            <a:r>
              <a:rPr lang="en-GB" sz="2700" dirty="0"/>
              <a:t>TPD G appendix will identify REC interfaces</a:t>
            </a:r>
          </a:p>
          <a:p>
            <a:r>
              <a:rPr lang="en-GB" sz="2700" dirty="0"/>
              <a:t>Text will need to be ‘maintained’ until 2021</a:t>
            </a:r>
          </a:p>
          <a:p>
            <a:r>
              <a:rPr lang="en-GB" sz="2700" dirty="0"/>
              <a:t>‘High hurdle’ for change in interim period and must be consistent with switching ‘direction of travel’</a:t>
            </a:r>
          </a:p>
          <a:p>
            <a:pPr lvl="1"/>
            <a:endParaRPr lang="en-GB" sz="135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258D513B-8146-488F-B575-F87EDA7E5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val="500705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GB" sz="2000" dirty="0" err="1"/>
              <a:t>iGT</a:t>
            </a:r>
            <a:r>
              <a:rPr lang="en-GB" sz="2000" dirty="0"/>
              <a:t> UNC changes will need to follow</a:t>
            </a:r>
          </a:p>
          <a:p>
            <a:r>
              <a:rPr lang="en-GB" sz="2000" dirty="0"/>
              <a:t>No UNC Workgroup. Cadent will work with Xoserve and </a:t>
            </a:r>
            <a:r>
              <a:rPr lang="en-GB" sz="2000" dirty="0" err="1"/>
              <a:t>Dentons</a:t>
            </a:r>
            <a:r>
              <a:rPr lang="en-GB" sz="2000" dirty="0"/>
              <a:t> to identify changes and produce drafting</a:t>
            </a:r>
          </a:p>
          <a:p>
            <a:r>
              <a:rPr lang="en-GB" sz="2000" dirty="0"/>
              <a:t>Cadent/Ofgem will report progress periodically to UNC </a:t>
            </a:r>
            <a:r>
              <a:rPr lang="en-GB" sz="2000" dirty="0" smtClean="0"/>
              <a:t>Modification Panel/Distribution Workgroup  </a:t>
            </a:r>
            <a:endParaRPr lang="en-GB" sz="2000" dirty="0"/>
          </a:p>
          <a:p>
            <a:r>
              <a:rPr lang="en-GB" sz="2000" dirty="0"/>
              <a:t>Legal Text will consulted on at end of March 2019</a:t>
            </a:r>
          </a:p>
          <a:p>
            <a:r>
              <a:rPr lang="en-GB" sz="2000" dirty="0"/>
              <a:t>At end of process Ofgem will produce single Modification Report for multiple Codes and consult</a:t>
            </a:r>
          </a:p>
          <a:p>
            <a:r>
              <a:rPr lang="en-GB" sz="2000" dirty="0"/>
              <a:t>Cadent </a:t>
            </a:r>
            <a:r>
              <a:rPr lang="en-GB" sz="2000"/>
              <a:t>will </a:t>
            </a:r>
            <a:r>
              <a:rPr lang="en-GB" sz="2000" smtClean="0"/>
              <a:t>also use </a:t>
            </a:r>
            <a:r>
              <a:rPr lang="en-GB" sz="2000" dirty="0"/>
              <a:t>0630R Request to feedback on progress (on information only basis)</a:t>
            </a:r>
          </a:p>
          <a:p>
            <a:r>
              <a:rPr lang="en-GB" sz="2000" dirty="0"/>
              <a:t>Any issues requiring input from Shippers/other parties will be raised there – expected to be minimal.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val="778337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GB" sz="2800" dirty="0" err="1"/>
              <a:t>Dentons</a:t>
            </a:r>
            <a:r>
              <a:rPr lang="en-GB" sz="2800" dirty="0"/>
              <a:t> will liaise with REC lawyers (</a:t>
            </a:r>
            <a:r>
              <a:rPr lang="en-GB" sz="2800" dirty="0" err="1"/>
              <a:t>Gowlings</a:t>
            </a:r>
            <a:r>
              <a:rPr lang="en-GB" sz="2800" dirty="0"/>
              <a:t>) as necessary to ensure consistency between Codes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val="4110601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NA temporary powerpoint template_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ENA temporary powerpoint template_2013</Template>
  <TotalTime>0</TotalTime>
  <Words>316</Words>
  <Application>Microsoft Macintosh PowerPoint</Application>
  <PresentationFormat>On-screen Show (4:3)</PresentationFormat>
  <Paragraphs>32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ENA temporary powerpoint template_2013</vt:lpstr>
      <vt:lpstr>PowerPoint Presentation</vt:lpstr>
      <vt:lpstr>CSS ‘Consequential’ UNC impacts</vt:lpstr>
      <vt:lpstr>Continued</vt:lpstr>
      <vt:lpstr>Continued</vt:lpstr>
      <vt:lpstr>Continued</vt:lpstr>
      <vt:lpstr>Continued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2017-06-29T16:08:48Z</dcterms:created>
  <dcterms:modified xsi:type="dcterms:W3CDTF">2018-10-12T10:20:52Z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272664067</vt:i4>
  </property>
  <property fmtid="{D5CDD505-2E9C-101B-9397-08002B2CF9AE}" pid="3" name="_NewReviewCycle">
    <vt:lpwstr/>
  </property>
  <property fmtid="{D5CDD505-2E9C-101B-9397-08002B2CF9AE}" pid="4" name="_PreviousAdHocReviewCycleID">
    <vt:i4>695645550</vt:i4>
  </property>
</Properties>
</file>