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17"/>
  </p:notesMasterIdLst>
  <p:handoutMasterIdLst>
    <p:handoutMasterId r:id="rId18"/>
  </p:handoutMasterIdLst>
  <p:sldIdLst>
    <p:sldId id="548" r:id="rId5"/>
    <p:sldId id="484" r:id="rId6"/>
    <p:sldId id="547" r:id="rId7"/>
    <p:sldId id="556" r:id="rId8"/>
    <p:sldId id="557" r:id="rId9"/>
    <p:sldId id="529" r:id="rId10"/>
    <p:sldId id="558" r:id="rId11"/>
    <p:sldId id="562" r:id="rId12"/>
    <p:sldId id="568" r:id="rId13"/>
    <p:sldId id="564" r:id="rId14"/>
    <p:sldId id="567" r:id="rId15"/>
    <p:sldId id="565" r:id="rId16"/>
  </p:sldIdLst>
  <p:sldSz cx="9144000" cy="5143500" type="screen16x9"/>
  <p:notesSz cx="6797675" cy="9928225"/>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extLst>
      <p:ext uri="{19B8F6BF-5375-455C-9EA6-DF929625EA0E}">
        <p15:presenceInfo xmlns:p15="http://schemas.microsoft.com/office/powerpoint/2012/main" userId="S-1-5-21-4161563473-2938609101-4020916863-1246" providerId="AD"/>
      </p:ext>
    </p:extLst>
  </p:cmAuthor>
  <p:cmAuthor id="2" name="Hobbins, Phil" initials="HP" lastIdx="1" clrIdx="1">
    <p:extLst>
      <p:ext uri="{19B8F6BF-5375-455C-9EA6-DF929625EA0E}">
        <p15:presenceInfo xmlns:p15="http://schemas.microsoft.com/office/powerpoint/2012/main" userId="S-1-5-21-852109325-4236797708-1392725387-12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6531" autoAdjust="0"/>
  </p:normalViewPr>
  <p:slideViewPr>
    <p:cSldViewPr snapToGrid="0">
      <p:cViewPr varScale="1">
        <p:scale>
          <a:sx n="78" d="100"/>
          <a:sy n="78" d="100"/>
        </p:scale>
        <p:origin x="1194" y="78"/>
      </p:cViewPr>
      <p:guideLst>
        <p:guide orient="horz" pos="962"/>
        <p:guide pos="748"/>
        <p:guide orient="horz" pos="2255"/>
      </p:guideLst>
    </p:cSldViewPr>
  </p:slideViewPr>
  <p:outlineViewPr>
    <p:cViewPr>
      <p:scale>
        <a:sx n="33" d="100"/>
        <a:sy n="33" d="100"/>
      </p:scale>
      <p:origin x="0" y="-171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945955" cy="495755"/>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851723" y="1"/>
            <a:ext cx="2945954" cy="495755"/>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30/04/2019</a:t>
            </a:fld>
            <a:endParaRPr lang="en-US" dirty="0"/>
          </a:p>
        </p:txBody>
      </p:sp>
      <p:sp>
        <p:nvSpPr>
          <p:cNvPr id="9220" name="Rectangle 1028"/>
          <p:cNvSpPr>
            <a:spLocks noGrp="1" noChangeArrowheads="1"/>
          </p:cNvSpPr>
          <p:nvPr>
            <p:ph type="ftr" sz="quarter" idx="2"/>
          </p:nvPr>
        </p:nvSpPr>
        <p:spPr bwMode="auto">
          <a:xfrm>
            <a:off x="1" y="9432472"/>
            <a:ext cx="2945955" cy="495755"/>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851723" y="9432472"/>
            <a:ext cx="2945954" cy="495755"/>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850246" y="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lgn="r">
              <a:defRPr sz="1200"/>
            </a:lvl1pPr>
          </a:lstStyle>
          <a:p>
            <a:fld id="{C31C4EFE-BC34-5643-BA96-233A28E9007A}" type="datetime1">
              <a:rPr lang="en-GB" smtClean="0"/>
              <a:t>30/04/2019</a:t>
            </a:fld>
            <a:endParaRPr lang="en-GB" dirty="0"/>
          </a:p>
        </p:txBody>
      </p:sp>
      <p:sp>
        <p:nvSpPr>
          <p:cNvPr id="10854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0064" y="4716237"/>
            <a:ext cx="5437550" cy="446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43083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850246" y="9430831"/>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330" indent="-174330">
              <a:spcBef>
                <a:spcPts val="0"/>
              </a:spcBef>
              <a:spcAft>
                <a:spcPts val="1220"/>
              </a:spcAft>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4</a:t>
            </a:fld>
            <a:endParaRPr lang="en-GB" dirty="0"/>
          </a:p>
        </p:txBody>
      </p:sp>
    </p:spTree>
    <p:extLst>
      <p:ext uri="{BB962C8B-B14F-4D97-AF65-F5344CB8AC3E}">
        <p14:creationId xmlns:p14="http://schemas.microsoft.com/office/powerpoint/2010/main" val="163993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51" indent="-290551">
              <a:spcBef>
                <a:spcPts val="0"/>
              </a:spcBef>
              <a:spcAft>
                <a:spcPts val="1220"/>
              </a:spcAft>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6</a:t>
            </a:fld>
            <a:endParaRPr lang="en-GB" dirty="0"/>
          </a:p>
        </p:txBody>
      </p:sp>
    </p:spTree>
    <p:extLst>
      <p:ext uri="{BB962C8B-B14F-4D97-AF65-F5344CB8AC3E}">
        <p14:creationId xmlns:p14="http://schemas.microsoft.com/office/powerpoint/2010/main" val="91261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51" indent="-290551">
              <a:spcBef>
                <a:spcPts val="0"/>
              </a:spcBef>
              <a:spcAft>
                <a:spcPts val="1220"/>
              </a:spcAft>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8</a:t>
            </a:fld>
            <a:endParaRPr lang="en-GB" dirty="0"/>
          </a:p>
        </p:txBody>
      </p:sp>
    </p:spTree>
    <p:extLst>
      <p:ext uri="{BB962C8B-B14F-4D97-AF65-F5344CB8AC3E}">
        <p14:creationId xmlns:p14="http://schemas.microsoft.com/office/powerpoint/2010/main" val="130070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51" indent="-290551">
              <a:spcBef>
                <a:spcPts val="0"/>
              </a:spcBef>
              <a:spcAft>
                <a:spcPts val="1220"/>
              </a:spcAft>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9</a:t>
            </a:fld>
            <a:endParaRPr lang="en-GB" dirty="0"/>
          </a:p>
        </p:txBody>
      </p:sp>
    </p:spTree>
    <p:extLst>
      <p:ext uri="{BB962C8B-B14F-4D97-AF65-F5344CB8AC3E}">
        <p14:creationId xmlns:p14="http://schemas.microsoft.com/office/powerpoint/2010/main" val="406528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51" indent="-290551">
              <a:spcBef>
                <a:spcPts val="0"/>
              </a:spcBef>
              <a:spcAft>
                <a:spcPts val="1220"/>
              </a:spcAft>
              <a:buFont typeface="Arial" panose="020B0604020202020204" pitchFamily="34" charset="0"/>
              <a:buChar char="•"/>
            </a:pPr>
            <a:endParaRPr lang="en-GB" sz="1000" dirty="0"/>
          </a:p>
        </p:txBody>
      </p:sp>
      <p:sp>
        <p:nvSpPr>
          <p:cNvPr id="4" name="Slide Number Placeholder 3"/>
          <p:cNvSpPr>
            <a:spLocks noGrp="1"/>
          </p:cNvSpPr>
          <p:nvPr>
            <p:ph type="sldNum" sz="quarter" idx="10"/>
          </p:nvPr>
        </p:nvSpPr>
        <p:spPr/>
        <p:txBody>
          <a:bodyPr/>
          <a:lstStyle/>
          <a:p>
            <a:fld id="{DD779895-3E67-4CB8-BE0C-23F3FD5FF7F3}" type="slidenum">
              <a:rPr lang="en-GB" smtClean="0"/>
              <a:pPr/>
              <a:t>11</a:t>
            </a:fld>
            <a:endParaRPr lang="en-GB" dirty="0"/>
          </a:p>
        </p:txBody>
      </p:sp>
    </p:spTree>
    <p:extLst>
      <p:ext uri="{BB962C8B-B14F-4D97-AF65-F5344CB8AC3E}">
        <p14:creationId xmlns:p14="http://schemas.microsoft.com/office/powerpoint/2010/main" val="19598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551" indent="-290551">
              <a:spcBef>
                <a:spcPts val="0"/>
              </a:spcBef>
              <a:spcAft>
                <a:spcPts val="1220"/>
              </a:spcAft>
              <a:buFont typeface="Arial" panose="020B0604020202020204" pitchFamily="34" charset="0"/>
              <a:buChar char="•"/>
            </a:pPr>
            <a:r>
              <a:rPr lang="en-GB" sz="1000" dirty="0"/>
              <a:t>So this is just to show the proposed UNC timeline.</a:t>
            </a:r>
          </a:p>
        </p:txBody>
      </p:sp>
      <p:sp>
        <p:nvSpPr>
          <p:cNvPr id="4" name="Slide Number Placeholder 3"/>
          <p:cNvSpPr>
            <a:spLocks noGrp="1"/>
          </p:cNvSpPr>
          <p:nvPr>
            <p:ph type="sldNum" sz="quarter" idx="10"/>
          </p:nvPr>
        </p:nvSpPr>
        <p:spPr/>
        <p:txBody>
          <a:bodyPr/>
          <a:lstStyle/>
          <a:p>
            <a:pPr defTabSz="929762">
              <a:spcAft>
                <a:spcPts val="610"/>
              </a:spcAft>
              <a:buClr>
                <a:srgbClr val="000000"/>
              </a:buClr>
              <a:defRPr/>
            </a:pPr>
            <a:fld id="{DD779895-3E67-4CB8-BE0C-23F3FD5FF7F3}" type="slidenum">
              <a:rPr lang="en-GB">
                <a:solidFill>
                  <a:srgbClr val="BBE0E3"/>
                </a:solidFill>
                <a:latin typeface="Calibri"/>
              </a:rPr>
              <a:pPr defTabSz="929762">
                <a:spcAft>
                  <a:spcPts val="610"/>
                </a:spcAft>
                <a:buClr>
                  <a:srgbClr val="000000"/>
                </a:buClr>
                <a:defRPr/>
              </a:pPr>
              <a:t>12</a:t>
            </a:fld>
            <a:endParaRPr lang="en-GB" dirty="0">
              <a:solidFill>
                <a:srgbClr val="BBE0E3"/>
              </a:solidFill>
              <a:latin typeface="Calibri"/>
            </a:endParaRPr>
          </a:p>
        </p:txBody>
      </p:sp>
    </p:spTree>
    <p:extLst>
      <p:ext uri="{BB962C8B-B14F-4D97-AF65-F5344CB8AC3E}">
        <p14:creationId xmlns:p14="http://schemas.microsoft.com/office/powerpoint/2010/main" val="91830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dirty="0"/>
              <a:t>1</a:t>
            </a:r>
            <a:endParaRPr lang="en-GB" dirty="0"/>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0"/>
            <a:ext cx="55434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3"/>
            <a:ext cx="5544620" cy="430887"/>
          </a:xfrm>
        </p:spPr>
        <p:txBody>
          <a:bodyPr/>
          <a:lstStyle/>
          <a:p>
            <a:r>
              <a:rPr lang="en-US"/>
              <a:t>Click to edit Master title style</a:t>
            </a:r>
            <a:endParaRPr lang="en-GB" dirty="0"/>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Tree>
    <p:extLst>
      <p:ext uri="{BB962C8B-B14F-4D97-AF65-F5344CB8AC3E}">
        <p14:creationId xmlns:p14="http://schemas.microsoft.com/office/powerpoint/2010/main" val="19978605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Tree>
    <p:extLst>
      <p:ext uri="{BB962C8B-B14F-4D97-AF65-F5344CB8AC3E}">
        <p14:creationId xmlns:p14="http://schemas.microsoft.com/office/powerpoint/2010/main" val="78559715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dirty="0"/>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dirty="0"/>
              <a:t>| [Insert document title] | [Insert date]</a:t>
            </a: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mod="1">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dirty="0"/>
              <a:t> </a:t>
            </a:r>
            <a:endParaRPr lang="en-GB" dirty="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 </a:t>
            </a:r>
            <a:endParaRPr lang="en-GB" dirty="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dirty="0"/>
              <a:t> </a:t>
            </a:r>
            <a:endParaRPr lang="en-GB" dirty="0"/>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dirty="0"/>
              <a:t>National Grid </a:t>
            </a:r>
          </a:p>
        </p:txBody>
      </p:sp>
    </p:spTree>
  </p:cSld>
  <p:clrMap bg1="lt1" tx1="dk1" bg2="lt2" tx2="dk2" accent1="accent1" accent2="accent2" accent3="accent3" accent4="accent4" accent5="accent5" accent6="accent6" hlink="hlink" folHlink="folHlink"/>
  <p:sldLayoutIdLst>
    <p:sldLayoutId id="2147483785" r:id="rId1"/>
    <p:sldLayoutId id="2147483800" r:id="rId2"/>
    <p:sldLayoutId id="2147483813" r:id="rId3"/>
    <p:sldLayoutId id="2147483786" r:id="rId4"/>
    <p:sldLayoutId id="2147483814" r:id="rId5"/>
    <p:sldLayoutId id="2147483817" r:id="rId6"/>
    <p:sldLayoutId id="2147483795" r:id="rId7"/>
    <p:sldLayoutId id="2147483796" r:id="rId8"/>
    <p:sldLayoutId id="2147483815" r:id="rId9"/>
    <p:sldLayoutId id="2147483794" r:id="rId10"/>
    <p:sldLayoutId id="2147483797" r:id="rId11"/>
    <p:sldLayoutId id="2147483798" r:id="rId12"/>
    <p:sldLayoutId id="2147483816" r:id="rId13"/>
    <p:sldLayoutId id="2147483784" r:id="rId14"/>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mod="1">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gasgovernance.co.uk/0669/150419"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30195" y="1058863"/>
            <a:ext cx="4765680" cy="868039"/>
          </a:xfrm>
        </p:spPr>
        <p:txBody>
          <a:bodyPr/>
          <a:lstStyle/>
          <a:p>
            <a:r>
              <a:rPr lang="en-GB" sz="3400" dirty="0"/>
              <a:t>0669R – Review of MN &amp; GDW Arrangements</a:t>
            </a:r>
          </a:p>
        </p:txBody>
      </p:sp>
      <p:sp>
        <p:nvSpPr>
          <p:cNvPr id="18" name="Text Placeholder 17"/>
          <p:cNvSpPr>
            <a:spLocks noGrp="1"/>
          </p:cNvSpPr>
          <p:nvPr>
            <p:ph type="body" sz="quarter" idx="10"/>
          </p:nvPr>
        </p:nvSpPr>
        <p:spPr>
          <a:xfrm>
            <a:off x="330195" y="2600550"/>
            <a:ext cx="4033839" cy="276999"/>
          </a:xfrm>
        </p:spPr>
        <p:txBody>
          <a:bodyPr/>
          <a:lstStyle/>
          <a:p>
            <a:r>
              <a:rPr lang="en-GB" dirty="0"/>
              <a:t>2</a:t>
            </a:r>
            <a:r>
              <a:rPr lang="en-GB" baseline="30000" dirty="0"/>
              <a:t>nd</a:t>
            </a:r>
            <a:r>
              <a:rPr lang="en-GB" dirty="0"/>
              <a:t> May 2019</a:t>
            </a:r>
          </a:p>
        </p:txBody>
      </p:sp>
      <p:pic>
        <p:nvPicPr>
          <p:cNvPr id="9" name="Picture Placeholder 8"/>
          <p:cNvPicPr>
            <a:picLocks noGrp="1" noChangeAspect="1"/>
          </p:cNvPicPr>
          <p:nvPr>
            <p:ph type="pic" sz="quarter" idx="11"/>
          </p:nvPr>
        </p:nvPicPr>
        <p:blipFill>
          <a:blip r:embed="rId2"/>
          <a:srcRect t="12512" b="12512"/>
          <a:stretch>
            <a:fillRect/>
          </a:stretch>
        </p:blipFill>
        <p:spPr/>
      </p:pic>
      <p:pic>
        <p:nvPicPr>
          <p:cNvPr id="13" name="Picture Placeholder 12"/>
          <p:cNvPicPr>
            <a:picLocks noGrp="1" noChangeAspect="1"/>
          </p:cNvPicPr>
          <p:nvPr>
            <p:ph type="pic" sz="quarter" idx="12"/>
          </p:nvPr>
        </p:nvPicPr>
        <p:blipFill>
          <a:blip r:embed="rId3"/>
          <a:srcRect t="12512" b="12512"/>
          <a:stretch>
            <a:fillRect/>
          </a:stretch>
        </p:blipFill>
        <p:spPr/>
      </p:pic>
      <p:pic>
        <p:nvPicPr>
          <p:cNvPr id="11" name="Picture Placeholder 10"/>
          <p:cNvPicPr>
            <a:picLocks noGrp="1" noChangeAspect="1"/>
          </p:cNvPicPr>
          <p:nvPr>
            <p:ph type="pic" sz="quarter" idx="13"/>
          </p:nvPr>
        </p:nvPicPr>
        <p:blipFill rotWithShape="1">
          <a:blip r:embed="rId4"/>
          <a:srcRect l="14122" r="29389" b="15266"/>
          <a:stretch/>
        </p:blipFill>
        <p:spPr/>
      </p:pic>
    </p:spTree>
    <p:extLst>
      <p:ext uri="{BB962C8B-B14F-4D97-AF65-F5344CB8AC3E}">
        <p14:creationId xmlns:p14="http://schemas.microsoft.com/office/powerpoint/2010/main" val="30005398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30194" y="2536528"/>
            <a:ext cx="2908306" cy="492443"/>
          </a:xfrm>
        </p:spPr>
        <p:txBody>
          <a:bodyPr/>
          <a:lstStyle/>
          <a:p>
            <a:r>
              <a:rPr lang="en-US" dirty="0"/>
              <a:t>Next Steps</a:t>
            </a:r>
          </a:p>
        </p:txBody>
      </p:sp>
      <p:sp>
        <p:nvSpPr>
          <p:cNvPr id="3" name="Text Placeholder 2"/>
          <p:cNvSpPr>
            <a:spLocks noGrp="1"/>
          </p:cNvSpPr>
          <p:nvPr>
            <p:ph type="body" sz="quarter" idx="17"/>
          </p:nvPr>
        </p:nvSpPr>
        <p:spPr/>
        <p:txBody>
          <a:bodyPr/>
          <a:lstStyle/>
          <a:p>
            <a:r>
              <a:rPr lang="en-GB" dirty="0"/>
              <a:t>04</a:t>
            </a:r>
          </a:p>
        </p:txBody>
      </p:sp>
      <p:pic>
        <p:nvPicPr>
          <p:cNvPr id="6" name="Picture Placeholder 5"/>
          <p:cNvPicPr>
            <a:picLocks noGrp="1" noChangeAspect="1"/>
          </p:cNvPicPr>
          <p:nvPr>
            <p:ph type="pic" sz="quarter" idx="16"/>
          </p:nvPr>
        </p:nvPicPr>
        <p:blipFill>
          <a:blip r:embed="rId2"/>
          <a:srcRect l="10860" r="10860"/>
          <a:stretch>
            <a:fillRect/>
          </a:stretch>
        </p:blipFill>
        <p:spPr/>
      </p:pic>
    </p:spTree>
    <p:extLst>
      <p:ext uri="{BB962C8B-B14F-4D97-AF65-F5344CB8AC3E}">
        <p14:creationId xmlns:p14="http://schemas.microsoft.com/office/powerpoint/2010/main" val="29023395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24001" y="1062500"/>
            <a:ext cx="8276302" cy="2708434"/>
          </a:xfrm>
        </p:spPr>
        <p:txBody>
          <a:bodyPr/>
          <a:lstStyle/>
          <a:p>
            <a:pPr marL="285750" indent="-285750">
              <a:buFont typeface="Arial" panose="020B0604020202020204" pitchFamily="34" charset="0"/>
              <a:buChar char="•"/>
            </a:pPr>
            <a:r>
              <a:rPr lang="en-GB" b="0" dirty="0">
                <a:solidFill>
                  <a:srgbClr val="55555A"/>
                </a:solidFill>
              </a:rPr>
              <a:t>Develop and quantify LNG methodology</a:t>
            </a:r>
          </a:p>
          <a:p>
            <a:pPr marL="285750" indent="-285750">
              <a:buFont typeface="Arial" panose="020B0604020202020204" pitchFamily="34" charset="0"/>
              <a:buChar char="•"/>
            </a:pPr>
            <a:r>
              <a:rPr lang="en-GB" b="0" dirty="0">
                <a:solidFill>
                  <a:srgbClr val="55555A"/>
                </a:solidFill>
              </a:rPr>
              <a:t>Analyse the impact of the proposed new IC and LNG methodologies on Margins Notice historically</a:t>
            </a:r>
          </a:p>
          <a:p>
            <a:pPr marL="285750" indent="-285750">
              <a:buFont typeface="Arial" panose="020B0604020202020204" pitchFamily="34" charset="0"/>
              <a:buChar char="•"/>
            </a:pPr>
            <a:r>
              <a:rPr lang="en-GB" b="0" dirty="0">
                <a:solidFill>
                  <a:srgbClr val="55555A"/>
                </a:solidFill>
              </a:rPr>
              <a:t>Agree recommendations with the Workgroup</a:t>
            </a:r>
          </a:p>
          <a:p>
            <a:pPr marL="285750" indent="-285750">
              <a:buFont typeface="Arial" panose="020B0604020202020204" pitchFamily="34" charset="0"/>
              <a:buChar char="•"/>
            </a:pPr>
            <a:r>
              <a:rPr lang="en-GB" b="0" dirty="0">
                <a:solidFill>
                  <a:srgbClr val="55555A"/>
                </a:solidFill>
              </a:rPr>
              <a:t>Close 0669R, Workgroup Report to Panel – possible extension required</a:t>
            </a:r>
          </a:p>
          <a:p>
            <a:pPr marL="285750" indent="-285750">
              <a:buFont typeface="Arial" panose="020B0604020202020204" pitchFamily="34" charset="0"/>
              <a:buChar char="•"/>
            </a:pPr>
            <a:r>
              <a:rPr lang="en-GB" b="0" dirty="0">
                <a:solidFill>
                  <a:srgbClr val="55555A"/>
                </a:solidFill>
              </a:rPr>
              <a:t>Raise a new mod to implement recommendations </a:t>
            </a:r>
          </a:p>
          <a:p>
            <a:pPr marL="285750" indent="-285750">
              <a:buFont typeface="Arial" panose="020B0604020202020204" pitchFamily="34" charset="0"/>
              <a:buChar char="•"/>
            </a:pPr>
            <a:endParaRPr lang="en-GB" dirty="0">
              <a:solidFill>
                <a:srgbClr val="55555A"/>
              </a:solidFill>
            </a:endParaRPr>
          </a:p>
        </p:txBody>
      </p:sp>
      <p:sp>
        <p:nvSpPr>
          <p:cNvPr id="3" name="Title 2"/>
          <p:cNvSpPr>
            <a:spLocks noGrp="1"/>
          </p:cNvSpPr>
          <p:nvPr>
            <p:ph type="title"/>
          </p:nvPr>
        </p:nvSpPr>
        <p:spPr/>
        <p:txBody>
          <a:bodyPr/>
          <a:lstStyle/>
          <a:p>
            <a:r>
              <a:rPr lang="en-GB" dirty="0"/>
              <a:t>Next Steps</a:t>
            </a:r>
          </a:p>
        </p:txBody>
      </p:sp>
      <p:sp>
        <p:nvSpPr>
          <p:cNvPr id="4" name="Footer Placeholder 3"/>
          <p:cNvSpPr>
            <a:spLocks noGrp="1"/>
          </p:cNvSpPr>
          <p:nvPr>
            <p:ph type="ftr" sz="quarter" idx="10"/>
          </p:nvPr>
        </p:nvSpPr>
        <p:spPr/>
        <p:txBody>
          <a:bodyPr/>
          <a:lstStyle/>
          <a:p>
            <a:pPr>
              <a:tabLst>
                <a:tab pos="989013" algn="l"/>
              </a:tabLst>
            </a:pPr>
            <a:r>
              <a:rPr lang="fr-FR" dirty="0"/>
              <a:t>| </a:t>
            </a:r>
          </a:p>
        </p:txBody>
      </p:sp>
      <p:sp>
        <p:nvSpPr>
          <p:cNvPr id="6" name="Footer Placeholder 6">
            <a:extLst/>
          </p:cNvPr>
          <p:cNvSpPr txBox="1">
            <a:spLocks/>
          </p:cNvSpPr>
          <p:nvPr/>
        </p:nvSpPr>
        <p:spPr>
          <a:xfrm>
            <a:off x="1387238" y="4892824"/>
            <a:ext cx="7195415" cy="169277"/>
          </a:xfrm>
          <a:prstGeom prst="rect">
            <a:avLst/>
          </a:prstGeom>
        </p:spPr>
        <p:txBody>
          <a:bodyPr wrap="square" lIns="0" tIns="0" rIns="0" bIns="0" anchor="b">
            <a:spAutoFit/>
          </a:bodyPr>
          <a:lstStyle>
            <a:defPPr>
              <a:defRPr lang="en-GB"/>
            </a:defPPr>
            <a:lvl1pPr marL="0" indent="0" algn="l" rtl="0" eaLnBrk="1" fontAlgn="base" hangingPunct="1">
              <a:spcBef>
                <a:spcPct val="0"/>
              </a:spcBef>
              <a:spcAft>
                <a:spcPts val="600"/>
              </a:spcAft>
              <a:buClr>
                <a:schemeClr val="tx1"/>
              </a:buClr>
              <a:buFontTx/>
              <a:buNone/>
              <a:defRPr lang="en-GB" sz="1100" b="0">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a:t>| 0669R – Review of MN &amp; GDW Arrangements | 2</a:t>
            </a:r>
            <a:r>
              <a:rPr lang="en-US" baseline="30000"/>
              <a:t>nd</a:t>
            </a:r>
            <a:r>
              <a:rPr lang="en-US"/>
              <a:t> May 2019</a:t>
            </a:r>
            <a:endParaRPr lang="en-US" dirty="0">
              <a:solidFill>
                <a:srgbClr val="FF0000"/>
              </a:solidFill>
            </a:endParaRPr>
          </a:p>
        </p:txBody>
      </p:sp>
    </p:spTree>
    <p:extLst>
      <p:ext uri="{BB962C8B-B14F-4D97-AF65-F5344CB8AC3E}">
        <p14:creationId xmlns:p14="http://schemas.microsoft.com/office/powerpoint/2010/main" val="415780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Updated UNC Timeline</a:t>
            </a:r>
            <a:endParaRPr lang="en-GB" dirty="0">
              <a:solidFill>
                <a:srgbClr val="FF0000"/>
              </a:solidFill>
            </a:endParaRPr>
          </a:p>
        </p:txBody>
      </p:sp>
      <p:cxnSp>
        <p:nvCxnSpPr>
          <p:cNvPr id="7" name="Straight Connector 6"/>
          <p:cNvCxnSpPr/>
          <p:nvPr/>
        </p:nvCxnSpPr>
        <p:spPr bwMode="auto">
          <a:xfrm>
            <a:off x="365142" y="2683566"/>
            <a:ext cx="8413716"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lowchart: Sort 8"/>
          <p:cNvSpPr>
            <a:spLocks noChangeAspect="1"/>
          </p:cNvSpPr>
          <p:nvPr/>
        </p:nvSpPr>
        <p:spPr bwMode="auto">
          <a:xfrm>
            <a:off x="172116" y="2503566"/>
            <a:ext cx="207693" cy="360000"/>
          </a:xfrm>
          <a:prstGeom prst="flowChartSort">
            <a:avLst/>
          </a:prstGeom>
          <a:solidFill>
            <a:schemeClr val="accent1"/>
          </a:solidFill>
          <a:ln w="9525" cap="flat" cmpd="sng" algn="ctr">
            <a:solidFill>
              <a:schemeClr val="accent1"/>
            </a:solid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450"/>
              </a:spcAft>
              <a:buClr>
                <a:srgbClr val="55555A"/>
              </a:buClr>
              <a:buSzTx/>
              <a:buFontTx/>
              <a:buNone/>
              <a:tabLst/>
              <a:defRPr/>
            </a:pPr>
            <a:endParaRPr kumimoji="0" lang="en-GB" sz="1200" b="1" i="0" u="none" strike="noStrike" kern="0" cap="none" spc="0" normalizeH="0" baseline="0" noProof="0" dirty="0" err="1">
              <a:ln>
                <a:noFill/>
              </a:ln>
              <a:solidFill>
                <a:srgbClr val="FFFFFF"/>
              </a:solidFill>
              <a:effectLst/>
              <a:uLnTx/>
              <a:uFillTx/>
              <a:latin typeface="Arial"/>
              <a:ea typeface="ＭＳ Ｐゴシック"/>
              <a:cs typeface="Arial"/>
            </a:endParaRPr>
          </a:p>
        </p:txBody>
      </p:sp>
      <p:sp>
        <p:nvSpPr>
          <p:cNvPr id="10" name="Flowchart: Sort 9"/>
          <p:cNvSpPr>
            <a:spLocks noChangeAspect="1"/>
          </p:cNvSpPr>
          <p:nvPr/>
        </p:nvSpPr>
        <p:spPr bwMode="auto">
          <a:xfrm>
            <a:off x="8764191" y="2503566"/>
            <a:ext cx="207693" cy="360000"/>
          </a:xfrm>
          <a:prstGeom prst="flowChartSort">
            <a:avLst/>
          </a:prstGeom>
          <a:solidFill>
            <a:schemeClr val="accent1"/>
          </a:solidFill>
          <a:ln w="9525" cap="flat" cmpd="sng" algn="ctr">
            <a:solidFill>
              <a:schemeClr val="accent1"/>
            </a:solid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450"/>
              </a:spcAft>
              <a:buClr>
                <a:srgbClr val="55555A"/>
              </a:buClr>
              <a:buSzTx/>
              <a:buFontTx/>
              <a:buNone/>
              <a:tabLst/>
              <a:defRPr/>
            </a:pPr>
            <a:endParaRPr kumimoji="0" lang="en-GB" sz="1200" b="1" i="0" u="none" strike="noStrike" kern="0" cap="none" spc="0" normalizeH="0" baseline="0" noProof="0" dirty="0" err="1">
              <a:ln>
                <a:noFill/>
              </a:ln>
              <a:solidFill>
                <a:srgbClr val="FFFFFF"/>
              </a:solidFill>
              <a:effectLst/>
              <a:uLnTx/>
              <a:uFillTx/>
              <a:latin typeface="Arial"/>
              <a:ea typeface="ＭＳ Ｐゴシック"/>
              <a:cs typeface="Arial"/>
            </a:endParaRPr>
          </a:p>
        </p:txBody>
      </p:sp>
      <p:sp>
        <p:nvSpPr>
          <p:cNvPr id="11" name="TextBox 10"/>
          <p:cNvSpPr txBox="1"/>
          <p:nvPr/>
        </p:nvSpPr>
        <p:spPr bwMode="auto">
          <a:xfrm rot="16200000">
            <a:off x="-270721"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Sept 2018</a:t>
            </a:r>
          </a:p>
        </p:txBody>
      </p:sp>
      <p:sp>
        <p:nvSpPr>
          <p:cNvPr id="12" name="TextBox 11"/>
          <p:cNvSpPr txBox="1"/>
          <p:nvPr/>
        </p:nvSpPr>
        <p:spPr bwMode="auto">
          <a:xfrm rot="16200000">
            <a:off x="8313600"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Oct 2019</a:t>
            </a:r>
          </a:p>
        </p:txBody>
      </p:sp>
      <p:cxnSp>
        <p:nvCxnSpPr>
          <p:cNvPr id="25" name="Straight Connector 24"/>
          <p:cNvCxnSpPr/>
          <p:nvPr/>
        </p:nvCxnSpPr>
        <p:spPr bwMode="auto">
          <a:xfrm>
            <a:off x="1024761"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2959617"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2314665"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1669713"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3604569"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4249521"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4894473"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5539425"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6184377"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6829329"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7474281"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8119233" y="2683566"/>
            <a:ext cx="0" cy="18000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bwMode="auto">
          <a:xfrm rot="16200000">
            <a:off x="478076"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Oct 2018</a:t>
            </a:r>
          </a:p>
        </p:txBody>
      </p:sp>
      <p:sp>
        <p:nvSpPr>
          <p:cNvPr id="42" name="TextBox 41"/>
          <p:cNvSpPr txBox="1"/>
          <p:nvPr/>
        </p:nvSpPr>
        <p:spPr bwMode="auto">
          <a:xfrm rot="16200000">
            <a:off x="1123444"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Nov 2018</a:t>
            </a:r>
          </a:p>
        </p:txBody>
      </p:sp>
      <p:sp>
        <p:nvSpPr>
          <p:cNvPr id="43" name="TextBox 42"/>
          <p:cNvSpPr txBox="1"/>
          <p:nvPr/>
        </p:nvSpPr>
        <p:spPr bwMode="auto">
          <a:xfrm rot="16200000">
            <a:off x="1758474"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Dec 2018</a:t>
            </a:r>
          </a:p>
        </p:txBody>
      </p:sp>
      <p:sp>
        <p:nvSpPr>
          <p:cNvPr id="44" name="TextBox 43"/>
          <p:cNvSpPr txBox="1"/>
          <p:nvPr/>
        </p:nvSpPr>
        <p:spPr bwMode="auto">
          <a:xfrm rot="16200000">
            <a:off x="2403426"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Jan 2019</a:t>
            </a:r>
          </a:p>
        </p:txBody>
      </p:sp>
      <p:sp>
        <p:nvSpPr>
          <p:cNvPr id="45" name="TextBox 44"/>
          <p:cNvSpPr txBox="1"/>
          <p:nvPr/>
        </p:nvSpPr>
        <p:spPr bwMode="auto">
          <a:xfrm rot="16200000">
            <a:off x="3048378"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Feb 2019</a:t>
            </a:r>
          </a:p>
        </p:txBody>
      </p:sp>
      <p:sp>
        <p:nvSpPr>
          <p:cNvPr id="46" name="TextBox 45"/>
          <p:cNvSpPr txBox="1"/>
          <p:nvPr/>
        </p:nvSpPr>
        <p:spPr bwMode="auto">
          <a:xfrm rot="16200000">
            <a:off x="3693330" y="3362209"/>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Mar 2019</a:t>
            </a:r>
          </a:p>
        </p:txBody>
      </p:sp>
      <p:sp>
        <p:nvSpPr>
          <p:cNvPr id="47" name="TextBox 46"/>
          <p:cNvSpPr txBox="1"/>
          <p:nvPr/>
        </p:nvSpPr>
        <p:spPr bwMode="auto">
          <a:xfrm rot="16200000">
            <a:off x="4338282" y="3362208"/>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Apr 2019</a:t>
            </a:r>
          </a:p>
        </p:txBody>
      </p:sp>
      <p:sp>
        <p:nvSpPr>
          <p:cNvPr id="48" name="TextBox 47"/>
          <p:cNvSpPr txBox="1"/>
          <p:nvPr/>
        </p:nvSpPr>
        <p:spPr bwMode="auto">
          <a:xfrm rot="16200000">
            <a:off x="4983235" y="3362207"/>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May 2019</a:t>
            </a:r>
          </a:p>
        </p:txBody>
      </p:sp>
      <p:sp>
        <p:nvSpPr>
          <p:cNvPr id="49" name="TextBox 48"/>
          <p:cNvSpPr txBox="1"/>
          <p:nvPr/>
        </p:nvSpPr>
        <p:spPr bwMode="auto">
          <a:xfrm rot="16200000">
            <a:off x="5628189" y="3362206"/>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Jun 2019</a:t>
            </a:r>
          </a:p>
        </p:txBody>
      </p:sp>
      <p:sp>
        <p:nvSpPr>
          <p:cNvPr id="50" name="TextBox 49"/>
          <p:cNvSpPr txBox="1"/>
          <p:nvPr/>
        </p:nvSpPr>
        <p:spPr bwMode="auto">
          <a:xfrm rot="16200000">
            <a:off x="6273144" y="3362205"/>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Jul 2019</a:t>
            </a:r>
          </a:p>
        </p:txBody>
      </p:sp>
      <p:sp>
        <p:nvSpPr>
          <p:cNvPr id="51" name="TextBox 50"/>
          <p:cNvSpPr txBox="1"/>
          <p:nvPr/>
        </p:nvSpPr>
        <p:spPr bwMode="auto">
          <a:xfrm rot="16200000">
            <a:off x="6918100" y="3362204"/>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Aug 2019</a:t>
            </a:r>
          </a:p>
        </p:txBody>
      </p:sp>
      <p:sp>
        <p:nvSpPr>
          <p:cNvPr id="52" name="TextBox 51"/>
          <p:cNvSpPr txBox="1"/>
          <p:nvPr/>
        </p:nvSpPr>
        <p:spPr bwMode="auto">
          <a:xfrm rot="16200000">
            <a:off x="7563056" y="3362203"/>
            <a:ext cx="110112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55555A"/>
                </a:solidFill>
                <a:effectLst/>
                <a:uLnTx/>
                <a:uFillTx/>
                <a:latin typeface="Arial"/>
                <a:ea typeface="ＭＳ Ｐゴシック"/>
                <a:cs typeface="+mn-cs"/>
              </a:rPr>
              <a:t>Sept 2019</a:t>
            </a:r>
          </a:p>
        </p:txBody>
      </p:sp>
      <p:cxnSp>
        <p:nvCxnSpPr>
          <p:cNvPr id="54" name="Straight Arrow Connector 53"/>
          <p:cNvCxnSpPr/>
          <p:nvPr/>
        </p:nvCxnSpPr>
        <p:spPr bwMode="auto">
          <a:xfrm>
            <a:off x="1024761" y="2503566"/>
            <a:ext cx="5940000" cy="0"/>
          </a:xfrm>
          <a:prstGeom prst="straightConnector1">
            <a:avLst/>
          </a:prstGeom>
          <a:solidFill>
            <a:schemeClr val="accent1"/>
          </a:solidFill>
          <a:ln w="28575" cap="flat" cmpd="sng" algn="ctr">
            <a:solidFill>
              <a:schemeClr val="accent2"/>
            </a:solidFill>
            <a:prstDash val="sysDash"/>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bwMode="auto">
          <a:xfrm>
            <a:off x="2252503" y="2242440"/>
            <a:ext cx="284560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00BEB4"/>
                </a:solidFill>
                <a:effectLst/>
                <a:uLnTx/>
                <a:uFillTx/>
                <a:latin typeface="Arial"/>
                <a:ea typeface="ＭＳ Ｐゴシック"/>
                <a:cs typeface="+mn-cs"/>
              </a:rPr>
              <a:t>0669R Workgroups</a:t>
            </a:r>
          </a:p>
        </p:txBody>
      </p:sp>
      <p:cxnSp>
        <p:nvCxnSpPr>
          <p:cNvPr id="56" name="Straight Arrow Connector 55"/>
          <p:cNvCxnSpPr>
            <a:stCxn id="58" idx="2"/>
          </p:cNvCxnSpPr>
          <p:nvPr/>
        </p:nvCxnSpPr>
        <p:spPr bwMode="auto">
          <a:xfrm flipH="1">
            <a:off x="387562" y="1313555"/>
            <a:ext cx="687425" cy="1265258"/>
          </a:xfrm>
          <a:prstGeom prst="straightConnector1">
            <a:avLst/>
          </a:prstGeom>
          <a:solidFill>
            <a:schemeClr val="accent1"/>
          </a:solidFill>
          <a:ln w="28575" cap="flat" cmpd="sng" algn="ctr">
            <a:solidFill>
              <a:schemeClr val="accent2"/>
            </a:solidFill>
            <a:prstDash val="sysDot"/>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bwMode="auto">
          <a:xfrm>
            <a:off x="200490" y="1151972"/>
            <a:ext cx="17489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00BEB4"/>
                </a:solidFill>
                <a:effectLst/>
                <a:uLnTx/>
                <a:uFillTx/>
                <a:latin typeface="Arial"/>
                <a:ea typeface="ＭＳ Ｐゴシック"/>
                <a:cs typeface="+mn-cs"/>
              </a:rPr>
              <a:t>Pre-Mod Discussion</a:t>
            </a:r>
          </a:p>
        </p:txBody>
      </p:sp>
      <p:cxnSp>
        <p:nvCxnSpPr>
          <p:cNvPr id="59" name="Straight Arrow Connector 58"/>
          <p:cNvCxnSpPr>
            <a:stCxn id="62" idx="2"/>
          </p:cNvCxnSpPr>
          <p:nvPr/>
        </p:nvCxnSpPr>
        <p:spPr bwMode="auto">
          <a:xfrm>
            <a:off x="6901578" y="1764890"/>
            <a:ext cx="329088" cy="775225"/>
          </a:xfrm>
          <a:prstGeom prst="straightConnector1">
            <a:avLst/>
          </a:prstGeom>
          <a:solidFill>
            <a:schemeClr val="accent1"/>
          </a:solidFill>
          <a:ln w="28575" cap="flat" cmpd="sng" algn="ctr">
            <a:solidFill>
              <a:schemeClr val="accent2"/>
            </a:solidFill>
            <a:prstDash val="sysDot"/>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Box 61"/>
          <p:cNvSpPr txBox="1"/>
          <p:nvPr/>
        </p:nvSpPr>
        <p:spPr bwMode="auto">
          <a:xfrm>
            <a:off x="6345509" y="1441725"/>
            <a:ext cx="11121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00BEB4"/>
                </a:solidFill>
                <a:effectLst/>
                <a:uLnTx/>
                <a:uFillTx/>
                <a:latin typeface="Arial"/>
                <a:ea typeface="ＭＳ Ｐゴシック"/>
                <a:cs typeface="+mn-cs"/>
              </a:rPr>
              <a:t>Mod Panel to close 0669R</a:t>
            </a:r>
          </a:p>
        </p:txBody>
      </p:sp>
      <p:cxnSp>
        <p:nvCxnSpPr>
          <p:cNvPr id="64" name="Straight Arrow Connector 63"/>
          <p:cNvCxnSpPr>
            <a:stCxn id="67" idx="2"/>
          </p:cNvCxnSpPr>
          <p:nvPr/>
        </p:nvCxnSpPr>
        <p:spPr bwMode="auto">
          <a:xfrm flipH="1">
            <a:off x="7294381" y="1269098"/>
            <a:ext cx="361598" cy="1259182"/>
          </a:xfrm>
          <a:prstGeom prst="straightConnector1">
            <a:avLst/>
          </a:prstGeom>
          <a:solidFill>
            <a:schemeClr val="accent1"/>
          </a:solidFill>
          <a:ln w="28575" cap="flat" cmpd="sng" algn="ctr">
            <a:solidFill>
              <a:schemeClr val="accent6"/>
            </a:solidFill>
            <a:prstDash val="sysDot"/>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p:cNvSpPr txBox="1"/>
          <p:nvPr/>
        </p:nvSpPr>
        <p:spPr bwMode="auto">
          <a:xfrm>
            <a:off x="7043235" y="1107515"/>
            <a:ext cx="12254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FFB45A"/>
                </a:solidFill>
                <a:effectLst/>
                <a:uLnTx/>
                <a:uFillTx/>
                <a:latin typeface="Arial"/>
                <a:ea typeface="ＭＳ Ｐゴシック"/>
                <a:cs typeface="+mn-cs"/>
              </a:rPr>
              <a:t>Raise New Mod</a:t>
            </a:r>
          </a:p>
        </p:txBody>
      </p:sp>
      <p:cxnSp>
        <p:nvCxnSpPr>
          <p:cNvPr id="74" name="Straight Arrow Connector 73"/>
          <p:cNvCxnSpPr/>
          <p:nvPr/>
        </p:nvCxnSpPr>
        <p:spPr bwMode="auto">
          <a:xfrm>
            <a:off x="7295565" y="2528280"/>
            <a:ext cx="721953" cy="0"/>
          </a:xfrm>
          <a:prstGeom prst="straightConnector1">
            <a:avLst/>
          </a:prstGeom>
          <a:solidFill>
            <a:schemeClr val="accent1"/>
          </a:solidFill>
          <a:ln w="28575" cap="flat" cmpd="sng" algn="ctr">
            <a:solidFill>
              <a:schemeClr val="accent6"/>
            </a:solidFill>
            <a:prstDash val="sysDash"/>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bwMode="auto">
          <a:xfrm>
            <a:off x="7066668" y="2325311"/>
            <a:ext cx="122548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FFB45A"/>
                </a:solidFill>
                <a:effectLst/>
                <a:uLnTx/>
                <a:uFillTx/>
                <a:latin typeface="Arial"/>
                <a:ea typeface="ＭＳ Ｐゴシック"/>
                <a:cs typeface="+mn-cs"/>
              </a:rPr>
              <a:t>Consultation</a:t>
            </a:r>
          </a:p>
        </p:txBody>
      </p:sp>
      <p:sp>
        <p:nvSpPr>
          <p:cNvPr id="81" name="TextBox 80"/>
          <p:cNvSpPr txBox="1"/>
          <p:nvPr/>
        </p:nvSpPr>
        <p:spPr bwMode="auto">
          <a:xfrm>
            <a:off x="7815267" y="1318685"/>
            <a:ext cx="8121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FA4616"/>
                </a:solidFill>
                <a:effectLst/>
                <a:uLnTx/>
                <a:uFillTx/>
                <a:latin typeface="Arial"/>
                <a:ea typeface="ＭＳ Ｐゴシック"/>
                <a:cs typeface="+mn-cs"/>
              </a:rPr>
              <a:t>Changes Effective</a:t>
            </a:r>
          </a:p>
        </p:txBody>
      </p:sp>
      <p:cxnSp>
        <p:nvCxnSpPr>
          <p:cNvPr id="4" name="Straight Connector 3"/>
          <p:cNvCxnSpPr/>
          <p:nvPr/>
        </p:nvCxnSpPr>
        <p:spPr bwMode="auto">
          <a:xfrm flipH="1">
            <a:off x="5605577" y="723019"/>
            <a:ext cx="23906" cy="3921093"/>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81" idx="2"/>
            <a:endCxn id="10" idx="1"/>
          </p:cNvCxnSpPr>
          <p:nvPr/>
        </p:nvCxnSpPr>
        <p:spPr bwMode="auto">
          <a:xfrm>
            <a:off x="8221339" y="1641850"/>
            <a:ext cx="542852" cy="1041716"/>
          </a:xfrm>
          <a:prstGeom prst="straightConnector1">
            <a:avLst/>
          </a:prstGeom>
          <a:solidFill>
            <a:schemeClr val="accent1"/>
          </a:solidFill>
          <a:ln w="28575" cap="flat" cmpd="sng" algn="ctr">
            <a:solidFill>
              <a:srgbClr val="FF0000"/>
            </a:solidFill>
            <a:prstDash val="sysDot"/>
            <a:round/>
            <a:headEnd type="non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56"/>
          <p:cNvSpPr txBox="1"/>
          <p:nvPr/>
        </p:nvSpPr>
        <p:spPr bwMode="auto">
          <a:xfrm>
            <a:off x="7974556" y="2483788"/>
            <a:ext cx="80990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
                <a:srgbClr val="55555A"/>
              </a:buClr>
              <a:buSzTx/>
              <a:buFontTx/>
              <a:buNone/>
              <a:tabLst/>
              <a:defRPr/>
            </a:pPr>
            <a:r>
              <a:rPr kumimoji="0" lang="en-GB" sz="1050" b="1" i="0" u="none" strike="noStrike" kern="0" cap="none" spc="0" normalizeH="0" baseline="0" noProof="0" dirty="0">
                <a:ln>
                  <a:noFill/>
                </a:ln>
                <a:solidFill>
                  <a:srgbClr val="FFB45A"/>
                </a:solidFill>
                <a:effectLst/>
                <a:uLnTx/>
                <a:uFillTx/>
                <a:latin typeface="Arial"/>
                <a:ea typeface="ＭＳ Ｐゴシック"/>
                <a:cs typeface="+mn-cs"/>
              </a:rPr>
              <a:t>Decision</a:t>
            </a:r>
          </a:p>
        </p:txBody>
      </p:sp>
      <p:sp>
        <p:nvSpPr>
          <p:cNvPr id="61" name="Footer Placeholder 6">
            <a:extLst/>
          </p:cNvPr>
          <p:cNvSpPr>
            <a:spLocks noGrp="1"/>
          </p:cNvSpPr>
          <p:nvPr>
            <p:ph type="ftr" sz="quarter" idx="10"/>
          </p:nvPr>
        </p:nvSpPr>
        <p:spPr>
          <a:xfrm>
            <a:off x="1234838" y="4740424"/>
            <a:ext cx="7195415" cy="169277"/>
          </a:xfrm>
        </p:spPr>
        <p:txBody>
          <a:bodyPr/>
          <a:lstStyle/>
          <a:p>
            <a:r>
              <a:rPr lang="fr-FR" dirty="0"/>
              <a:t>| 0669R – </a:t>
            </a:r>
            <a:r>
              <a:rPr lang="en-GB" dirty="0"/>
              <a:t>Review of MN &amp; GDW Arrangements | 2</a:t>
            </a:r>
            <a:r>
              <a:rPr lang="en-GB" baseline="30000" dirty="0"/>
              <a:t>nd</a:t>
            </a:r>
            <a:r>
              <a:rPr lang="en-GB" dirty="0"/>
              <a:t> May 2019</a:t>
            </a:r>
            <a:endParaRPr lang="en-GB" dirty="0">
              <a:solidFill>
                <a:srgbClr val="FF0000"/>
              </a:solidFill>
            </a:endParaRPr>
          </a:p>
        </p:txBody>
      </p:sp>
    </p:spTree>
    <p:extLst>
      <p:ext uri="{BB962C8B-B14F-4D97-AF65-F5344CB8AC3E}">
        <p14:creationId xmlns:p14="http://schemas.microsoft.com/office/powerpoint/2010/main" val="420688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1622382-7676-455B-9576-7DB35AD3C03C}"/>
              </a:ext>
            </a:extLst>
          </p:cNvPr>
          <p:cNvSpPr>
            <a:spLocks noGrp="1"/>
          </p:cNvSpPr>
          <p:nvPr>
            <p:ph type="ftr" sz="quarter" idx="10"/>
          </p:nvPr>
        </p:nvSpPr>
        <p:spPr/>
        <p:txBody>
          <a:bodyPr/>
          <a:lstStyle/>
          <a:p>
            <a:r>
              <a:rPr lang="fr-FR" dirty="0"/>
              <a:t>| 0669R – </a:t>
            </a:r>
            <a:r>
              <a:rPr lang="en-GB" dirty="0"/>
              <a:t>Review of MN &amp; GDW Arrangements | 2</a:t>
            </a:r>
            <a:r>
              <a:rPr lang="en-GB" baseline="30000" dirty="0"/>
              <a:t>nd</a:t>
            </a:r>
            <a:r>
              <a:rPr lang="en-GB" dirty="0"/>
              <a:t> May 2019</a:t>
            </a:r>
            <a:endParaRPr lang="en-GB" dirty="0">
              <a:solidFill>
                <a:srgbClr val="FF0000"/>
              </a:solidFill>
            </a:endParaRPr>
          </a:p>
        </p:txBody>
      </p:sp>
      <p:sp>
        <p:nvSpPr>
          <p:cNvPr id="2" name="Title 1">
            <a:extLst>
              <a:ext uri="{FF2B5EF4-FFF2-40B4-BE49-F238E27FC236}">
                <a16:creationId xmlns:a16="http://schemas.microsoft.com/office/drawing/2014/main" id="{B1305186-45BD-4F97-A52E-B3D807664952}"/>
              </a:ext>
            </a:extLst>
          </p:cNvPr>
          <p:cNvSpPr>
            <a:spLocks noGrp="1"/>
          </p:cNvSpPr>
          <p:nvPr>
            <p:ph type="title"/>
          </p:nvPr>
        </p:nvSpPr>
        <p:spPr/>
        <p:txBody>
          <a:bodyPr/>
          <a:lstStyle/>
          <a:p>
            <a:r>
              <a:rPr lang="en-US" dirty="0"/>
              <a:t>Contents page</a:t>
            </a:r>
            <a:endParaRPr lang="en-GB" dirty="0"/>
          </a:p>
        </p:txBody>
      </p:sp>
      <p:graphicFrame>
        <p:nvGraphicFramePr>
          <p:cNvPr id="4" name="Group 65">
            <a:extLst>
              <a:ext uri="{FF2B5EF4-FFF2-40B4-BE49-F238E27FC236}">
                <a16:creationId xmlns:a16="http://schemas.microsoft.com/office/drawing/2014/main" id="{C384CB05-63A7-44C4-AFCB-5C0C6D6F50EE}"/>
              </a:ext>
            </a:extLst>
          </p:cNvPr>
          <p:cNvGraphicFramePr>
            <a:graphicFrameLocks noGrp="1"/>
          </p:cNvGraphicFramePr>
          <p:nvPr>
            <p:extLst>
              <p:ext uri="{D42A27DB-BD31-4B8C-83A1-F6EECF244321}">
                <p14:modId xmlns:p14="http://schemas.microsoft.com/office/powerpoint/2010/main" val="1830516457"/>
              </p:ext>
            </p:extLst>
          </p:nvPr>
        </p:nvGraphicFramePr>
        <p:xfrm>
          <a:off x="374273" y="1057275"/>
          <a:ext cx="5493128" cy="1673280"/>
        </p:xfrm>
        <a:graphic>
          <a:graphicData uri="http://schemas.openxmlformats.org/drawingml/2006/table">
            <a:tbl>
              <a:tblPr/>
              <a:tblGrid>
                <a:gridCol w="654427">
                  <a:extLst>
                    <a:ext uri="{9D8B030D-6E8A-4147-A177-3AD203B41FA5}">
                      <a16:colId xmlns:a16="http://schemas.microsoft.com/office/drawing/2014/main" val="20000"/>
                    </a:ext>
                  </a:extLst>
                </a:gridCol>
                <a:gridCol w="4067175">
                  <a:extLst>
                    <a:ext uri="{9D8B030D-6E8A-4147-A177-3AD203B41FA5}">
                      <a16:colId xmlns:a16="http://schemas.microsoft.com/office/drawing/2014/main" val="20001"/>
                    </a:ext>
                  </a:extLst>
                </a:gridCol>
                <a:gridCol w="771526">
                  <a:extLst>
                    <a:ext uri="{9D8B030D-6E8A-4147-A177-3AD203B41FA5}">
                      <a16:colId xmlns:a16="http://schemas.microsoft.com/office/drawing/2014/main" val="3467868088"/>
                    </a:ext>
                  </a:extLst>
                </a:gridCol>
              </a:tblGrid>
              <a:tr h="3111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af-ZA" sz="1800" b="1" i="0" u="none" strike="noStrike" cap="none" normalizeH="0" baseline="0" dirty="0">
                          <a:ln>
                            <a:noFill/>
                          </a:ln>
                          <a:solidFill>
                            <a:schemeClr val="accent1"/>
                          </a:solidFill>
                          <a:effectLst/>
                          <a:latin typeface="+mn-lt"/>
                        </a:rPr>
                        <a:t>01</a:t>
                      </a:r>
                      <a:endParaRPr kumimoji="0" lang="en-GB" sz="1800" b="1" i="0" u="none" strike="noStrike" cap="none" normalizeH="0" baseline="0" dirty="0">
                        <a:ln>
                          <a:noFill/>
                        </a:ln>
                        <a:solidFill>
                          <a:schemeClr val="accent1"/>
                        </a:solidFill>
                        <a:effectLst/>
                        <a:latin typeface="+mn-lt"/>
                      </a:endParaRP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1400" b="0" i="0" u="none" strike="noStrike" kern="1200" cap="none" spc="0" normalizeH="0" baseline="0" noProof="0" dirty="0">
                          <a:ln>
                            <a:noFill/>
                          </a:ln>
                          <a:solidFill>
                            <a:schemeClr val="tx1"/>
                          </a:solidFill>
                          <a:effectLst/>
                          <a:uLnTx/>
                          <a:uFillTx/>
                          <a:latin typeface="+mn-lt"/>
                          <a:ea typeface="+mn-ea"/>
                          <a:cs typeface="+mn-cs"/>
                        </a:rPr>
                        <a:t>Recap of Proposal</a:t>
                      </a: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r"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1400" b="0" i="0" u="none" strike="noStrike" kern="1200" cap="none" spc="0" normalizeH="0" baseline="0" noProof="0" dirty="0">
                          <a:ln>
                            <a:noFill/>
                          </a:ln>
                          <a:solidFill>
                            <a:schemeClr val="tx1"/>
                          </a:solidFill>
                          <a:effectLst/>
                          <a:uLnTx/>
                          <a:uFillTx/>
                          <a:latin typeface="+mn-lt"/>
                          <a:ea typeface="+mn-ea"/>
                          <a:cs typeface="+mn-cs"/>
                        </a:rPr>
                        <a:t>03</a:t>
                      </a: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11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af-ZA" sz="1800" b="1" i="0" u="none" strike="noStrike" kern="1200" cap="none" normalizeH="0" baseline="0" dirty="0">
                          <a:ln>
                            <a:noFill/>
                          </a:ln>
                          <a:solidFill>
                            <a:schemeClr val="accent1"/>
                          </a:solidFill>
                          <a:effectLst/>
                          <a:latin typeface="+mn-lt"/>
                          <a:ea typeface="+mn-ea"/>
                          <a:cs typeface="+mn-cs"/>
                        </a:rPr>
                        <a:t>02</a:t>
                      </a:r>
                      <a:endParaRPr kumimoji="0" lang="en-GB" sz="1800" b="1" i="0" u="none" strike="noStrike" kern="1200" cap="none" normalizeH="0" baseline="0" dirty="0">
                        <a:ln>
                          <a:noFill/>
                        </a:ln>
                        <a:solidFill>
                          <a:schemeClr val="accent1"/>
                        </a:solidFill>
                        <a:effectLst/>
                        <a:latin typeface="+mn-lt"/>
                        <a:ea typeface="+mn-ea"/>
                        <a:cs typeface="+mn-cs"/>
                      </a:endParaRP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Interconnector Methodology</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r"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1400" b="0" i="0" u="none" strike="noStrike" kern="1200" cap="none" spc="0" normalizeH="0" baseline="0" noProof="0" dirty="0">
                          <a:ln>
                            <a:noFill/>
                          </a:ln>
                          <a:solidFill>
                            <a:schemeClr val="tx1"/>
                          </a:solidFill>
                          <a:effectLst/>
                          <a:uLnTx/>
                          <a:uFillTx/>
                          <a:latin typeface="+mn-lt"/>
                          <a:ea typeface="+mn-ea"/>
                          <a:cs typeface="+mn-cs"/>
                        </a:rPr>
                        <a:t>05</a:t>
                      </a: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48773"/>
                  </a:ext>
                </a:extLst>
              </a:tr>
              <a:tr h="311150">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af-ZA" sz="1800" b="1" i="0" u="none" strike="noStrike" cap="none" normalizeH="0" baseline="0" dirty="0">
                          <a:ln>
                            <a:noFill/>
                          </a:ln>
                          <a:solidFill>
                            <a:schemeClr val="accent1"/>
                          </a:solidFill>
                          <a:effectLst/>
                          <a:latin typeface="+mn-lt"/>
                        </a:rPr>
                        <a:t>03</a:t>
                      </a:r>
                      <a:endParaRPr kumimoji="0" lang="en-GB" sz="1800" b="1" i="0" u="none" strike="noStrike" cap="none" normalizeH="0" baseline="0" dirty="0">
                        <a:ln>
                          <a:noFill/>
                        </a:ln>
                        <a:solidFill>
                          <a:schemeClr val="accent1"/>
                        </a:solidFill>
                        <a:effectLst/>
                        <a:latin typeface="+mn-lt"/>
                      </a:endParaRP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af-ZA" sz="1400" b="0" i="0" u="none" strike="noStrike" kern="1200" cap="none" spc="0" normalizeH="0" baseline="0" noProof="0" dirty="0">
                          <a:ln>
                            <a:noFill/>
                          </a:ln>
                          <a:solidFill>
                            <a:schemeClr val="tx1"/>
                          </a:solidFill>
                          <a:effectLst/>
                          <a:uLnTx/>
                          <a:uFillTx/>
                          <a:latin typeface="+mn-lt"/>
                          <a:ea typeface="+mn-ea"/>
                          <a:cs typeface="+mn-cs"/>
                        </a:rPr>
                        <a:t>LNG Methodology</a:t>
                      </a: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r"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07</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1150">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1800" b="1" i="0" u="none" strike="noStrike" cap="none" normalizeH="0" baseline="0" dirty="0">
                          <a:ln>
                            <a:noFill/>
                          </a:ln>
                          <a:solidFill>
                            <a:schemeClr val="accent1"/>
                          </a:solidFill>
                          <a:effectLst/>
                          <a:latin typeface="+mn-lt"/>
                        </a:rPr>
                        <a:t>04</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Next Steps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r"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10</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3165527"/>
                  </a:ext>
                </a:extLst>
              </a:tr>
            </a:tbl>
          </a:graphicData>
        </a:graphic>
      </p:graphicFrame>
    </p:spTree>
    <p:extLst>
      <p:ext uri="{BB962C8B-B14F-4D97-AF65-F5344CB8AC3E}">
        <p14:creationId xmlns:p14="http://schemas.microsoft.com/office/powerpoint/2010/main" val="355026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30194" y="2536528"/>
            <a:ext cx="2524125" cy="984885"/>
          </a:xfrm>
        </p:spPr>
        <p:txBody>
          <a:bodyPr/>
          <a:lstStyle/>
          <a:p>
            <a:r>
              <a:rPr lang="en-US" dirty="0"/>
              <a:t>Recap of Proposal</a:t>
            </a:r>
          </a:p>
        </p:txBody>
      </p:sp>
      <p:sp>
        <p:nvSpPr>
          <p:cNvPr id="3" name="Text Placeholder 2"/>
          <p:cNvSpPr>
            <a:spLocks noGrp="1"/>
          </p:cNvSpPr>
          <p:nvPr>
            <p:ph type="body" sz="quarter" idx="17"/>
          </p:nvPr>
        </p:nvSpPr>
        <p:spPr/>
        <p:txBody>
          <a:bodyPr/>
          <a:lstStyle/>
          <a:p>
            <a:r>
              <a:rPr lang="en-GB" dirty="0"/>
              <a:t>01</a:t>
            </a:r>
          </a:p>
        </p:txBody>
      </p:sp>
      <p:pic>
        <p:nvPicPr>
          <p:cNvPr id="6" name="Picture Placeholder 5"/>
          <p:cNvPicPr>
            <a:picLocks noGrp="1" noChangeAspect="1"/>
          </p:cNvPicPr>
          <p:nvPr>
            <p:ph type="pic" sz="quarter" idx="16"/>
          </p:nvPr>
        </p:nvPicPr>
        <p:blipFill>
          <a:blip r:embed="rId2"/>
          <a:srcRect l="10860" r="10860"/>
          <a:stretch>
            <a:fillRect/>
          </a:stretch>
        </p:blipFill>
        <p:spPr/>
      </p:pic>
    </p:spTree>
    <p:extLst>
      <p:ext uri="{BB962C8B-B14F-4D97-AF65-F5344CB8AC3E}">
        <p14:creationId xmlns:p14="http://schemas.microsoft.com/office/powerpoint/2010/main" val="16318248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79" y="267573"/>
            <a:ext cx="8450517" cy="430887"/>
          </a:xfrm>
        </p:spPr>
        <p:txBody>
          <a:bodyPr/>
          <a:lstStyle/>
          <a:p>
            <a:r>
              <a:rPr lang="en-GB" dirty="0"/>
              <a:t>Proposed new process for Margins Notice calculation </a:t>
            </a:r>
          </a:p>
        </p:txBody>
      </p:sp>
      <p:sp>
        <p:nvSpPr>
          <p:cNvPr id="6" name="TextBox 5"/>
          <p:cNvSpPr txBox="1"/>
          <p:nvPr/>
        </p:nvSpPr>
        <p:spPr bwMode="auto">
          <a:xfrm>
            <a:off x="142103" y="923860"/>
            <a:ext cx="8859795" cy="699404"/>
          </a:xfrm>
          <a:prstGeom prst="rect">
            <a:avLst/>
          </a:prstGeom>
          <a:solidFill>
            <a:srgbClr val="92D050"/>
          </a:solidFill>
          <a:ln>
            <a:noFill/>
          </a:ln>
          <a:extLst/>
        </p:spPr>
        <p:txBody>
          <a:bodyPr vert="horz" wrap="square" lIns="72000" tIns="72000" rIns="72000" bIns="72000" numCol="1" rtlCol="0" anchor="t" anchorCtr="0" compatLnSpc="1">
            <a:prstTxWarp prst="textNoShape">
              <a:avLst/>
            </a:prstTxWarp>
            <a:spAutoFit/>
          </a:bodyPr>
          <a:lstStyle/>
          <a:p>
            <a:pPr algn="ctr"/>
            <a:r>
              <a:rPr lang="en-US" dirty="0">
                <a:solidFill>
                  <a:srgbClr val="55555A"/>
                </a:solidFill>
              </a:rPr>
              <a:t>Margins Notice triggered if: </a:t>
            </a:r>
            <a:r>
              <a:rPr lang="en-US" b="0" dirty="0">
                <a:solidFill>
                  <a:srgbClr val="55555A"/>
                </a:solidFill>
              </a:rPr>
              <a:t>Total Max Use (</a:t>
            </a:r>
            <a:r>
              <a:rPr lang="en-US" b="0" i="1" u="sng" dirty="0">
                <a:solidFill>
                  <a:schemeClr val="accent3"/>
                </a:solidFill>
              </a:rPr>
              <a:t>NSS Assumption </a:t>
            </a:r>
            <a:r>
              <a:rPr lang="en-US" b="0" dirty="0">
                <a:solidFill>
                  <a:srgbClr val="55555A"/>
                </a:solidFill>
              </a:rPr>
              <a:t>+ Storage Max Use + </a:t>
            </a:r>
            <a:r>
              <a:rPr lang="en-US" b="0" i="1" u="sng" dirty="0">
                <a:solidFill>
                  <a:schemeClr val="accent3"/>
                </a:solidFill>
              </a:rPr>
              <a:t>LNG Assumption + Interconnectors Assumption</a:t>
            </a:r>
            <a:r>
              <a:rPr lang="en-US" b="0" dirty="0">
                <a:solidFill>
                  <a:srgbClr val="55555A"/>
                </a:solidFill>
              </a:rPr>
              <a:t>) &lt; Demand Forecast</a:t>
            </a:r>
          </a:p>
        </p:txBody>
      </p:sp>
      <p:sp>
        <p:nvSpPr>
          <p:cNvPr id="7" name="Text Placeholder 9">
            <a:extLst/>
          </p:cNvPr>
          <p:cNvSpPr txBox="1">
            <a:spLocks/>
          </p:cNvSpPr>
          <p:nvPr/>
        </p:nvSpPr>
        <p:spPr bwMode="auto">
          <a:xfrm>
            <a:off x="322780" y="1720113"/>
            <a:ext cx="8450517" cy="167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lvl="2"/>
            <a:r>
              <a:rPr lang="en-US" sz="1700" b="1" dirty="0"/>
              <a:t>NSS </a:t>
            </a:r>
            <a:r>
              <a:rPr lang="en-US" sz="1700" dirty="0"/>
              <a:t>[Monthly review] – Just UKCS &amp; Norway, with LNG &amp; Interconnectors removed </a:t>
            </a:r>
          </a:p>
          <a:p>
            <a:pPr lvl="2"/>
            <a:r>
              <a:rPr lang="en-US" sz="1700" b="1" dirty="0"/>
              <a:t>Storage</a:t>
            </a:r>
            <a:r>
              <a:rPr lang="en-US" sz="1700" dirty="0"/>
              <a:t> [Daily process] – Current process to remain</a:t>
            </a:r>
          </a:p>
          <a:p>
            <a:pPr lvl="2"/>
            <a:r>
              <a:rPr lang="en-US" sz="1700" b="1" dirty="0"/>
              <a:t>LNG </a:t>
            </a:r>
            <a:r>
              <a:rPr lang="en-US" sz="1700" dirty="0"/>
              <a:t>[Daily process] – New methodology</a:t>
            </a:r>
            <a:endParaRPr lang="en-US" sz="1700" b="1" dirty="0"/>
          </a:p>
          <a:p>
            <a:pPr lvl="2"/>
            <a:r>
              <a:rPr lang="en-US" sz="1700" b="1" dirty="0"/>
              <a:t>Interconnectors</a:t>
            </a:r>
            <a:r>
              <a:rPr lang="en-US" sz="1700" dirty="0"/>
              <a:t> [Daily process] – New methodology</a:t>
            </a:r>
            <a:endParaRPr lang="en-US" sz="1700" b="1" dirty="0"/>
          </a:p>
        </p:txBody>
      </p:sp>
      <p:sp>
        <p:nvSpPr>
          <p:cNvPr id="9" name="Text Placeholder 9">
            <a:extLst/>
          </p:cNvPr>
          <p:cNvSpPr txBox="1">
            <a:spLocks/>
          </p:cNvSpPr>
          <p:nvPr/>
        </p:nvSpPr>
        <p:spPr bwMode="auto">
          <a:xfrm>
            <a:off x="322778" y="3422813"/>
            <a:ext cx="8450517" cy="12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0" lvl="2" indent="0">
              <a:buNone/>
            </a:pPr>
            <a:r>
              <a:rPr lang="en-US" sz="1700" b="1" dirty="0"/>
              <a:t>And </a:t>
            </a:r>
            <a:r>
              <a:rPr lang="en-US" sz="1700" dirty="0"/>
              <a:t>an ANS to be issued when we reach a certain percentage of the Margins Notice trigger.</a:t>
            </a:r>
          </a:p>
          <a:p>
            <a:pPr marL="0" lvl="2" indent="0">
              <a:buNone/>
            </a:pPr>
            <a:r>
              <a:rPr lang="en-US" sz="1700" b="1" dirty="0"/>
              <a:t>We propose to include in UNC these changes to the methodology, and the frequency of these processes and reviews.</a:t>
            </a:r>
          </a:p>
        </p:txBody>
      </p:sp>
      <p:sp>
        <p:nvSpPr>
          <p:cNvPr id="10" name="Footer Placeholder 6">
            <a:extLst/>
          </p:cNvPr>
          <p:cNvSpPr>
            <a:spLocks noGrp="1"/>
          </p:cNvSpPr>
          <p:nvPr>
            <p:ph type="ftr" sz="quarter" idx="10"/>
          </p:nvPr>
        </p:nvSpPr>
        <p:spPr>
          <a:xfrm>
            <a:off x="1234838" y="4740424"/>
            <a:ext cx="7195415" cy="169277"/>
          </a:xfrm>
        </p:spPr>
        <p:txBody>
          <a:bodyPr/>
          <a:lstStyle/>
          <a:p>
            <a:r>
              <a:rPr lang="fr-FR" dirty="0"/>
              <a:t>| 0669R – </a:t>
            </a:r>
            <a:r>
              <a:rPr lang="en-GB" dirty="0"/>
              <a:t>Review of MN &amp; GDW Arrangements | 2</a:t>
            </a:r>
            <a:r>
              <a:rPr lang="en-GB" baseline="30000" dirty="0"/>
              <a:t>nd</a:t>
            </a:r>
            <a:r>
              <a:rPr lang="en-GB" dirty="0"/>
              <a:t> May 2019</a:t>
            </a:r>
            <a:endParaRPr lang="en-GB" dirty="0">
              <a:solidFill>
                <a:srgbClr val="FF0000"/>
              </a:solidFill>
            </a:endParaRPr>
          </a:p>
        </p:txBody>
      </p:sp>
    </p:spTree>
    <p:extLst>
      <p:ext uri="{BB962C8B-B14F-4D97-AF65-F5344CB8AC3E}">
        <p14:creationId xmlns:p14="http://schemas.microsoft.com/office/powerpoint/2010/main" val="26029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30194" y="2536528"/>
            <a:ext cx="2908306" cy="1477328"/>
          </a:xfrm>
        </p:spPr>
        <p:txBody>
          <a:bodyPr/>
          <a:lstStyle/>
          <a:p>
            <a:r>
              <a:rPr lang="en-US" dirty="0"/>
              <a:t>Interconnector Methodology</a:t>
            </a:r>
          </a:p>
        </p:txBody>
      </p:sp>
      <p:sp>
        <p:nvSpPr>
          <p:cNvPr id="3" name="Text Placeholder 2"/>
          <p:cNvSpPr>
            <a:spLocks noGrp="1"/>
          </p:cNvSpPr>
          <p:nvPr>
            <p:ph type="body" sz="quarter" idx="17"/>
          </p:nvPr>
        </p:nvSpPr>
        <p:spPr/>
        <p:txBody>
          <a:bodyPr/>
          <a:lstStyle/>
          <a:p>
            <a:r>
              <a:rPr lang="en-GB" dirty="0"/>
              <a:t>02</a:t>
            </a:r>
          </a:p>
        </p:txBody>
      </p:sp>
      <p:pic>
        <p:nvPicPr>
          <p:cNvPr id="6" name="Picture Placeholder 5"/>
          <p:cNvPicPr>
            <a:picLocks noGrp="1" noChangeAspect="1"/>
          </p:cNvPicPr>
          <p:nvPr>
            <p:ph type="pic" sz="quarter" idx="16"/>
          </p:nvPr>
        </p:nvPicPr>
        <p:blipFill>
          <a:blip r:embed="rId2"/>
          <a:srcRect l="10860" r="10860"/>
          <a:stretch>
            <a:fillRect/>
          </a:stretch>
        </p:blipFill>
        <p:spPr/>
      </p:pic>
    </p:spTree>
    <p:extLst>
      <p:ext uri="{BB962C8B-B14F-4D97-AF65-F5344CB8AC3E}">
        <p14:creationId xmlns:p14="http://schemas.microsoft.com/office/powerpoint/2010/main" val="13032942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1"/>
              </p:nvPr>
            </p:nvSpPr>
            <p:spPr>
              <a:xfrm>
                <a:off x="322779" y="1068388"/>
                <a:ext cx="8595589" cy="3292055"/>
              </a:xfrm>
            </p:spPr>
            <p:txBody>
              <a:bodyPr/>
              <a:lstStyle/>
              <a:p>
                <a:pPr lvl="2"/>
                <a:r>
                  <a:rPr lang="en-GB" dirty="0">
                    <a:solidFill>
                      <a:srgbClr val="55555A"/>
                    </a:solidFill>
                  </a:rPr>
                  <a:t>At the last meeting, we demonstrated a correlation between interconnector flow and hub price differentials</a:t>
                </a:r>
                <a:endParaRPr lang="en-GB" dirty="0">
                  <a:solidFill>
                    <a:srgbClr val="FF0000"/>
                  </a:solidFill>
                </a:endParaRPr>
              </a:p>
              <a:p>
                <a:pPr lvl="2"/>
                <a:r>
                  <a:rPr lang="en-GB" dirty="0">
                    <a:solidFill>
                      <a:srgbClr val="55555A"/>
                    </a:solidFill>
                  </a:rPr>
                  <a:t>Our proposal is </a:t>
                </a:r>
                <a:r>
                  <a:rPr lang="en-GB" dirty="0"/>
                  <a:t>to use average flow and price differential data to calculate the interconnectors figure for the Margins Notice on a daily basis as follows:</a:t>
                </a:r>
              </a:p>
              <a:p>
                <a:pPr marL="0" lvl="2" indent="0">
                  <a:buNone/>
                </a:pPr>
                <a14:m>
                  <m:oMathPara xmlns:m="http://schemas.openxmlformats.org/officeDocument/2006/math">
                    <m:oMathParaPr>
                      <m:jc m:val="left"/>
                    </m:oMathParaPr>
                    <m:oMath xmlns:m="http://schemas.openxmlformats.org/officeDocument/2006/math">
                      <m:r>
                        <a:rPr lang="en-GB" sz="1100" b="0" i="1" smtClean="0">
                          <a:latin typeface="Cambria Math" panose="02040503050406030204" pitchFamily="18" charset="0"/>
                        </a:rPr>
                        <m:t>𝐵𝐵𝐿</m:t>
                      </m:r>
                      <m:r>
                        <a:rPr lang="en-GB" sz="1100" b="0" i="1" smtClean="0">
                          <a:latin typeface="Cambria Math" panose="02040503050406030204" pitchFamily="18" charset="0"/>
                        </a:rPr>
                        <m:t> </m:t>
                      </m:r>
                      <m:r>
                        <a:rPr lang="en-GB" sz="1100" b="0" i="1" smtClean="0">
                          <a:latin typeface="Cambria Math" panose="02040503050406030204" pitchFamily="18" charset="0"/>
                        </a:rPr>
                        <m:t>𝐼𝑛𝑡𝑒𝑟𝑐𝑜𝑛𝑛𝑒𝑐𝑡𝑜𝑟</m:t>
                      </m:r>
                      <m:r>
                        <a:rPr lang="en-GB" sz="1100" b="0" i="1" smtClean="0">
                          <a:latin typeface="Cambria Math" panose="02040503050406030204" pitchFamily="18" charset="0"/>
                        </a:rPr>
                        <m:t>=</m:t>
                      </m:r>
                      <m:r>
                        <a:rPr lang="en-GB" sz="1100" b="0" i="1" smtClean="0">
                          <a:latin typeface="Cambria Math" panose="02040503050406030204" pitchFamily="18" charset="0"/>
                        </a:rPr>
                        <m:t>𝑀𝑖𝑛</m:t>
                      </m:r>
                      <m:d>
                        <m:dPr>
                          <m:ctrlPr>
                            <a:rPr lang="en-GB" sz="1100" b="0" i="1" smtClean="0">
                              <a:latin typeface="Cambria Math" panose="02040503050406030204" pitchFamily="18" charset="0"/>
                            </a:rPr>
                          </m:ctrlPr>
                        </m:dPr>
                        <m:e>
                          <m:r>
                            <a:rPr lang="en-GB" sz="1100" b="0" i="1" smtClean="0">
                              <a:latin typeface="Cambria Math" panose="02040503050406030204" pitchFamily="18" charset="0"/>
                            </a:rPr>
                            <m:t>𝑀𝑎𝑥</m:t>
                          </m:r>
                          <m:r>
                            <a:rPr lang="en-GB" sz="1100" b="0" i="1" smtClean="0">
                              <a:latin typeface="Cambria Math" panose="02040503050406030204" pitchFamily="18" charset="0"/>
                            </a:rPr>
                            <m:t> </m:t>
                          </m:r>
                          <m:r>
                            <a:rPr lang="en-GB" sz="1100" b="0" i="1" smtClean="0">
                              <a:latin typeface="Cambria Math" panose="02040503050406030204" pitchFamily="18" charset="0"/>
                            </a:rPr>
                            <m:t>𝐵𝐵𝐿</m:t>
                          </m:r>
                          <m:r>
                            <a:rPr lang="en-GB" sz="1100" b="0" i="1" smtClean="0">
                              <a:latin typeface="Cambria Math" panose="02040503050406030204" pitchFamily="18" charset="0"/>
                            </a:rPr>
                            <m:t> </m:t>
                          </m:r>
                          <m:r>
                            <a:rPr lang="en-GB" sz="1100" b="0" i="1" smtClean="0">
                              <a:latin typeface="Cambria Math" panose="02040503050406030204" pitchFamily="18" charset="0"/>
                            </a:rPr>
                            <m:t>𝑇𝑒𝑐h𝑛𝑖𝑐𝑎𝑙</m:t>
                          </m:r>
                          <m:r>
                            <a:rPr lang="en-GB" sz="1100" b="0" i="1" smtClean="0">
                              <a:latin typeface="Cambria Math" panose="02040503050406030204" pitchFamily="18" charset="0"/>
                            </a:rPr>
                            <m:t> </m:t>
                          </m:r>
                          <m:r>
                            <a:rPr lang="en-GB" sz="1100" b="0" i="1" smtClean="0">
                              <a:latin typeface="Cambria Math" panose="02040503050406030204" pitchFamily="18" charset="0"/>
                            </a:rPr>
                            <m:t>𝐶𝑎𝑝𝑎𝑏𝑖𝑙𝑖𝑡𝑦</m:t>
                          </m:r>
                          <m:r>
                            <a:rPr lang="en-GB" sz="1100" b="0" i="1" smtClean="0">
                              <a:latin typeface="Cambria Math" panose="02040503050406030204" pitchFamily="18" charset="0"/>
                            </a:rPr>
                            <m:t>,</m:t>
                          </m:r>
                          <m:r>
                            <a:rPr lang="en-GB" sz="1100" b="0" i="1" smtClean="0">
                              <a:latin typeface="Cambria Math" panose="02040503050406030204" pitchFamily="18" charset="0"/>
                            </a:rPr>
                            <m:t>𝐴𝑣𝑒𝑟𝑎𝑔𝑒</m:t>
                          </m:r>
                          <m:r>
                            <a:rPr lang="en-GB" sz="1100" b="0" i="1" smtClean="0">
                              <a:latin typeface="Cambria Math" panose="02040503050406030204" pitchFamily="18" charset="0"/>
                            </a:rPr>
                            <m:t> </m:t>
                          </m:r>
                          <m:r>
                            <a:rPr lang="en-GB" sz="1100" b="0" i="1" smtClean="0">
                              <a:latin typeface="Cambria Math" panose="02040503050406030204" pitchFamily="18" charset="0"/>
                            </a:rPr>
                            <m:t>𝐹𝑙𝑜𝑤</m:t>
                          </m:r>
                          <m:r>
                            <a:rPr lang="en-GB" sz="1100" b="0" i="1" smtClean="0">
                              <a:latin typeface="Cambria Math" panose="02040503050406030204" pitchFamily="18" charset="0"/>
                            </a:rPr>
                            <m:t> </m:t>
                          </m:r>
                          <m:r>
                            <a:rPr lang="en-GB" sz="1100" b="0" i="1" smtClean="0">
                              <a:latin typeface="Cambria Math" panose="02040503050406030204" pitchFamily="18" charset="0"/>
                            </a:rPr>
                            <m:t>𝑓𝑟𝑜𝑚</m:t>
                          </m:r>
                          <m:r>
                            <a:rPr lang="en-GB" sz="1100" b="0" i="1" smtClean="0">
                              <a:latin typeface="Cambria Math" panose="02040503050406030204" pitchFamily="18" charset="0"/>
                            </a:rPr>
                            <m:t> </m:t>
                          </m:r>
                          <m:r>
                            <a:rPr lang="en-GB" sz="1100" b="0" i="1" smtClean="0">
                              <a:latin typeface="Cambria Math" panose="02040503050406030204" pitchFamily="18" charset="0"/>
                            </a:rPr>
                            <m:t>𝑙𝑎𝑠𝑡</m:t>
                          </m:r>
                          <m:r>
                            <a:rPr lang="en-GB" sz="1100" b="0" i="1" smtClean="0">
                              <a:latin typeface="Cambria Math" panose="02040503050406030204" pitchFamily="18" charset="0"/>
                            </a:rPr>
                            <m:t> 2 </m:t>
                          </m:r>
                          <m:r>
                            <a:rPr lang="en-GB" sz="1100" b="0" i="1" smtClean="0">
                              <a:latin typeface="Cambria Math" panose="02040503050406030204" pitchFamily="18" charset="0"/>
                            </a:rPr>
                            <m:t>𝐷𝑎𝑦𝑠</m:t>
                          </m:r>
                          <m:r>
                            <a:rPr lang="en-GB" sz="1100" b="0" i="1" smtClean="0">
                              <a:latin typeface="Cambria Math" panose="02040503050406030204" pitchFamily="18" charset="0"/>
                            </a:rPr>
                            <m:t>∗</m:t>
                          </m:r>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𝐷</m:t>
                              </m:r>
                              <m:r>
                                <a:rPr lang="en-GB" sz="1100" b="0" i="1" smtClean="0">
                                  <a:latin typeface="Cambria Math" panose="02040503050406030204" pitchFamily="18" charset="0"/>
                                </a:rPr>
                                <m:t>−1 </m:t>
                              </m:r>
                              <m:r>
                                <a:rPr lang="en-GB" sz="1100" b="0" i="1" smtClean="0">
                                  <a:latin typeface="Cambria Math" panose="02040503050406030204" pitchFamily="18" charset="0"/>
                                </a:rPr>
                                <m:t>𝑁𝐵𝑃</m:t>
                              </m:r>
                              <m:r>
                                <a:rPr lang="en-GB" sz="1100" b="0" i="1" smtClean="0">
                                  <a:latin typeface="Cambria Math" panose="02040503050406030204" pitchFamily="18" charset="0"/>
                                </a:rPr>
                                <m:t>:</m:t>
                              </m:r>
                              <m:r>
                                <a:rPr lang="en-GB" sz="1100" b="0" i="1" smtClean="0">
                                  <a:latin typeface="Cambria Math" panose="02040503050406030204" pitchFamily="18" charset="0"/>
                                </a:rPr>
                                <m:t>𝑇𝑇𝐹</m:t>
                              </m:r>
                              <m:r>
                                <a:rPr lang="en-GB" sz="1100" b="0" i="1" smtClean="0">
                                  <a:latin typeface="Cambria Math" panose="02040503050406030204" pitchFamily="18" charset="0"/>
                                </a:rPr>
                                <m:t> </m:t>
                              </m:r>
                              <m:r>
                                <a:rPr lang="en-GB" sz="1100" b="0" i="1" smtClean="0">
                                  <a:latin typeface="Cambria Math" panose="02040503050406030204" pitchFamily="18" charset="0"/>
                                </a:rPr>
                                <m:t>𝐷𝑖𝑓𝑓𝑒𝑟𝑒𝑛𝑡𝑖𝑎𝑙</m:t>
                              </m:r>
                            </m:num>
                            <m:den>
                              <m:r>
                                <a:rPr lang="en-GB" sz="1100" b="0" i="1" smtClean="0">
                                  <a:latin typeface="Cambria Math" panose="02040503050406030204" pitchFamily="18" charset="0"/>
                                </a:rPr>
                                <m:t>𝑁𝐵𝑃</m:t>
                              </m:r>
                              <m:r>
                                <a:rPr lang="en-GB" sz="1100" b="0" i="1" smtClean="0">
                                  <a:latin typeface="Cambria Math" panose="02040503050406030204" pitchFamily="18" charset="0"/>
                                </a:rPr>
                                <m:t>:</m:t>
                              </m:r>
                              <m:r>
                                <a:rPr lang="en-GB" sz="1100" b="0" i="1" smtClean="0">
                                  <a:latin typeface="Cambria Math" panose="02040503050406030204" pitchFamily="18" charset="0"/>
                                </a:rPr>
                                <m:t>𝑇𝑇𝐹</m:t>
                              </m:r>
                              <m:r>
                                <a:rPr lang="en-GB" sz="1100" b="0" i="1" smtClean="0">
                                  <a:latin typeface="Cambria Math" panose="02040503050406030204" pitchFamily="18" charset="0"/>
                                </a:rPr>
                                <m:t> </m:t>
                              </m:r>
                              <m:r>
                                <a:rPr lang="en-GB" sz="1100" b="0" i="1" smtClean="0">
                                  <a:latin typeface="Cambria Math" panose="02040503050406030204" pitchFamily="18" charset="0"/>
                                </a:rPr>
                                <m:t>𝐴𝑣𝑒𝑟𝑎𝑔𝑒</m:t>
                              </m:r>
                              <m:r>
                                <a:rPr lang="en-GB" sz="1100" b="0" i="1" smtClean="0">
                                  <a:latin typeface="Cambria Math" panose="02040503050406030204" pitchFamily="18" charset="0"/>
                                </a:rPr>
                                <m:t> </m:t>
                              </m:r>
                              <m:r>
                                <a:rPr lang="en-GB" sz="1100" b="0" i="1" smtClean="0">
                                  <a:latin typeface="Cambria Math" panose="02040503050406030204" pitchFamily="18" charset="0"/>
                                </a:rPr>
                                <m:t>𝐷𝑖𝑓𝑓𝑒𝑟𝑒𝑛𝑡𝑖𝑎𝑙</m:t>
                              </m:r>
                              <m:r>
                                <a:rPr lang="en-GB" sz="1100" b="0" i="1" smtClean="0">
                                  <a:latin typeface="Cambria Math" panose="02040503050406030204" pitchFamily="18" charset="0"/>
                                </a:rPr>
                                <m:t> </m:t>
                              </m:r>
                              <m:r>
                                <a:rPr lang="en-GB" sz="1100" b="0" i="1" smtClean="0">
                                  <a:latin typeface="Cambria Math" panose="02040503050406030204" pitchFamily="18" charset="0"/>
                                </a:rPr>
                                <m:t>𝑓𝑟𝑜𝑚</m:t>
                              </m:r>
                              <m:r>
                                <a:rPr lang="en-GB" sz="1100" b="0" i="1" smtClean="0">
                                  <a:latin typeface="Cambria Math" panose="02040503050406030204" pitchFamily="18" charset="0"/>
                                </a:rPr>
                                <m:t> </m:t>
                              </m:r>
                              <m:r>
                                <a:rPr lang="en-GB" sz="1100" b="0" i="1" smtClean="0">
                                  <a:latin typeface="Cambria Math" panose="02040503050406030204" pitchFamily="18" charset="0"/>
                                </a:rPr>
                                <m:t>𝑙𝑎𝑠𝑡</m:t>
                              </m:r>
                              <m:r>
                                <a:rPr lang="en-GB" sz="1100" b="0" i="1" smtClean="0">
                                  <a:latin typeface="Cambria Math" panose="02040503050406030204" pitchFamily="18" charset="0"/>
                                </a:rPr>
                                <m:t> 2 </m:t>
                              </m:r>
                              <m:r>
                                <a:rPr lang="en-GB" sz="1100" b="0" i="1" smtClean="0">
                                  <a:latin typeface="Cambria Math" panose="02040503050406030204" pitchFamily="18" charset="0"/>
                                </a:rPr>
                                <m:t>𝐷𝑎𝑦𝑠</m:t>
                              </m:r>
                            </m:den>
                          </m:f>
                        </m:e>
                      </m:d>
                    </m:oMath>
                  </m:oMathPara>
                </a14:m>
                <a:endParaRPr lang="en-GB" sz="1100" dirty="0"/>
              </a:p>
              <a:p>
                <a:pPr marL="0" lvl="2" indent="0">
                  <a:buNone/>
                </a:pPr>
                <a:endParaRPr lang="en-GB" sz="1300" dirty="0"/>
              </a:p>
              <a:p>
                <a:pPr marL="0" lvl="2" indent="0">
                  <a:buNone/>
                </a:pPr>
                <a14:m>
                  <m:oMathPara xmlns:m="http://schemas.openxmlformats.org/officeDocument/2006/math">
                    <m:oMathParaPr>
                      <m:jc m:val="left"/>
                    </m:oMathParaPr>
                    <m:oMath xmlns:m="http://schemas.openxmlformats.org/officeDocument/2006/math">
                      <m:r>
                        <a:rPr lang="en-GB" sz="1100" b="0" i="1" smtClean="0">
                          <a:latin typeface="Cambria Math" panose="02040503050406030204" pitchFamily="18" charset="0"/>
                        </a:rPr>
                        <m:t>𝐼𝑈𝐾</m:t>
                      </m:r>
                      <m:r>
                        <a:rPr lang="en-GB" sz="1100" b="0" i="1" smtClean="0">
                          <a:latin typeface="Cambria Math" panose="02040503050406030204" pitchFamily="18" charset="0"/>
                        </a:rPr>
                        <m:t> </m:t>
                      </m:r>
                      <m:r>
                        <a:rPr lang="en-GB" sz="1100" b="0" i="1" smtClean="0">
                          <a:latin typeface="Cambria Math" panose="02040503050406030204" pitchFamily="18" charset="0"/>
                        </a:rPr>
                        <m:t>𝐼𝑛𝑡𝑒𝑟𝑐𝑜𝑛𝑛𝑒𝑐𝑡𝑜𝑟</m:t>
                      </m:r>
                      <m:r>
                        <a:rPr lang="en-GB" sz="1100" b="0" i="1" smtClean="0">
                          <a:latin typeface="Cambria Math" panose="02040503050406030204" pitchFamily="18" charset="0"/>
                        </a:rPr>
                        <m:t>=</m:t>
                      </m:r>
                      <m:r>
                        <a:rPr lang="en-GB" sz="1100" b="0" i="1" smtClean="0">
                          <a:latin typeface="Cambria Math" panose="02040503050406030204" pitchFamily="18" charset="0"/>
                        </a:rPr>
                        <m:t>𝑀𝑖𝑛</m:t>
                      </m:r>
                      <m:d>
                        <m:dPr>
                          <m:ctrlPr>
                            <a:rPr lang="en-GB" sz="1100" b="0" i="1" smtClean="0">
                              <a:latin typeface="Cambria Math" panose="02040503050406030204" pitchFamily="18" charset="0"/>
                            </a:rPr>
                          </m:ctrlPr>
                        </m:dPr>
                        <m:e>
                          <m:r>
                            <a:rPr lang="en-GB" sz="1100" b="0" i="1" smtClean="0">
                              <a:latin typeface="Cambria Math" panose="02040503050406030204" pitchFamily="18" charset="0"/>
                            </a:rPr>
                            <m:t>𝑀𝑎𝑥</m:t>
                          </m:r>
                          <m:r>
                            <a:rPr lang="en-GB" sz="1100" b="0" i="1" smtClean="0">
                              <a:latin typeface="Cambria Math" panose="02040503050406030204" pitchFamily="18" charset="0"/>
                            </a:rPr>
                            <m:t> </m:t>
                          </m:r>
                          <m:r>
                            <a:rPr lang="en-GB" sz="1100" b="0" i="1" smtClean="0">
                              <a:latin typeface="Cambria Math" panose="02040503050406030204" pitchFamily="18" charset="0"/>
                            </a:rPr>
                            <m:t>𝐼𝑈𝐾</m:t>
                          </m:r>
                          <m:r>
                            <a:rPr lang="en-GB" sz="1100" b="0" i="1" smtClean="0">
                              <a:latin typeface="Cambria Math" panose="02040503050406030204" pitchFamily="18" charset="0"/>
                            </a:rPr>
                            <m:t> </m:t>
                          </m:r>
                          <m:r>
                            <a:rPr lang="en-GB" sz="1100" b="0" i="1" smtClean="0">
                              <a:latin typeface="Cambria Math" panose="02040503050406030204" pitchFamily="18" charset="0"/>
                            </a:rPr>
                            <m:t>𝑇𝑒𝑐h𝑛𝑖𝑐𝑎𝑙</m:t>
                          </m:r>
                          <m:r>
                            <a:rPr lang="en-GB" sz="1100" b="0" i="1" smtClean="0">
                              <a:latin typeface="Cambria Math" panose="02040503050406030204" pitchFamily="18" charset="0"/>
                            </a:rPr>
                            <m:t> </m:t>
                          </m:r>
                          <m:r>
                            <a:rPr lang="en-GB" sz="1100" b="0" i="1" smtClean="0">
                              <a:latin typeface="Cambria Math" panose="02040503050406030204" pitchFamily="18" charset="0"/>
                            </a:rPr>
                            <m:t>𝐶𝑎𝑝𝑎𝑏𝑖𝑙𝑖𝑡𝑦</m:t>
                          </m:r>
                          <m:r>
                            <a:rPr lang="en-GB" sz="1100" b="0" i="1" smtClean="0">
                              <a:latin typeface="Cambria Math" panose="02040503050406030204" pitchFamily="18" charset="0"/>
                            </a:rPr>
                            <m:t>, </m:t>
                          </m:r>
                          <m:r>
                            <a:rPr lang="en-GB" sz="1100" b="0" i="1" smtClean="0">
                              <a:latin typeface="Cambria Math" panose="02040503050406030204" pitchFamily="18" charset="0"/>
                            </a:rPr>
                            <m:t>𝐴𝑣𝑒𝑟𝑎𝑔𝑒</m:t>
                          </m:r>
                          <m:r>
                            <a:rPr lang="en-GB" sz="1100" b="0" i="1" smtClean="0">
                              <a:latin typeface="Cambria Math" panose="02040503050406030204" pitchFamily="18" charset="0"/>
                            </a:rPr>
                            <m:t> </m:t>
                          </m:r>
                          <m:r>
                            <a:rPr lang="en-GB" sz="1100" b="0" i="1" smtClean="0">
                              <a:latin typeface="Cambria Math" panose="02040503050406030204" pitchFamily="18" charset="0"/>
                            </a:rPr>
                            <m:t>𝐹𝑙𝑜𝑤</m:t>
                          </m:r>
                          <m:r>
                            <a:rPr lang="en-GB" sz="1100" b="0" i="1" smtClean="0">
                              <a:latin typeface="Cambria Math" panose="02040503050406030204" pitchFamily="18" charset="0"/>
                            </a:rPr>
                            <m:t> </m:t>
                          </m:r>
                          <m:r>
                            <a:rPr lang="en-GB" sz="1100" b="0" i="1" smtClean="0">
                              <a:latin typeface="Cambria Math" panose="02040503050406030204" pitchFamily="18" charset="0"/>
                            </a:rPr>
                            <m:t>𝑓𝑟𝑜𝑚</m:t>
                          </m:r>
                          <m:r>
                            <a:rPr lang="en-GB" sz="1100" b="0" i="1" smtClean="0">
                              <a:latin typeface="Cambria Math" panose="02040503050406030204" pitchFamily="18" charset="0"/>
                            </a:rPr>
                            <m:t> </m:t>
                          </m:r>
                          <m:r>
                            <a:rPr lang="en-GB" sz="1100" b="0" i="1" smtClean="0">
                              <a:latin typeface="Cambria Math" panose="02040503050406030204" pitchFamily="18" charset="0"/>
                            </a:rPr>
                            <m:t>𝑙𝑎𝑠𝑡</m:t>
                          </m:r>
                          <m:r>
                            <a:rPr lang="en-GB" sz="1100" b="0" i="1" smtClean="0">
                              <a:latin typeface="Cambria Math" panose="02040503050406030204" pitchFamily="18" charset="0"/>
                            </a:rPr>
                            <m:t> 2 </m:t>
                          </m:r>
                          <m:r>
                            <a:rPr lang="en-GB" sz="1100" b="0" i="1" smtClean="0">
                              <a:latin typeface="Cambria Math" panose="02040503050406030204" pitchFamily="18" charset="0"/>
                            </a:rPr>
                            <m:t>𝐷𝑎𝑦𝑠</m:t>
                          </m:r>
                          <m:r>
                            <a:rPr lang="en-GB" sz="1100" b="0" i="1" smtClean="0">
                              <a:latin typeface="Cambria Math" panose="02040503050406030204" pitchFamily="18" charset="0"/>
                            </a:rPr>
                            <m:t>∗</m:t>
                          </m:r>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𝐷</m:t>
                              </m:r>
                              <m:r>
                                <a:rPr lang="en-GB" sz="1100" b="0" i="1" smtClean="0">
                                  <a:latin typeface="Cambria Math" panose="02040503050406030204" pitchFamily="18" charset="0"/>
                                </a:rPr>
                                <m:t>−1 </m:t>
                              </m:r>
                              <m:r>
                                <a:rPr lang="en-GB" sz="1100" b="0" i="1" smtClean="0">
                                  <a:latin typeface="Cambria Math" panose="02040503050406030204" pitchFamily="18" charset="0"/>
                                </a:rPr>
                                <m:t>𝑁𝐵𝑃</m:t>
                              </m:r>
                              <m:r>
                                <a:rPr lang="en-GB" sz="1100" b="0" i="1" smtClean="0">
                                  <a:latin typeface="Cambria Math" panose="02040503050406030204" pitchFamily="18" charset="0"/>
                                </a:rPr>
                                <m:t>:</m:t>
                              </m:r>
                              <m:r>
                                <a:rPr lang="en-GB" sz="1100" b="0" i="1" smtClean="0">
                                  <a:latin typeface="Cambria Math" panose="02040503050406030204" pitchFamily="18" charset="0"/>
                                </a:rPr>
                                <m:t>𝑍𝐸𝐸</m:t>
                              </m:r>
                              <m:r>
                                <a:rPr lang="en-GB" sz="1100" b="0" i="1" smtClean="0">
                                  <a:latin typeface="Cambria Math" panose="02040503050406030204" pitchFamily="18" charset="0"/>
                                </a:rPr>
                                <m:t> </m:t>
                              </m:r>
                              <m:r>
                                <a:rPr lang="en-GB" sz="1100" b="0" i="1" smtClean="0">
                                  <a:latin typeface="Cambria Math" panose="02040503050406030204" pitchFamily="18" charset="0"/>
                                </a:rPr>
                                <m:t>𝐷𝑖𝑓𝑓𝑒𝑟𝑒𝑛𝑡𝑖𝑎𝑙</m:t>
                              </m:r>
                            </m:num>
                            <m:den>
                              <m:r>
                                <a:rPr lang="en-GB" sz="1100" b="0" i="1" smtClean="0">
                                  <a:latin typeface="Cambria Math" panose="02040503050406030204" pitchFamily="18" charset="0"/>
                                </a:rPr>
                                <m:t>𝑁𝐵𝑃</m:t>
                              </m:r>
                              <m:r>
                                <a:rPr lang="en-GB" sz="1100" b="0" i="1" smtClean="0">
                                  <a:latin typeface="Cambria Math" panose="02040503050406030204" pitchFamily="18" charset="0"/>
                                </a:rPr>
                                <m:t>:</m:t>
                              </m:r>
                              <m:r>
                                <a:rPr lang="en-GB" sz="1100" b="0" i="1" smtClean="0">
                                  <a:latin typeface="Cambria Math" panose="02040503050406030204" pitchFamily="18" charset="0"/>
                                </a:rPr>
                                <m:t>𝑍𝐸𝐸</m:t>
                              </m:r>
                              <m:r>
                                <a:rPr lang="en-GB" sz="1100" b="0" i="1" smtClean="0">
                                  <a:latin typeface="Cambria Math" panose="02040503050406030204" pitchFamily="18" charset="0"/>
                                </a:rPr>
                                <m:t> </m:t>
                              </m:r>
                              <m:r>
                                <a:rPr lang="en-GB" sz="1100" b="0" i="1" smtClean="0">
                                  <a:latin typeface="Cambria Math" panose="02040503050406030204" pitchFamily="18" charset="0"/>
                                </a:rPr>
                                <m:t>𝐴𝑣𝑒𝑟𝑎𝑔𝑒</m:t>
                              </m:r>
                              <m:r>
                                <a:rPr lang="en-GB" sz="1100" b="0" i="1" smtClean="0">
                                  <a:latin typeface="Cambria Math" panose="02040503050406030204" pitchFamily="18" charset="0"/>
                                </a:rPr>
                                <m:t> </m:t>
                              </m:r>
                              <m:r>
                                <a:rPr lang="en-GB" sz="1100" b="0" i="1" smtClean="0">
                                  <a:latin typeface="Cambria Math" panose="02040503050406030204" pitchFamily="18" charset="0"/>
                                </a:rPr>
                                <m:t>𝐷𝑖𝑓𝑓𝑒𝑟𝑒𝑛𝑡𝑖𝑎𝑙</m:t>
                              </m:r>
                              <m:r>
                                <a:rPr lang="en-GB" sz="1100" b="0" i="1" smtClean="0">
                                  <a:latin typeface="Cambria Math" panose="02040503050406030204" pitchFamily="18" charset="0"/>
                                </a:rPr>
                                <m:t> </m:t>
                              </m:r>
                              <m:r>
                                <a:rPr lang="en-GB" sz="1100" b="0" i="1" smtClean="0">
                                  <a:latin typeface="Cambria Math" panose="02040503050406030204" pitchFamily="18" charset="0"/>
                                </a:rPr>
                                <m:t>𝑓𝑟𝑜𝑚</m:t>
                              </m:r>
                              <m:r>
                                <a:rPr lang="en-GB" sz="1100" b="0" i="1" smtClean="0">
                                  <a:latin typeface="Cambria Math" panose="02040503050406030204" pitchFamily="18" charset="0"/>
                                </a:rPr>
                                <m:t> </m:t>
                              </m:r>
                              <m:r>
                                <a:rPr lang="en-GB" sz="1100" b="0" i="1" smtClean="0">
                                  <a:latin typeface="Cambria Math" panose="02040503050406030204" pitchFamily="18" charset="0"/>
                                </a:rPr>
                                <m:t>𝑙𝑎𝑠𝑡</m:t>
                              </m:r>
                              <m:r>
                                <a:rPr lang="en-GB" sz="1100" b="0" i="1" smtClean="0">
                                  <a:latin typeface="Cambria Math" panose="02040503050406030204" pitchFamily="18" charset="0"/>
                                </a:rPr>
                                <m:t> 2 </m:t>
                              </m:r>
                              <m:r>
                                <a:rPr lang="en-GB" sz="1100" b="0" i="1" smtClean="0">
                                  <a:latin typeface="Cambria Math" panose="02040503050406030204" pitchFamily="18" charset="0"/>
                                </a:rPr>
                                <m:t>𝐷𝑎𝑦𝑠</m:t>
                              </m:r>
                            </m:den>
                          </m:f>
                        </m:e>
                      </m:d>
                    </m:oMath>
                  </m:oMathPara>
                </a14:m>
                <a:endParaRPr lang="en-GB" sz="1100" dirty="0"/>
              </a:p>
              <a:p>
                <a:pPr lvl="2"/>
                <a:r>
                  <a:rPr lang="en-GB" dirty="0">
                    <a:solidFill>
                      <a:srgbClr val="55555A"/>
                    </a:solidFill>
                  </a:rPr>
                  <a:t>Link to last month’s slides: </a:t>
                </a:r>
                <a:r>
                  <a:rPr lang="en-GB" dirty="0">
                    <a:hlinkClick r:id="rId3"/>
                  </a:rPr>
                  <a:t>https://www.gasgovernance.co.uk/0669/150419</a:t>
                </a:r>
                <a:r>
                  <a:rPr lang="en-GB" dirty="0"/>
                  <a:t> </a:t>
                </a:r>
                <a:endParaRPr lang="en-GB" sz="1400" dirty="0"/>
              </a:p>
            </p:txBody>
          </p:sp>
        </mc:Choice>
        <mc:Fallback xmlns="">
          <p:sp>
            <p:nvSpPr>
              <p:cNvPr id="10" name="Text Placeholder 9">
                <a:extLst>
                  <a:ext uri="{FF2B5EF4-FFF2-40B4-BE49-F238E27FC236}">
                    <a16:creationId xmlns:a16="http://schemas.microsoft.com/office/drawing/2014/main" id="{16E55317-8425-4743-803D-B757134B2595}"/>
                  </a:ext>
                </a:extLst>
              </p:cNvPr>
              <p:cNvSpPr>
                <a:spLocks noGrp="1" noRot="1" noChangeAspect="1" noMove="1" noResize="1" noEditPoints="1" noAdjustHandles="1" noChangeArrowheads="1" noChangeShapeType="1" noTextEdit="1"/>
              </p:cNvSpPr>
              <p:nvPr>
                <p:ph type="body" sz="quarter" idx="11"/>
              </p:nvPr>
            </p:nvSpPr>
            <p:spPr>
              <a:xfrm>
                <a:off x="322779" y="1068388"/>
                <a:ext cx="8595589" cy="3292055"/>
              </a:xfrm>
              <a:blipFill>
                <a:blip r:embed="rId4"/>
                <a:stretch>
                  <a:fillRect l="-1348" t="-1852" b="-2963"/>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Interconnector Methodology – Re-cap</a:t>
            </a:r>
          </a:p>
        </p:txBody>
      </p:sp>
      <p:sp>
        <p:nvSpPr>
          <p:cNvPr id="6" name="Footer Placeholder 6">
            <a:extLst/>
          </p:cNvPr>
          <p:cNvSpPr>
            <a:spLocks noGrp="1"/>
          </p:cNvSpPr>
          <p:nvPr>
            <p:ph type="ftr" sz="quarter" idx="10"/>
          </p:nvPr>
        </p:nvSpPr>
        <p:spPr>
          <a:xfrm>
            <a:off x="1234838" y="4740424"/>
            <a:ext cx="7195415" cy="169277"/>
          </a:xfrm>
        </p:spPr>
        <p:txBody>
          <a:bodyPr/>
          <a:lstStyle/>
          <a:p>
            <a:r>
              <a:rPr lang="fr-FR" dirty="0"/>
              <a:t>| 0669R – </a:t>
            </a:r>
            <a:r>
              <a:rPr lang="en-GB" dirty="0"/>
              <a:t>Review of MN &amp; GDW Arrangements | 2</a:t>
            </a:r>
            <a:r>
              <a:rPr lang="en-GB" baseline="30000" dirty="0"/>
              <a:t>nd</a:t>
            </a:r>
            <a:r>
              <a:rPr lang="en-GB" dirty="0"/>
              <a:t> May 2019</a:t>
            </a:r>
            <a:endParaRPr lang="en-GB" dirty="0">
              <a:solidFill>
                <a:srgbClr val="FF0000"/>
              </a:solidFill>
            </a:endParaRPr>
          </a:p>
        </p:txBody>
      </p:sp>
    </p:spTree>
    <p:extLst>
      <p:ext uri="{BB962C8B-B14F-4D97-AF65-F5344CB8AC3E}">
        <p14:creationId xmlns:p14="http://schemas.microsoft.com/office/powerpoint/2010/main" val="276603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30194" y="2536528"/>
            <a:ext cx="2908306" cy="984885"/>
          </a:xfrm>
        </p:spPr>
        <p:txBody>
          <a:bodyPr/>
          <a:lstStyle/>
          <a:p>
            <a:r>
              <a:rPr lang="en-US" dirty="0"/>
              <a:t>LNG Methodology</a:t>
            </a:r>
          </a:p>
        </p:txBody>
      </p:sp>
      <p:sp>
        <p:nvSpPr>
          <p:cNvPr id="3" name="Text Placeholder 2"/>
          <p:cNvSpPr>
            <a:spLocks noGrp="1"/>
          </p:cNvSpPr>
          <p:nvPr>
            <p:ph type="body" sz="quarter" idx="17"/>
          </p:nvPr>
        </p:nvSpPr>
        <p:spPr/>
        <p:txBody>
          <a:bodyPr/>
          <a:lstStyle/>
          <a:p>
            <a:r>
              <a:rPr lang="en-GB" dirty="0"/>
              <a:t>03</a:t>
            </a:r>
          </a:p>
        </p:txBody>
      </p:sp>
      <p:pic>
        <p:nvPicPr>
          <p:cNvPr id="6" name="Picture Placeholder 5"/>
          <p:cNvPicPr>
            <a:picLocks noGrp="1" noChangeAspect="1"/>
          </p:cNvPicPr>
          <p:nvPr>
            <p:ph type="pic" sz="quarter" idx="16"/>
          </p:nvPr>
        </p:nvPicPr>
        <p:blipFill>
          <a:blip r:embed="rId2"/>
          <a:srcRect l="10860" r="10860"/>
          <a:stretch>
            <a:fillRect/>
          </a:stretch>
        </p:blipFill>
        <p:spPr/>
      </p:pic>
    </p:spTree>
    <p:extLst>
      <p:ext uri="{BB962C8B-B14F-4D97-AF65-F5344CB8AC3E}">
        <p14:creationId xmlns:p14="http://schemas.microsoft.com/office/powerpoint/2010/main" val="10137068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1"/>
              </p:nvPr>
            </p:nvSpPr>
            <p:spPr>
              <a:xfrm>
                <a:off x="322780" y="896172"/>
                <a:ext cx="8497370" cy="3154710"/>
              </a:xfrm>
            </p:spPr>
            <p:txBody>
              <a:bodyPr/>
              <a:lstStyle/>
              <a:p>
                <a:pPr lvl="2"/>
                <a:r>
                  <a:rPr lang="en-GB" sz="1500" dirty="0">
                    <a:solidFill>
                      <a:srgbClr val="55555A"/>
                    </a:solidFill>
                  </a:rPr>
                  <a:t>Last month we illustrated that, for the last 3 winters, the Composite Weather Variable did not provide sufficient correlation with LNG flows for use in the Margins Notice methodology.</a:t>
                </a:r>
              </a:p>
              <a:p>
                <a:pPr lvl="2"/>
                <a:r>
                  <a:rPr lang="en-GB" sz="1500" dirty="0">
                    <a:solidFill>
                      <a:srgbClr val="55555A"/>
                    </a:solidFill>
                  </a:rPr>
                  <a:t>We proposed to investigate an LNG methodology based on usable stock:</a:t>
                </a:r>
              </a:p>
              <a:p>
                <a:pPr marL="270000" lvl="3" indent="0">
                  <a:buNone/>
                </a:pPr>
                <a14:m>
                  <m:oMathPara xmlns:m="http://schemas.openxmlformats.org/officeDocument/2006/math">
                    <m:oMathParaPr>
                      <m:jc m:val="left"/>
                    </m:oMathParaPr>
                    <m:oMath xmlns:m="http://schemas.openxmlformats.org/officeDocument/2006/math">
                      <m:r>
                        <a:rPr lang="en-GB" sz="1500" i="1">
                          <a:solidFill>
                            <a:srgbClr val="55555A"/>
                          </a:solidFill>
                          <a:latin typeface="Cambria Math" panose="02040503050406030204" pitchFamily="18" charset="0"/>
                        </a:rPr>
                        <m:t>𝐿𝑁𝐺</m:t>
                      </m:r>
                      <m:r>
                        <a:rPr lang="en-GB" sz="1500" i="1">
                          <a:solidFill>
                            <a:srgbClr val="55555A"/>
                          </a:solidFill>
                          <a:latin typeface="Cambria Math" panose="02040503050406030204" pitchFamily="18" charset="0"/>
                        </a:rPr>
                        <m:t>=</m:t>
                      </m:r>
                      <m:r>
                        <a:rPr lang="en-GB" sz="1500" i="1">
                          <a:solidFill>
                            <a:srgbClr val="55555A"/>
                          </a:solidFill>
                          <a:latin typeface="Cambria Math" panose="02040503050406030204" pitchFamily="18" charset="0"/>
                        </a:rPr>
                        <m:t>𝑀𝑖𝑛</m:t>
                      </m:r>
                      <m:d>
                        <m:dPr>
                          <m:ctrlPr>
                            <a:rPr lang="en-GB" sz="1500" i="1">
                              <a:solidFill>
                                <a:srgbClr val="55555A"/>
                              </a:solidFill>
                              <a:latin typeface="Cambria Math" panose="02040503050406030204" pitchFamily="18" charset="0"/>
                            </a:rPr>
                          </m:ctrlPr>
                        </m:dPr>
                        <m:e>
                          <m:r>
                            <a:rPr lang="en-GB" sz="1500" b="0" i="1" smtClean="0">
                              <a:solidFill>
                                <a:srgbClr val="55555A"/>
                              </a:solidFill>
                              <a:latin typeface="Cambria Math" panose="02040503050406030204" pitchFamily="18" charset="0"/>
                            </a:rPr>
                            <m:t>𝑀𝑎𝑥𝑖𝑚𝑢𝑚</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𝑇𝑒𝑐h𝑛𝑖𝑐𝑎𝑙</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𝐶𝑎𝑝𝑎𝑏𝑖𝑙𝑖𝑡𝑦</m:t>
                          </m:r>
                          <m:r>
                            <a:rPr lang="en-GB" sz="1500" i="1">
                              <a:solidFill>
                                <a:srgbClr val="55555A"/>
                              </a:solidFill>
                              <a:latin typeface="Cambria Math" panose="02040503050406030204" pitchFamily="18" charset="0"/>
                            </a:rPr>
                            <m:t>,</m:t>
                          </m:r>
                          <m:r>
                            <a:rPr lang="en-GB" sz="1500" i="1">
                              <a:solidFill>
                                <a:srgbClr val="55555A"/>
                              </a:solidFill>
                              <a:latin typeface="Cambria Math" panose="02040503050406030204" pitchFamily="18" charset="0"/>
                            </a:rPr>
                            <m:t>𝑈𝑠𝑎𝑏𝑙𝑒</m:t>
                          </m:r>
                          <m:r>
                            <a:rPr lang="en-GB" sz="1500" i="1">
                              <a:solidFill>
                                <a:srgbClr val="55555A"/>
                              </a:solidFill>
                              <a:latin typeface="Cambria Math" panose="02040503050406030204" pitchFamily="18" charset="0"/>
                            </a:rPr>
                            <m:t> </m:t>
                          </m:r>
                          <m:r>
                            <a:rPr lang="en-GB" sz="1500" i="1">
                              <a:solidFill>
                                <a:srgbClr val="55555A"/>
                              </a:solidFill>
                              <a:latin typeface="Cambria Math" panose="02040503050406030204" pitchFamily="18" charset="0"/>
                            </a:rPr>
                            <m:t>𝑆𝑡𝑜𝑐𝑘</m:t>
                          </m:r>
                        </m:e>
                      </m:d>
                    </m:oMath>
                  </m:oMathPara>
                </a14:m>
                <a:endParaRPr lang="en-GB" sz="1500" dirty="0">
                  <a:solidFill>
                    <a:srgbClr val="FF0000"/>
                  </a:solidFill>
                </a:endParaRPr>
              </a:p>
              <a:p>
                <a:pPr lvl="2"/>
                <a:endParaRPr lang="en-GB" sz="1500" dirty="0">
                  <a:solidFill>
                    <a:srgbClr val="55555A"/>
                  </a:solidFill>
                </a:endParaRPr>
              </a:p>
              <a:p>
                <a:pPr lvl="2"/>
                <a:r>
                  <a:rPr lang="en-GB" sz="1500" dirty="0">
                    <a:solidFill>
                      <a:srgbClr val="55555A"/>
                    </a:solidFill>
                  </a:rPr>
                  <a:t>With a proposed usable stock calculation of:</a:t>
                </a:r>
              </a:p>
              <a:p>
                <a:pPr marL="270000" lvl="3" indent="0">
                  <a:buNone/>
                </a:pPr>
                <a14:m>
                  <m:oMathPara xmlns:m="http://schemas.openxmlformats.org/officeDocument/2006/math">
                    <m:oMathParaPr>
                      <m:jc m:val="left"/>
                    </m:oMathParaPr>
                    <m:oMath xmlns:m="http://schemas.openxmlformats.org/officeDocument/2006/math">
                      <m:r>
                        <a:rPr lang="en-GB" sz="1500" b="0" i="1" smtClean="0">
                          <a:solidFill>
                            <a:srgbClr val="55555A"/>
                          </a:solidFill>
                          <a:latin typeface="Cambria Math" panose="02040503050406030204" pitchFamily="18" charset="0"/>
                        </a:rPr>
                        <m:t>𝑈𝑠𝑎𝑏𝑙𝑒</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𝑆𝑡𝑜𝑐𝑘</m:t>
                      </m:r>
                      <m:r>
                        <a:rPr lang="en-GB" sz="1500" b="0" i="1" smtClean="0">
                          <a:solidFill>
                            <a:srgbClr val="55555A"/>
                          </a:solidFill>
                          <a:latin typeface="Cambria Math" panose="02040503050406030204" pitchFamily="18" charset="0"/>
                        </a:rPr>
                        <m:t>=</m:t>
                      </m:r>
                      <m:d>
                        <m:dPr>
                          <m:ctrlPr>
                            <a:rPr lang="en-GB" sz="1500" b="0" i="1" smtClean="0">
                              <a:solidFill>
                                <a:srgbClr val="55555A"/>
                              </a:solidFill>
                              <a:latin typeface="Cambria Math" panose="02040503050406030204" pitchFamily="18" charset="0"/>
                            </a:rPr>
                          </m:ctrlPr>
                        </m:dPr>
                        <m:e>
                          <m:r>
                            <a:rPr lang="en-GB" sz="1500" b="0" i="1" smtClean="0">
                              <a:solidFill>
                                <a:srgbClr val="55555A"/>
                              </a:solidFill>
                              <a:latin typeface="Cambria Math" panose="02040503050406030204" pitchFamily="18" charset="0"/>
                            </a:rPr>
                            <m:t>𝑆𝑡𝑜𝑐𝑘</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𝐿𝑒𝑣𝑒𝑙</m:t>
                          </m:r>
                          <m:r>
                            <a:rPr lang="en-GB" sz="1500" b="0" i="1" smtClean="0">
                              <a:solidFill>
                                <a:srgbClr val="55555A"/>
                              </a:solidFill>
                              <a:latin typeface="Cambria Math" panose="02040503050406030204" pitchFamily="18" charset="0"/>
                            </a:rPr>
                            <m:t>−</m:t>
                          </m:r>
                          <m:r>
                            <a:rPr lang="en-GB" sz="1500" b="0" i="1" smtClean="0">
                              <a:solidFill>
                                <a:srgbClr val="55555A"/>
                              </a:solidFill>
                              <a:latin typeface="Cambria Math" panose="02040503050406030204" pitchFamily="18" charset="0"/>
                            </a:rPr>
                            <m:t>𝑀𝑖𝑛𝑖𝑚𝑢𝑚</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𝑆𝑡𝑜𝑟𝑎𝑔𝑒</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𝑇𝑎𝑛𝑘</m:t>
                          </m:r>
                          <m:r>
                            <a:rPr lang="en-GB" sz="1500" b="0" i="1" smtClean="0">
                              <a:solidFill>
                                <a:srgbClr val="55555A"/>
                              </a:solidFill>
                              <a:latin typeface="Cambria Math" panose="02040503050406030204" pitchFamily="18" charset="0"/>
                            </a:rPr>
                            <m:t> </m:t>
                          </m:r>
                          <m:r>
                            <a:rPr lang="en-GB" sz="1500" b="0" i="1" smtClean="0">
                              <a:solidFill>
                                <a:srgbClr val="55555A"/>
                              </a:solidFill>
                              <a:latin typeface="Cambria Math" panose="02040503050406030204" pitchFamily="18" charset="0"/>
                            </a:rPr>
                            <m:t>𝐿𝑒𝑣𝑒𝑙</m:t>
                          </m:r>
                        </m:e>
                      </m:d>
                    </m:oMath>
                  </m:oMathPara>
                </a14:m>
                <a:endParaRPr lang="en-GB" sz="1500" b="0" dirty="0">
                  <a:solidFill>
                    <a:srgbClr val="55555A"/>
                  </a:solidFill>
                </a:endParaRPr>
              </a:p>
              <a:p>
                <a:pPr lvl="2"/>
                <a:endParaRPr lang="en-GB" sz="1500" dirty="0"/>
              </a:p>
              <a:p>
                <a:pPr lvl="2"/>
                <a:r>
                  <a:rPr lang="en-GB" sz="1500" dirty="0"/>
                  <a:t>We have identified and are considering challenges associated with this proposed option.</a:t>
                </a:r>
              </a:p>
            </p:txBody>
          </p:sp>
        </mc:Choice>
        <mc:Fallback xmlns="">
          <p:sp>
            <p:nvSpPr>
              <p:cNvPr id="10" name="Text Placeholder 9">
                <a:extLst>
                  <a:ext uri="{FF2B5EF4-FFF2-40B4-BE49-F238E27FC236}">
                    <a16:creationId xmlns:a16="http://schemas.microsoft.com/office/drawing/2014/main" id="{16E55317-8425-4743-803D-B757134B2595}"/>
                  </a:ext>
                </a:extLst>
              </p:cNvPr>
              <p:cNvSpPr>
                <a:spLocks noGrp="1" noRot="1" noChangeAspect="1" noMove="1" noResize="1" noEditPoints="1" noAdjustHandles="1" noChangeArrowheads="1" noChangeShapeType="1" noTextEdit="1"/>
              </p:cNvSpPr>
              <p:nvPr>
                <p:ph type="body" sz="quarter" idx="11"/>
              </p:nvPr>
            </p:nvSpPr>
            <p:spPr>
              <a:xfrm>
                <a:off x="322780" y="896172"/>
                <a:ext cx="8497370" cy="3154710"/>
              </a:xfrm>
              <a:blipFill>
                <a:blip r:embed="rId3"/>
                <a:stretch>
                  <a:fillRect l="-1291" t="-1931" b="-2510"/>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LNG Methodology</a:t>
            </a:r>
          </a:p>
        </p:txBody>
      </p:sp>
      <p:sp>
        <p:nvSpPr>
          <p:cNvPr id="6" name="Footer Placeholder 6">
            <a:extLst/>
          </p:cNvPr>
          <p:cNvSpPr>
            <a:spLocks noGrp="1"/>
          </p:cNvSpPr>
          <p:nvPr>
            <p:ph type="ftr" sz="quarter" idx="10"/>
          </p:nvPr>
        </p:nvSpPr>
        <p:spPr>
          <a:xfrm>
            <a:off x="1234838" y="4740424"/>
            <a:ext cx="7195415" cy="169277"/>
          </a:xfrm>
        </p:spPr>
        <p:txBody>
          <a:bodyPr/>
          <a:lstStyle/>
          <a:p>
            <a:r>
              <a:rPr lang="fr-FR" dirty="0"/>
              <a:t>| 0669R – </a:t>
            </a:r>
            <a:r>
              <a:rPr lang="en-GB" dirty="0"/>
              <a:t>Review of MN &amp; GDW Arrangements | 2</a:t>
            </a:r>
            <a:r>
              <a:rPr lang="en-GB" baseline="30000" dirty="0"/>
              <a:t>nd</a:t>
            </a:r>
            <a:r>
              <a:rPr lang="en-GB" dirty="0"/>
              <a:t> May 2019</a:t>
            </a:r>
            <a:endParaRPr lang="en-GB" dirty="0">
              <a:solidFill>
                <a:srgbClr val="FF0000"/>
              </a:solidFill>
            </a:endParaRPr>
          </a:p>
        </p:txBody>
      </p:sp>
    </p:spTree>
    <p:extLst>
      <p:ext uri="{BB962C8B-B14F-4D97-AF65-F5344CB8AC3E}">
        <p14:creationId xmlns:p14="http://schemas.microsoft.com/office/powerpoint/2010/main" val="141896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11"/>
          </p:nvPr>
        </p:nvSpPr>
        <p:spPr>
          <a:xfrm>
            <a:off x="322780" y="698460"/>
            <a:ext cx="5908589" cy="3785652"/>
          </a:xfrm>
        </p:spPr>
        <p:txBody>
          <a:bodyPr/>
          <a:lstStyle/>
          <a:p>
            <a:pPr lvl="2"/>
            <a:r>
              <a:rPr lang="en-GB" sz="1400" dirty="0"/>
              <a:t>We have applied this equation for recent winters</a:t>
            </a:r>
          </a:p>
          <a:p>
            <a:pPr lvl="2"/>
            <a:r>
              <a:rPr lang="en-GB" sz="1400" dirty="0"/>
              <a:t>The output was consistently the maximum capability</a:t>
            </a:r>
          </a:p>
          <a:p>
            <a:pPr lvl="2"/>
            <a:r>
              <a:rPr lang="en-GB" sz="1400" dirty="0"/>
              <a:t>This is problematic, as using this would provide a much higher figure for LNG for the Margins Notice, and triggering it would be less likely than using current arrangements</a:t>
            </a:r>
          </a:p>
          <a:p>
            <a:pPr lvl="2"/>
            <a:r>
              <a:rPr lang="en-GB" sz="1400" dirty="0"/>
              <a:t>An alternative option is to use the nth percentile of historic winter period LNG flow data to establish an ‘expected cold weather capability’ at the start of a winter</a:t>
            </a:r>
          </a:p>
          <a:p>
            <a:pPr lvl="2"/>
            <a:r>
              <a:rPr lang="en-GB" sz="1400" dirty="0"/>
              <a:t>This could then potentially be fed with new data as the winter progresses to reflect changes to LNG flow behaviours</a:t>
            </a:r>
          </a:p>
          <a:p>
            <a:pPr lvl="2"/>
            <a:r>
              <a:rPr lang="en-GB" sz="1400" dirty="0"/>
              <a:t>To establish the aggregate Minimum Storage Tank Level for the Usable Stock calculation, we could use the Minimum Inventory data from the last few years for each importation facility, and we already have access to the Stock Level data.</a:t>
            </a:r>
          </a:p>
        </p:txBody>
      </p:sp>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LNG Methodology</a:t>
            </a:r>
          </a:p>
        </p:txBody>
      </p:sp>
      <p:grpSp>
        <p:nvGrpSpPr>
          <p:cNvPr id="14" name="Group 13"/>
          <p:cNvGrpSpPr/>
          <p:nvPr/>
        </p:nvGrpSpPr>
        <p:grpSpPr>
          <a:xfrm>
            <a:off x="6224429" y="698460"/>
            <a:ext cx="2595721" cy="2092844"/>
            <a:chOff x="5744929" y="2388194"/>
            <a:chExt cx="2595721" cy="2092844"/>
          </a:xfrm>
        </p:grpSpPr>
        <p:cxnSp>
          <p:nvCxnSpPr>
            <p:cNvPr id="15" name="Straight Arrow Connector 14"/>
            <p:cNvCxnSpPr/>
            <p:nvPr/>
          </p:nvCxnSpPr>
          <p:spPr bwMode="auto">
            <a:xfrm flipV="1">
              <a:off x="6540650" y="2388194"/>
              <a:ext cx="0" cy="1800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6540650" y="4188194"/>
              <a:ext cx="1800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433073" y="3227291"/>
              <a:ext cx="1226372" cy="0"/>
            </a:xfrm>
            <a:prstGeom prst="line">
              <a:avLst/>
            </a:prstGeom>
            <a:solidFill>
              <a:schemeClr val="accent1"/>
            </a:solidFill>
            <a:ln w="9525" cap="flat" cmpd="sng" algn="ctr">
              <a:solidFill>
                <a:schemeClr val="tx1"/>
              </a:solidFill>
              <a:prstDash val="lgDash"/>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7659445" y="3227291"/>
              <a:ext cx="0" cy="1080000"/>
            </a:xfrm>
            <a:prstGeom prst="line">
              <a:avLst/>
            </a:prstGeom>
            <a:solidFill>
              <a:schemeClr val="accent1"/>
            </a:solidFill>
            <a:ln w="9525" cap="flat" cmpd="sng" algn="ctr">
              <a:solidFill>
                <a:schemeClr val="tx1"/>
              </a:solidFill>
              <a:prstDash val="lg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540650" y="3227291"/>
              <a:ext cx="1118795" cy="960903"/>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bwMode="auto">
            <a:xfrm rot="2432168">
              <a:off x="6461877" y="3688821"/>
              <a:ext cx="11618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b="0" kern="0" dirty="0">
                  <a:solidFill>
                    <a:schemeClr val="tx1"/>
                  </a:solidFill>
                  <a:latin typeface="+mn-lt"/>
                  <a:ea typeface="+mn-ea"/>
                </a:rPr>
                <a:t>Boil Off Rate</a:t>
              </a:r>
            </a:p>
          </p:txBody>
        </p:sp>
        <p:sp>
          <p:nvSpPr>
            <p:cNvPr id="26" name="TextBox 25"/>
            <p:cNvSpPr txBox="1"/>
            <p:nvPr/>
          </p:nvSpPr>
          <p:spPr bwMode="auto">
            <a:xfrm>
              <a:off x="5744929" y="3073401"/>
              <a:ext cx="795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b="0" kern="0" dirty="0">
                  <a:solidFill>
                    <a:schemeClr val="tx1"/>
                  </a:solidFill>
                  <a:latin typeface="+mn-lt"/>
                  <a:ea typeface="+mn-ea"/>
                </a:rPr>
                <a:t>Minimum Stock Level</a:t>
              </a:r>
            </a:p>
          </p:txBody>
        </p:sp>
        <p:sp>
          <p:nvSpPr>
            <p:cNvPr id="27" name="TextBox 26"/>
            <p:cNvSpPr txBox="1"/>
            <p:nvPr/>
          </p:nvSpPr>
          <p:spPr bwMode="auto">
            <a:xfrm>
              <a:off x="7261584" y="4327150"/>
              <a:ext cx="7957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b="0" kern="0" dirty="0">
                  <a:solidFill>
                    <a:schemeClr val="tx1"/>
                  </a:solidFill>
                  <a:latin typeface="+mn-lt"/>
                  <a:ea typeface="+mn-ea"/>
                </a:rPr>
                <a:t>E.g. 15 Days</a:t>
              </a:r>
            </a:p>
          </p:txBody>
        </p:sp>
      </p:grpSp>
      <p:sp>
        <p:nvSpPr>
          <p:cNvPr id="16" name="Footer Placeholder 6">
            <a:extLst/>
          </p:cNvPr>
          <p:cNvSpPr>
            <a:spLocks noGrp="1"/>
          </p:cNvSpPr>
          <p:nvPr>
            <p:ph type="ftr" sz="quarter" idx="10"/>
          </p:nvPr>
        </p:nvSpPr>
        <p:spPr>
          <a:xfrm>
            <a:off x="1234838" y="4740424"/>
            <a:ext cx="7195415" cy="169277"/>
          </a:xfrm>
        </p:spPr>
        <p:txBody>
          <a:bodyPr/>
          <a:lstStyle/>
          <a:p>
            <a:r>
              <a:rPr lang="fr-FR" dirty="0"/>
              <a:t>| 0669R – </a:t>
            </a:r>
            <a:r>
              <a:rPr lang="en-GB" dirty="0"/>
              <a:t>Review of MN &amp; GDW Arrangements | 2</a:t>
            </a:r>
            <a:r>
              <a:rPr lang="en-GB" baseline="30000" dirty="0"/>
              <a:t>nd</a:t>
            </a:r>
            <a:r>
              <a:rPr lang="en-GB" dirty="0"/>
              <a:t> May 2019</a:t>
            </a:r>
            <a:endParaRPr lang="en-GB" dirty="0">
              <a:solidFill>
                <a:srgbClr val="FF0000"/>
              </a:solidFill>
            </a:endParaRPr>
          </a:p>
        </p:txBody>
      </p:sp>
    </p:spTree>
    <p:extLst>
      <p:ext uri="{BB962C8B-B14F-4D97-AF65-F5344CB8AC3E}">
        <p14:creationId xmlns:p14="http://schemas.microsoft.com/office/powerpoint/2010/main" val="264071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4" id="{85AC2519-D6CF-4F26-9BCF-3D10C0290733}" vid="{CBAF9061-B6A7-4BBD-9B08-E2B4F8A48FC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eme xmlns="31a3660d-7e4d-4c1d-b667-947fff6d5eca">Transmission Workgroup Slides</The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1428F9B038B04A9FB2768E88F27E84" ma:contentTypeVersion="1" ma:contentTypeDescription="Create a new document." ma:contentTypeScope="" ma:versionID="0a90d9cbbc0fbd9a8e9d335387a7cb24">
  <xsd:schema xmlns:xsd="http://www.w3.org/2001/XMLSchema" xmlns:xs="http://www.w3.org/2001/XMLSchema" xmlns:p="http://schemas.microsoft.com/office/2006/metadata/properties" xmlns:ns2="31a3660d-7e4d-4c1d-b667-947fff6d5eca" targetNamespace="http://schemas.microsoft.com/office/2006/metadata/properties" ma:root="true" ma:fieldsID="96d19dd222913357158cec74655732c8" ns2:_="">
    <xsd:import namespace="31a3660d-7e4d-4c1d-b667-947fff6d5eca"/>
    <xsd:element name="properties">
      <xsd:complexType>
        <xsd:sequence>
          <xsd:element name="documentManagement">
            <xsd:complexType>
              <xsd:all>
                <xsd:element ref="ns2:The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3660d-7e4d-4c1d-b667-947fff6d5eca" elementFormDefault="qualified">
    <xsd:import namespace="http://schemas.microsoft.com/office/2006/documentManagement/types"/>
    <xsd:import namespace="http://schemas.microsoft.com/office/infopath/2007/PartnerControls"/>
    <xsd:element name="Theme" ma:index="8" nillable="true" ma:displayName="Theme" ma:internalName="The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FD00EC-D9B8-4BF7-9498-22DCCCA57EB3}">
  <ds:schemaRef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www.w3.org/XML/1998/namespace"/>
    <ds:schemaRef ds:uri="31a3660d-7e4d-4c1d-b667-947fff6d5eca"/>
    <ds:schemaRef ds:uri="http://schemas.microsoft.com/office/2006/metadata/properties"/>
  </ds:schemaRefs>
</ds:datastoreItem>
</file>

<file path=customXml/itemProps2.xml><?xml version="1.0" encoding="utf-8"?>
<ds:datastoreItem xmlns:ds="http://schemas.openxmlformats.org/officeDocument/2006/customXml" ds:itemID="{CCF3D14D-C239-4118-9A3C-A5DEF23B7D8A}">
  <ds:schemaRefs>
    <ds:schemaRef ds:uri="http://schemas.microsoft.com/sharepoint/v3/contenttype/forms"/>
  </ds:schemaRefs>
</ds:datastoreItem>
</file>

<file path=customXml/itemProps3.xml><?xml version="1.0" encoding="utf-8"?>
<ds:datastoreItem xmlns:ds="http://schemas.openxmlformats.org/officeDocument/2006/customXml" ds:itemID="{59ADCEF3-4240-486F-BFD2-10E379082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3660d-7e4d-4c1d-b667-947fff6d5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NG PowerPoint Template 16x9 2018</Template>
  <TotalTime>1574</TotalTime>
  <Words>741</Words>
  <Application>Microsoft Office PowerPoint</Application>
  <PresentationFormat>On-screen Show (16:9)</PresentationFormat>
  <Paragraphs>100</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Cambria Math</vt:lpstr>
      <vt:lpstr>Wingdings</vt:lpstr>
      <vt:lpstr>NG_PPT_16x9_Generic_template-blue</vt:lpstr>
      <vt:lpstr>0669R – Review of MN &amp; GDW Arrangements</vt:lpstr>
      <vt:lpstr>Contents page</vt:lpstr>
      <vt:lpstr>PowerPoint Presentation</vt:lpstr>
      <vt:lpstr>Proposed new process for Margins Notice calculation </vt:lpstr>
      <vt:lpstr>PowerPoint Presentation</vt:lpstr>
      <vt:lpstr>Interconnector Methodology – Re-cap</vt:lpstr>
      <vt:lpstr>PowerPoint Presentation</vt:lpstr>
      <vt:lpstr>LNG Methodology</vt:lpstr>
      <vt:lpstr>LNG Methodology</vt:lpstr>
      <vt:lpstr>PowerPoint Presentation</vt:lpstr>
      <vt:lpstr>Next Steps</vt:lpstr>
      <vt:lpstr>Updated UNC Timeline</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0669R - MN and GDW Review_6th Workgroup slides - April 2019</dc:title>
  <dc:creator>Williams, Angharad</dc:creator>
  <cp:lastModifiedBy>Williams, Angharad</cp:lastModifiedBy>
  <cp:revision>149</cp:revision>
  <cp:lastPrinted>2019-04-30T08:53:04Z</cp:lastPrinted>
  <dcterms:created xsi:type="dcterms:W3CDTF">2018-09-19T12:22:46Z</dcterms:created>
  <dcterms:modified xsi:type="dcterms:W3CDTF">2019-04-30T14:38:28Z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0x010100F51428F9B038B04A9FB2768E88F27E84</vt:lpwstr>
  </property>
  <property fmtid="{D5CDD505-2E9C-101B-9397-08002B2CF9AE}" pid="4" name="_AdHocReviewCycleID">
    <vt:i4>1624175359</vt:i4>
  </property>
  <property fmtid="{D5CDD505-2E9C-101B-9397-08002B2CF9AE}" pid="5" name="_EmailSubject">
    <vt:lpwstr>0669R Transmission Workgroup Slides</vt:lpwstr>
  </property>
  <property fmtid="{D5CDD505-2E9C-101B-9397-08002B2CF9AE}" pid="6" name="_AuthorEmail">
    <vt:lpwstr>Angharad.Williams@nationalgrid.com</vt:lpwstr>
  </property>
  <property fmtid="{D5CDD505-2E9C-101B-9397-08002B2CF9AE}" pid="7" name="_AuthorEmailDisplayName">
    <vt:lpwstr>Williams, Angharad</vt:lpwstr>
  </property>
</Properties>
</file>