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21"/>
  </p:notesMasterIdLst>
  <p:handoutMasterIdLst>
    <p:handoutMasterId r:id="rId22"/>
  </p:handoutMasterIdLst>
  <p:sldIdLst>
    <p:sldId id="566" r:id="rId5"/>
    <p:sldId id="569" r:id="rId6"/>
    <p:sldId id="571" r:id="rId7"/>
    <p:sldId id="578" r:id="rId8"/>
    <p:sldId id="573" r:id="rId9"/>
    <p:sldId id="582" r:id="rId10"/>
    <p:sldId id="583" r:id="rId11"/>
    <p:sldId id="570" r:id="rId12"/>
    <p:sldId id="563" r:id="rId13"/>
    <p:sldId id="581" r:id="rId14"/>
    <p:sldId id="559" r:id="rId15"/>
    <p:sldId id="561" r:id="rId16"/>
    <p:sldId id="577" r:id="rId17"/>
    <p:sldId id="575" r:id="rId18"/>
    <p:sldId id="576" r:id="rId19"/>
    <p:sldId id="550" r:id="rId20"/>
  </p:sldIdLst>
  <p:sldSz cx="9144000" cy="6858000" type="screen4x3"/>
  <p:notesSz cx="6797675" cy="9928225"/>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2" pos="748" userDrawn="1">
          <p15:clr>
            <a:srgbClr val="A4A3A4"/>
          </p15:clr>
        </p15:guide>
        <p15:guide id="3" orient="horz" pos="2886" userDrawn="1">
          <p15:clr>
            <a:srgbClr val="A4A3A4"/>
          </p15:clr>
        </p15:guide>
        <p15:guide id="4" orient="horz" pos="11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1" clrIdx="0">
    <p:extLst>
      <p:ext uri="{19B8F6BF-5375-455C-9EA6-DF929625EA0E}">
        <p15:presenceInfo xmlns:p15="http://schemas.microsoft.com/office/powerpoint/2012/main" userId="S-1-5-21-4161563473-2938609101-4020916863-1246" providerId="AD"/>
      </p:ext>
    </p:extLst>
  </p:cmAuthor>
  <p:cmAuthor id="2" name="Randall, Jennifer" initials="RJ" lastIdx="4" clrIdx="1">
    <p:extLst>
      <p:ext uri="{19B8F6BF-5375-455C-9EA6-DF929625EA0E}">
        <p15:presenceInfo xmlns:p15="http://schemas.microsoft.com/office/powerpoint/2012/main" userId="S-1-5-21-852109325-4236797708-1392725387-121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296" autoAdjust="0"/>
  </p:normalViewPr>
  <p:slideViewPr>
    <p:cSldViewPr snapToGrid="0">
      <p:cViewPr varScale="1">
        <p:scale>
          <a:sx n="72" d="100"/>
          <a:sy n="72" d="100"/>
        </p:scale>
        <p:origin x="1350" y="72"/>
      </p:cViewPr>
      <p:guideLst>
        <p:guide pos="748"/>
        <p:guide orient="horz" pos="2886"/>
        <p:guide orient="horz" pos="113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2945955" cy="495755"/>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3851723" y="1"/>
            <a:ext cx="2945954" cy="495755"/>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05/02/2020</a:t>
            </a:fld>
            <a:endParaRPr lang="en-US" dirty="0"/>
          </a:p>
        </p:txBody>
      </p:sp>
      <p:sp>
        <p:nvSpPr>
          <p:cNvPr id="9220" name="Rectangle 1028"/>
          <p:cNvSpPr>
            <a:spLocks noGrp="1" noChangeArrowheads="1"/>
          </p:cNvSpPr>
          <p:nvPr>
            <p:ph type="ftr" sz="quarter" idx="2"/>
          </p:nvPr>
        </p:nvSpPr>
        <p:spPr bwMode="auto">
          <a:xfrm>
            <a:off x="1" y="9432472"/>
            <a:ext cx="2945955" cy="495755"/>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3851723" y="9432472"/>
            <a:ext cx="2945954" cy="495755"/>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dirty="0"/>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a:defRPr sz="1200"/>
            </a:lvl1pPr>
          </a:lstStyle>
          <a:p>
            <a:endParaRPr lang="en-GB" dirty="0"/>
          </a:p>
        </p:txBody>
      </p:sp>
      <p:sp>
        <p:nvSpPr>
          <p:cNvPr id="108547" name="Rectangle 3"/>
          <p:cNvSpPr>
            <a:spLocks noGrp="1" noChangeArrowheads="1"/>
          </p:cNvSpPr>
          <p:nvPr>
            <p:ph type="dt" idx="1"/>
          </p:nvPr>
        </p:nvSpPr>
        <p:spPr bwMode="auto">
          <a:xfrm>
            <a:off x="3850246" y="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algn="r">
              <a:defRPr sz="1200"/>
            </a:lvl1pPr>
          </a:lstStyle>
          <a:p>
            <a:fld id="{C31C4EFE-BC34-5643-BA96-233A28E9007A}" type="datetime1">
              <a:rPr lang="en-GB" smtClean="0"/>
              <a:t>05/02/2020</a:t>
            </a:fld>
            <a:endParaRPr lang="en-GB" dirty="0"/>
          </a:p>
        </p:txBody>
      </p:sp>
      <p:sp>
        <p:nvSpPr>
          <p:cNvPr id="1085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80064" y="4716237"/>
            <a:ext cx="5437550" cy="44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43083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a:defRPr sz="1200"/>
            </a:lvl1pPr>
          </a:lstStyle>
          <a:p>
            <a:endParaRPr lang="en-GB" dirty="0"/>
          </a:p>
        </p:txBody>
      </p:sp>
      <p:sp>
        <p:nvSpPr>
          <p:cNvPr id="108551" name="Rectangle 7"/>
          <p:cNvSpPr>
            <a:spLocks noGrp="1" noChangeArrowheads="1"/>
          </p:cNvSpPr>
          <p:nvPr>
            <p:ph type="sldNum" sz="quarter" idx="5"/>
          </p:nvPr>
        </p:nvSpPr>
        <p:spPr bwMode="auto">
          <a:xfrm>
            <a:off x="3850246" y="943083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algn="r">
              <a:defRPr sz="1200"/>
            </a:lvl1pPr>
          </a:lstStyle>
          <a:p>
            <a:fld id="{DD779895-3E67-4CB8-BE0C-23F3FD5FF7F3}" type="slidenum">
              <a:rPr lang="en-GB"/>
              <a:pPr/>
              <a:t>‹#›</a:t>
            </a:fld>
            <a:endParaRPr lang="en-GB" dirty="0"/>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9</a:t>
            </a:fld>
            <a:endParaRPr lang="en-GB" dirty="0"/>
          </a:p>
        </p:txBody>
      </p:sp>
    </p:spTree>
    <p:extLst>
      <p:ext uri="{BB962C8B-B14F-4D97-AF65-F5344CB8AC3E}">
        <p14:creationId xmlns:p14="http://schemas.microsoft.com/office/powerpoint/2010/main" val="124839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 Where, if approved, would result in User’s, in aggregate holding in excess of 125% of the Baseline NTS Exit (Flat) Capacity for the year in which the application is made and is for an amount which exceed 1Gwh/d.   </a:t>
            </a:r>
          </a:p>
        </p:txBody>
      </p:sp>
      <p:sp>
        <p:nvSpPr>
          <p:cNvPr id="4" name="Slide Number Placeholder 3"/>
          <p:cNvSpPr>
            <a:spLocks noGrp="1"/>
          </p:cNvSpPr>
          <p:nvPr>
            <p:ph type="sldNum" sz="quarter" idx="10"/>
          </p:nvPr>
        </p:nvSpPr>
        <p:spPr/>
        <p:txBody>
          <a:bodyPr/>
          <a:lstStyle/>
          <a:p>
            <a:fld id="{DD779895-3E67-4CB8-BE0C-23F3FD5FF7F3}" type="slidenum">
              <a:rPr lang="en-GB" smtClean="0"/>
              <a:pPr/>
              <a:t>11</a:t>
            </a:fld>
            <a:endParaRPr lang="en-GB" dirty="0"/>
          </a:p>
        </p:txBody>
      </p:sp>
    </p:spTree>
    <p:extLst>
      <p:ext uri="{BB962C8B-B14F-4D97-AF65-F5344CB8AC3E}">
        <p14:creationId xmlns:p14="http://schemas.microsoft.com/office/powerpoint/2010/main" val="197367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dirty="0"/>
              <a:t>| [Insert document title] | [Insert date]</a:t>
            </a:r>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6" name="Group 25">
            <a:extLst/>
          </p:cNvPr>
          <p:cNvGrpSpPr/>
          <p:nvPr userDrawn="1"/>
        </p:nvGrpSpPr>
        <p:grpSpPr>
          <a:xfrm>
            <a:off x="426571" y="6133625"/>
            <a:ext cx="1905000" cy="401519"/>
            <a:chOff x="2910342" y="325575"/>
            <a:chExt cx="5928968" cy="1249653"/>
          </a:xfrm>
        </p:grpSpPr>
        <p:sp>
          <p:nvSpPr>
            <p:cNvPr id="27" name="Freeform: Shape 26">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8" name="Freeform: Shape 2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29" name="Freeform: Shape 2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0960178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8282736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7908961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a:stretch>
            <a:fillRect/>
          </a:stretch>
        </p:blipFill>
        <p:spPr>
          <a:xfrm>
            <a:off x="-2378" y="357188"/>
            <a:ext cx="1763750" cy="522000"/>
          </a:xfrm>
          <a:prstGeom prst="rect">
            <a:avLst/>
          </a:prstGeom>
        </p:spPr>
      </p:pic>
    </p:spTree>
    <p:extLst>
      <p:ext uri="{BB962C8B-B14F-4D97-AF65-F5344CB8AC3E}">
        <p14:creationId xmlns:p14="http://schemas.microsoft.com/office/powerpoint/2010/main" val="8041419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7" name="Group 26">
            <a:extLst/>
          </p:cNvPr>
          <p:cNvGrpSpPr/>
          <p:nvPr userDrawn="1"/>
        </p:nvGrpSpPr>
        <p:grpSpPr>
          <a:xfrm>
            <a:off x="426571" y="6133625"/>
            <a:ext cx="1905000" cy="401519"/>
            <a:chOff x="2910342" y="325575"/>
            <a:chExt cx="5928968" cy="1249653"/>
          </a:xfrm>
        </p:grpSpPr>
        <p:sp>
          <p:nvSpPr>
            <p:cNvPr id="28" name="Freeform: Shape 27">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9" name="Freeform: Shape 28">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303494"/>
            <a:ext cx="1307829"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344118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105025" y="2909034"/>
            <a:ext cx="493395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9975089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128516" y="1411200"/>
            <a:ext cx="257714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559715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431800" y="1411288"/>
            <a:ext cx="5435599"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fr-FR" dirty="0"/>
              <a:t>| [Insert document title] | [Insert date]</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9206425" y="0"/>
            <a:ext cx="2029736" cy="2104028"/>
            <a:chOff x="3528102" y="847657"/>
            <a:chExt cx="2029736" cy="2104028"/>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27408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2000" y="1411200"/>
            <a:ext cx="828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r>
              <a:rPr lang="fr-FR" dirty="0"/>
              <a:t>| [Insert document title] | [Insert date]</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9206425" y="48036"/>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5" name="Group 34">
            <a:extLst/>
          </p:cNvPr>
          <p:cNvGrpSpPr/>
          <p:nvPr userDrawn="1"/>
        </p:nvGrpSpPr>
        <p:grpSpPr>
          <a:xfrm>
            <a:off x="426571" y="6133625"/>
            <a:ext cx="1905000" cy="401519"/>
            <a:chOff x="2910342" y="325575"/>
            <a:chExt cx="5928968" cy="1249653"/>
          </a:xfrm>
        </p:grpSpPr>
        <p:sp>
          <p:nvSpPr>
            <p:cNvPr id="36" name="Freeform: Shape 35">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8" name="Freeform: Shape 3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640199645"/>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759730366"/>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6" name="Group 35">
            <a:extLst/>
          </p:cNvPr>
          <p:cNvGrpSpPr/>
          <p:nvPr userDrawn="1"/>
        </p:nvGrpSpPr>
        <p:grpSpPr>
          <a:xfrm>
            <a:off x="426571" y="6133625"/>
            <a:ext cx="1905000" cy="401519"/>
            <a:chOff x="2910342" y="325575"/>
            <a:chExt cx="5928968" cy="1249653"/>
          </a:xfrm>
        </p:grpSpPr>
        <p:sp>
          <p:nvSpPr>
            <p:cNvPr id="38" name="Freeform: Shape 37">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636717951"/>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a:stretch>
            <a:fillRect/>
          </a:stretch>
        </p:blipFill>
        <p:spPr>
          <a:xfrm>
            <a:off x="-2378" y="357188"/>
            <a:ext cx="1763750" cy="522000"/>
          </a:xfrm>
          <a:prstGeom prst="rect">
            <a:avLst/>
          </a:prstGeom>
        </p:spPr>
      </p:pic>
    </p:spTree>
    <p:extLst>
      <p:ext uri="{BB962C8B-B14F-4D97-AF65-F5344CB8AC3E}">
        <p14:creationId xmlns:p14="http://schemas.microsoft.com/office/powerpoint/2010/main" val="3084742113"/>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303494"/>
            <a:ext cx="1307829"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324830564"/>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dirty="0"/>
              <a:t>National Grid </a:t>
            </a:r>
          </a:p>
        </p:txBody>
      </p:sp>
    </p:spTree>
  </p:cSld>
  <p:clrMap bg1="lt1" tx1="dk1" bg2="lt2" tx2="dk2" accent1="accent1" accent2="accent2" accent3="accent3" accent4="accent4" accent5="accent5" accent6="accent6" hlink="hlink" folHlink="folHlink"/>
  <p:sldLayoutIdLst>
    <p:sldLayoutId id="2147483785" r:id="rId1"/>
    <p:sldLayoutId id="2147483813" r:id="rId2"/>
    <p:sldLayoutId id="2147483786" r:id="rId3"/>
    <p:sldLayoutId id="2147483814" r:id="rId4"/>
    <p:sldLayoutId id="2147483815" r:id="rId5"/>
    <p:sldLayoutId id="2147483821" r:id="rId6"/>
    <p:sldLayoutId id="2147483820" r:id="rId7"/>
    <p:sldLayoutId id="2147483825" r:id="rId8"/>
    <p:sldLayoutId id="2147483819" r:id="rId9"/>
    <p:sldLayoutId id="2147483816" r:id="rId10"/>
    <p:sldLayoutId id="2147483824" r:id="rId11"/>
    <p:sldLayoutId id="2147483823" r:id="rId12"/>
    <p:sldLayoutId id="2147483826" r:id="rId13"/>
    <p:sldLayoutId id="2147483822" r:id="rId14"/>
    <p:sldLayoutId id="2147483817" r:id="rId15"/>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mod="1">
    <p:ext uri="{27BBF7A9-308A-43DC-89C8-2F10F3537804}">
      <p15:sldGuideLst xmlns:p15="http://schemas.microsoft.com/office/powerpoint/2012/main">
        <p15:guide id="2" pos="2767" userDrawn="1">
          <p15:clr>
            <a:srgbClr val="F26B43"/>
          </p15:clr>
        </p15:guide>
        <p15:guide id="4" pos="5488" userDrawn="1">
          <p15:clr>
            <a:srgbClr val="F26B43"/>
          </p15:clr>
        </p15:guide>
        <p15:guide id="6" orient="horz" pos="3793" userDrawn="1">
          <p15:clr>
            <a:srgbClr val="F26B43"/>
          </p15:clr>
        </p15:guide>
        <p15:guide id="8" pos="272" userDrawn="1">
          <p15:clr>
            <a:srgbClr val="F26B43"/>
          </p15:clr>
        </p15:guide>
        <p15:guide id="13" pos="2993" userDrawn="1">
          <p15:clr>
            <a:srgbClr val="F26B43"/>
          </p15:clr>
        </p15:guide>
        <p15:guide id="14" orient="horz" pos="414" userDrawn="1">
          <p15:clr>
            <a:srgbClr val="F26B43"/>
          </p15:clr>
        </p15:guide>
        <p15:guide id="15" orient="horz" pos="889" userDrawn="1">
          <p15:clr>
            <a:srgbClr val="F26B43"/>
          </p15:clr>
        </p15:guide>
        <p15:guide id="16" pos="2064" userDrawn="1">
          <p15:clr>
            <a:srgbClr val="F26B43"/>
          </p15:clr>
        </p15:guide>
        <p15:guide id="17" pos="3855" userDrawn="1">
          <p15:clr>
            <a:srgbClr val="F26B43"/>
          </p15:clr>
        </p15:guide>
        <p15:guide id="18" pos="3696" userDrawn="1">
          <p15:clr>
            <a:srgbClr val="F26B43"/>
          </p15:clr>
        </p15:guide>
        <p15:guide id="19" pos="1905" userDrawn="1">
          <p15:clr>
            <a:srgbClr val="F26B43"/>
          </p15:clr>
        </p15:guide>
        <p15:guide id="20"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0114" y="3162593"/>
            <a:ext cx="3923922" cy="984885"/>
          </a:xfrm>
        </p:spPr>
        <p:txBody>
          <a:bodyPr/>
          <a:lstStyle/>
          <a:p>
            <a:r>
              <a:rPr lang="en-US" dirty="0"/>
              <a:t>Transmission Workgroup </a:t>
            </a:r>
          </a:p>
          <a:p>
            <a:pPr lvl="1"/>
            <a:r>
              <a:rPr lang="en-US" dirty="0"/>
              <a:t>6</a:t>
            </a:r>
            <a:r>
              <a:rPr lang="en-US" baseline="30000" dirty="0"/>
              <a:t>th</a:t>
            </a:r>
            <a:r>
              <a:rPr lang="en-US" dirty="0"/>
              <a:t> February 2020</a:t>
            </a:r>
            <a:endParaRPr lang="en-GB" dirty="0"/>
          </a:p>
          <a:p>
            <a:endParaRPr lang="en-GB" dirty="0"/>
          </a:p>
        </p:txBody>
      </p:sp>
      <p:pic>
        <p:nvPicPr>
          <p:cNvPr id="17" name="Picture Placeholder 16"/>
          <p:cNvPicPr>
            <a:picLocks noGrp="1" noChangeAspect="1"/>
          </p:cNvPicPr>
          <p:nvPr>
            <p:ph type="pic" sz="quarter" idx="11"/>
          </p:nvPr>
        </p:nvPicPr>
        <p:blipFill rotWithShape="1">
          <a:blip r:embed="rId2"/>
          <a:srcRect l="2127" t="3262" r="22808" b="2787"/>
          <a:stretch/>
        </p:blipFill>
        <p:spPr/>
      </p:pic>
      <p:pic>
        <p:nvPicPr>
          <p:cNvPr id="9" name="Picture Placeholder 8"/>
          <p:cNvPicPr>
            <a:picLocks noGrp="1" noChangeAspect="1"/>
          </p:cNvPicPr>
          <p:nvPr>
            <p:ph type="pic" sz="quarter" idx="12"/>
          </p:nvPr>
        </p:nvPicPr>
        <p:blipFill rotWithShape="1">
          <a:blip r:embed="rId3"/>
          <a:srcRect l="182" t="9700" r="1645" b="10503"/>
          <a:stretch/>
        </p:blipFill>
        <p:spPr/>
      </p:pic>
      <p:pic>
        <p:nvPicPr>
          <p:cNvPr id="15" name="Picture Placeholder 14"/>
          <p:cNvPicPr>
            <a:picLocks noGrp="1" noChangeAspect="1"/>
          </p:cNvPicPr>
          <p:nvPr>
            <p:ph type="pic" sz="quarter" idx="13"/>
          </p:nvPr>
        </p:nvPicPr>
        <p:blipFill rotWithShape="1">
          <a:blip r:embed="rId4"/>
          <a:srcRect l="13819" r="30909" b="17091"/>
          <a:stretch/>
        </p:blipFill>
        <p:spPr/>
      </p:pic>
      <p:sp>
        <p:nvSpPr>
          <p:cNvPr id="6" name="Title 5"/>
          <p:cNvSpPr>
            <a:spLocks noGrp="1"/>
          </p:cNvSpPr>
          <p:nvPr>
            <p:ph type="title"/>
          </p:nvPr>
        </p:nvSpPr>
        <p:spPr/>
        <p:txBody>
          <a:bodyPr/>
          <a:lstStyle/>
          <a:p>
            <a:r>
              <a:rPr lang="en-US" dirty="0"/>
              <a:t>Capacity Access Review</a:t>
            </a:r>
            <a:endParaRPr lang="en-GB" dirty="0"/>
          </a:p>
        </p:txBody>
      </p:sp>
    </p:spTree>
    <p:extLst>
      <p:ext uri="{BB962C8B-B14F-4D97-AF65-F5344CB8AC3E}">
        <p14:creationId xmlns:p14="http://schemas.microsoft.com/office/powerpoint/2010/main" val="37537446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p:cNvGraphicFramePr>
            <a:graphicFrameLocks/>
          </p:cNvGraphicFramePr>
          <p:nvPr>
            <p:extLst>
              <p:ext uri="{D42A27DB-BD31-4B8C-83A1-F6EECF244321}">
                <p14:modId xmlns:p14="http://schemas.microsoft.com/office/powerpoint/2010/main" val="3789991813"/>
              </p:ext>
            </p:extLst>
          </p:nvPr>
        </p:nvGraphicFramePr>
        <p:xfrm>
          <a:off x="647809" y="997613"/>
          <a:ext cx="7477322" cy="4674000"/>
        </p:xfrm>
        <a:graphic>
          <a:graphicData uri="http://schemas.openxmlformats.org/drawingml/2006/table">
            <a:tbl>
              <a:tblPr firstCol="1" bandRow="1">
                <a:tableStyleId>{21E4AEA4-8DFA-4A89-87EB-49C32662AFE0}</a:tableStyleId>
              </a:tblPr>
              <a:tblGrid>
                <a:gridCol w="375434">
                  <a:extLst>
                    <a:ext uri="{9D8B030D-6E8A-4147-A177-3AD203B41FA5}">
                      <a16:colId xmlns:a16="http://schemas.microsoft.com/office/drawing/2014/main" val="4139258557"/>
                    </a:ext>
                  </a:extLst>
                </a:gridCol>
                <a:gridCol w="1020041">
                  <a:extLst>
                    <a:ext uri="{9D8B030D-6E8A-4147-A177-3AD203B41FA5}">
                      <a16:colId xmlns:a16="http://schemas.microsoft.com/office/drawing/2014/main" val="20001"/>
                    </a:ext>
                  </a:extLst>
                </a:gridCol>
                <a:gridCol w="1938509">
                  <a:extLst>
                    <a:ext uri="{9D8B030D-6E8A-4147-A177-3AD203B41FA5}">
                      <a16:colId xmlns:a16="http://schemas.microsoft.com/office/drawing/2014/main" val="20002"/>
                    </a:ext>
                  </a:extLst>
                </a:gridCol>
                <a:gridCol w="4143338">
                  <a:extLst>
                    <a:ext uri="{9D8B030D-6E8A-4147-A177-3AD203B41FA5}">
                      <a16:colId xmlns:a16="http://schemas.microsoft.com/office/drawing/2014/main" val="2491538108"/>
                    </a:ext>
                  </a:extLst>
                </a:gridCol>
              </a:tblGrid>
              <a:tr h="653046">
                <a:tc>
                  <a:txBody>
                    <a:bodyPr/>
                    <a:lstStyle/>
                    <a:p>
                      <a:pPr>
                        <a:spcAft>
                          <a:spcPts val="0"/>
                        </a:spcAft>
                      </a:pPr>
                      <a:r>
                        <a:rPr lang="en-GB" sz="1000" b="1" dirty="0">
                          <a:solidFill>
                            <a:schemeClr val="bg1"/>
                          </a:solidFill>
                        </a:rPr>
                        <a:t>A</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spcAft>
                          <a:spcPts val="0"/>
                        </a:spcAft>
                      </a:pPr>
                      <a:r>
                        <a:rPr lang="en-GB" sz="1000" b="1" dirty="0">
                          <a:solidFill>
                            <a:schemeClr val="bg1"/>
                          </a:solidFill>
                        </a:rPr>
                        <a:t>Overruns</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ts val="0"/>
                        </a:spcAft>
                        <a:buClr>
                          <a:schemeClr val="tx1"/>
                        </a:buClr>
                        <a:buSzTx/>
                        <a:buFontTx/>
                        <a:buNone/>
                        <a:tabLst/>
                        <a:defRPr/>
                      </a:pPr>
                      <a:r>
                        <a:rPr lang="en-GB" sz="1000" b="0" baseline="0" dirty="0">
                          <a:solidFill>
                            <a:schemeClr val="dk1"/>
                          </a:solidFill>
                          <a:latin typeface="+mn-lt"/>
                          <a:ea typeface="+mn-ea"/>
                          <a:cs typeface="+mn-cs"/>
                        </a:rPr>
                        <a:t>Are </a:t>
                      </a:r>
                      <a:r>
                        <a:rPr lang="en-GB" sz="1000" b="1" baseline="0" dirty="0">
                          <a:solidFill>
                            <a:schemeClr val="dk1"/>
                          </a:solidFill>
                          <a:latin typeface="+mn-lt"/>
                          <a:ea typeface="+mn-ea"/>
                          <a:cs typeface="+mn-cs"/>
                        </a:rPr>
                        <a:t>Over-run</a:t>
                      </a:r>
                      <a:r>
                        <a:rPr lang="en-GB" sz="1000" b="0" baseline="0" dirty="0">
                          <a:solidFill>
                            <a:schemeClr val="dk1"/>
                          </a:solidFill>
                          <a:latin typeface="+mn-lt"/>
                          <a:ea typeface="+mn-ea"/>
                          <a:cs typeface="+mn-cs"/>
                        </a:rPr>
                        <a:t> charges appropriate?</a:t>
                      </a:r>
                      <a:endParaRPr lang="en-GB" sz="1000" b="0" dirty="0">
                        <a:solidFill>
                          <a:srgbClr val="000000"/>
                        </a:solidFill>
                      </a:endParaRP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Is the incentive appropriate particularly with the introduction of the Charging Review. </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Anomaly that zero over-run charge maybe possible</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Longer-term: review basis of overrun charges in light of change of behaviours following Charging Review</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98174933"/>
                  </a:ext>
                </a:extLst>
              </a:tr>
              <a:tr h="388916">
                <a:tc rowSpan="4">
                  <a:txBody>
                    <a:bodyPr/>
                    <a:lstStyle/>
                    <a:p>
                      <a:pPr>
                        <a:spcAft>
                          <a:spcPts val="0"/>
                        </a:spcAft>
                      </a:pPr>
                      <a:r>
                        <a:rPr lang="en-GB" sz="1000" b="1" dirty="0">
                          <a:solidFill>
                            <a:schemeClr val="bg1"/>
                          </a:solidFill>
                        </a:rPr>
                        <a:t>B</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4">
                  <a:txBody>
                    <a:bodyPr/>
                    <a:lstStyle/>
                    <a:p>
                      <a:pPr>
                        <a:spcAft>
                          <a:spcPts val="0"/>
                        </a:spcAft>
                      </a:pPr>
                      <a:r>
                        <a:rPr lang="en-GB" sz="1000" b="1" dirty="0">
                          <a:solidFill>
                            <a:schemeClr val="bg1"/>
                          </a:solidFill>
                        </a:rPr>
                        <a:t>Signalling &amp; Allocation</a:t>
                      </a:r>
                      <a:r>
                        <a:rPr lang="en-GB" sz="1000" b="1" baseline="0" dirty="0">
                          <a:solidFill>
                            <a:schemeClr val="bg1"/>
                          </a:solidFill>
                        </a:rPr>
                        <a:t> of</a:t>
                      </a:r>
                      <a:r>
                        <a:rPr lang="en-GB" sz="1000" b="1" dirty="0">
                          <a:solidFill>
                            <a:schemeClr val="bg1"/>
                          </a:solidFill>
                        </a:rPr>
                        <a:t> Capacity </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spcAft>
                          <a:spcPts val="0"/>
                        </a:spcAft>
                      </a:pPr>
                      <a:r>
                        <a:rPr lang="en-GB" sz="1000" b="0" baseline="0" dirty="0">
                          <a:solidFill>
                            <a:schemeClr val="dk1"/>
                          </a:solidFill>
                          <a:latin typeface="+mn-lt"/>
                          <a:ea typeface="+mn-ea"/>
                          <a:cs typeface="+mn-cs"/>
                        </a:rPr>
                        <a:t>Are the </a:t>
                      </a:r>
                      <a:r>
                        <a:rPr lang="en-GB" sz="1000" b="1" baseline="0" dirty="0">
                          <a:solidFill>
                            <a:schemeClr val="dk1"/>
                          </a:solidFill>
                          <a:latin typeface="+mn-lt"/>
                          <a:ea typeface="+mn-ea"/>
                          <a:cs typeface="+mn-cs"/>
                        </a:rPr>
                        <a:t>PARCA</a:t>
                      </a:r>
                      <a:r>
                        <a:rPr lang="en-GB" sz="1000" b="0" baseline="0" dirty="0">
                          <a:solidFill>
                            <a:schemeClr val="dk1"/>
                          </a:solidFill>
                          <a:latin typeface="+mn-lt"/>
                          <a:ea typeface="+mn-ea"/>
                          <a:cs typeface="+mn-cs"/>
                        </a:rPr>
                        <a:t> processes (including User Commitment) appropriate?</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4">
                  <a:txBody>
                    <a:bodyPr/>
                    <a:lstStyle/>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Can the timescales for the substitution process be reduced? </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Can rules be made clearer, simpler? More clarity on process methodology. </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Affected Users able to respond to potential Substitution considered during the Annual Application Window</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Exchanges of NTS exit capacity between NTS exit points within same exit zone where capacity does not go above baseline </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Should User Commitment be applied to every enduring capacity release?</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Could a zonal capacity regime be an alternative? </a:t>
                      </a:r>
                    </a:p>
                    <a:p>
                      <a:pPr>
                        <a:spcAft>
                          <a:spcPts val="0"/>
                        </a:spcAft>
                      </a:pPr>
                      <a:endParaRPr lang="en-GB" sz="1000" b="0" dirty="0">
                        <a:solidFill>
                          <a:srgbClr val="000000"/>
                        </a:solidFill>
                      </a:endParaRP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88916">
                <a:tc vMerge="1">
                  <a:txBody>
                    <a:bodyPr/>
                    <a:lstStyle/>
                    <a:p>
                      <a:endParaRPr lang="en-GB"/>
                    </a:p>
                  </a:txBody>
                  <a:tcPr/>
                </a:tc>
                <a:tc vMerge="1">
                  <a:txBody>
                    <a:bodyPr/>
                    <a:lstStyle/>
                    <a:p>
                      <a:pPr>
                        <a:spcAft>
                          <a:spcPts val="0"/>
                        </a:spcAft>
                      </a:pPr>
                      <a:endParaRPr lang="en-GB" sz="1000" b="1" dirty="0">
                        <a:solidFill>
                          <a:schemeClr val="bg1"/>
                        </a:solidFill>
                      </a:endParaRP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ts val="0"/>
                        </a:spcAft>
                        <a:buClr>
                          <a:schemeClr val="tx1"/>
                        </a:buClr>
                        <a:buSzTx/>
                        <a:buFontTx/>
                        <a:buNone/>
                        <a:tabLst/>
                        <a:defRPr/>
                      </a:pPr>
                      <a:r>
                        <a:rPr lang="en-GB" sz="1000" b="0" baseline="0" dirty="0">
                          <a:solidFill>
                            <a:schemeClr val="dk1"/>
                          </a:solidFill>
                        </a:rPr>
                        <a:t>Are the </a:t>
                      </a:r>
                      <a:r>
                        <a:rPr lang="en-GB" sz="1000" b="1" baseline="0" dirty="0">
                          <a:solidFill>
                            <a:schemeClr val="dk1"/>
                          </a:solidFill>
                        </a:rPr>
                        <a:t>substitution</a:t>
                      </a:r>
                      <a:r>
                        <a:rPr lang="en-GB" sz="1000" b="0" baseline="0" dirty="0">
                          <a:solidFill>
                            <a:schemeClr val="dk1"/>
                          </a:solidFill>
                        </a:rPr>
                        <a:t> processes (including User Commitment) appropriate? </a:t>
                      </a:r>
                      <a:endParaRPr lang="en-GB" sz="1000" b="0" baseline="0" dirty="0">
                        <a:solidFill>
                          <a:schemeClr val="dk1"/>
                        </a:solidFill>
                        <a:latin typeface="+mn-lt"/>
                        <a:ea typeface="+mn-ea"/>
                        <a:cs typeface="+mn-cs"/>
                      </a:endParaRP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GB"/>
                    </a:p>
                  </a:txBody>
                  <a:tcPr/>
                </a:tc>
                <a:extLst>
                  <a:ext uri="{0D108BD9-81ED-4DB2-BD59-A6C34878D82A}">
                    <a16:rowId xmlns:a16="http://schemas.microsoft.com/office/drawing/2014/main" val="3558920696"/>
                  </a:ext>
                </a:extLst>
              </a:tr>
              <a:tr h="388916">
                <a:tc vMerge="1">
                  <a:txBody>
                    <a:bodyPr/>
                    <a:lstStyle/>
                    <a:p>
                      <a:endParaRPr lang="en-GB"/>
                    </a:p>
                  </a:txBody>
                  <a:tcPr/>
                </a:tc>
                <a:tc vMerge="1">
                  <a:txBody>
                    <a:bodyPr/>
                    <a:lstStyle/>
                    <a:p>
                      <a:pPr>
                        <a:spcAft>
                          <a:spcPts val="0"/>
                        </a:spcAft>
                      </a:pPr>
                      <a:endParaRPr lang="en-GB" sz="1000" b="1" dirty="0">
                        <a:solidFill>
                          <a:schemeClr val="bg1"/>
                        </a:solidFill>
                      </a:endParaRP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spcAft>
                          <a:spcPts val="0"/>
                        </a:spcAft>
                      </a:pPr>
                      <a:r>
                        <a:rPr lang="en-GB" sz="1000" b="0" baseline="0" dirty="0">
                          <a:solidFill>
                            <a:schemeClr val="dk1"/>
                          </a:solidFill>
                          <a:latin typeface="+mn-lt"/>
                          <a:ea typeface="+mn-ea"/>
                          <a:cs typeface="+mn-cs"/>
                        </a:rPr>
                        <a:t>Could a </a:t>
                      </a:r>
                      <a:r>
                        <a:rPr lang="en-GB" sz="1000" b="1" baseline="0" dirty="0">
                          <a:solidFill>
                            <a:schemeClr val="dk1"/>
                          </a:solidFill>
                          <a:latin typeface="+mn-lt"/>
                          <a:ea typeface="+mn-ea"/>
                          <a:cs typeface="+mn-cs"/>
                        </a:rPr>
                        <a:t>zonal</a:t>
                      </a:r>
                      <a:r>
                        <a:rPr lang="en-GB" sz="1000" b="0" baseline="0" dirty="0">
                          <a:solidFill>
                            <a:schemeClr val="dk1"/>
                          </a:solidFill>
                          <a:latin typeface="+mn-lt"/>
                          <a:ea typeface="+mn-ea"/>
                          <a:cs typeface="+mn-cs"/>
                        </a:rPr>
                        <a:t> capacity regime be introduced? </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GB"/>
                    </a:p>
                  </a:txBody>
                  <a:tcPr/>
                </a:tc>
                <a:extLst>
                  <a:ext uri="{0D108BD9-81ED-4DB2-BD59-A6C34878D82A}">
                    <a16:rowId xmlns:a16="http://schemas.microsoft.com/office/drawing/2014/main" val="10002"/>
                  </a:ext>
                </a:extLst>
              </a:tr>
              <a:tr h="388916">
                <a:tc vMerge="1">
                  <a:txBody>
                    <a:bodyPr/>
                    <a:lstStyle/>
                    <a:p>
                      <a:endParaRPr lang="en-GB"/>
                    </a:p>
                  </a:txBody>
                  <a:tcPr/>
                </a:tc>
                <a:tc vMerge="1">
                  <a:txBody>
                    <a:bodyPr/>
                    <a:lstStyle/>
                    <a:p>
                      <a:pPr>
                        <a:spcAft>
                          <a:spcPts val="0"/>
                        </a:spcAft>
                      </a:pPr>
                      <a:endParaRPr lang="en-GB" sz="1000" b="1" dirty="0">
                        <a:solidFill>
                          <a:schemeClr val="bg1"/>
                        </a:solidFill>
                      </a:endParaRP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ts val="0"/>
                        </a:spcAft>
                        <a:buClr>
                          <a:schemeClr val="tx1"/>
                        </a:buClr>
                        <a:buSzTx/>
                        <a:buFontTx/>
                        <a:buNone/>
                        <a:tabLst/>
                        <a:defRPr/>
                      </a:pPr>
                      <a:r>
                        <a:rPr lang="en-GB" sz="1000" b="0" baseline="0" dirty="0">
                          <a:solidFill>
                            <a:schemeClr val="dk1"/>
                          </a:solidFill>
                          <a:latin typeface="+mn-lt"/>
                          <a:ea typeface="+mn-ea"/>
                          <a:cs typeface="+mn-cs"/>
                        </a:rPr>
                        <a:t>Are there any issues with </a:t>
                      </a:r>
                      <a:r>
                        <a:rPr lang="en-GB" sz="1000" b="1" baseline="0" dirty="0">
                          <a:solidFill>
                            <a:schemeClr val="dk1"/>
                          </a:solidFill>
                          <a:latin typeface="+mn-lt"/>
                          <a:ea typeface="+mn-ea"/>
                          <a:cs typeface="+mn-cs"/>
                        </a:rPr>
                        <a:t>Trade and Transfer</a:t>
                      </a:r>
                      <a:r>
                        <a:rPr lang="en-GB" sz="1000" b="0" baseline="0" dirty="0">
                          <a:solidFill>
                            <a:schemeClr val="dk1"/>
                          </a:solidFill>
                          <a:latin typeface="+mn-lt"/>
                          <a:ea typeface="+mn-ea"/>
                          <a:cs typeface="+mn-cs"/>
                        </a:rPr>
                        <a:t>? Are </a:t>
                      </a:r>
                      <a:r>
                        <a:rPr lang="en-GB" sz="1000" b="1" baseline="0" dirty="0">
                          <a:solidFill>
                            <a:schemeClr val="dk1"/>
                          </a:solidFill>
                          <a:latin typeface="+mn-lt"/>
                          <a:ea typeface="+mn-ea"/>
                          <a:cs typeface="+mn-cs"/>
                        </a:rPr>
                        <a:t>Retainers</a:t>
                      </a:r>
                      <a:r>
                        <a:rPr lang="en-GB" sz="1000" b="0" baseline="0" dirty="0">
                          <a:solidFill>
                            <a:schemeClr val="dk1"/>
                          </a:solidFill>
                          <a:latin typeface="+mn-lt"/>
                          <a:ea typeface="+mn-ea"/>
                          <a:cs typeface="+mn-cs"/>
                        </a:rPr>
                        <a:t> still required?</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GB"/>
                    </a:p>
                  </a:txBody>
                  <a:tcPr/>
                </a:tc>
                <a:extLst>
                  <a:ext uri="{0D108BD9-81ED-4DB2-BD59-A6C34878D82A}">
                    <a16:rowId xmlns:a16="http://schemas.microsoft.com/office/drawing/2014/main" val="2855199435"/>
                  </a:ext>
                </a:extLst>
              </a:tr>
              <a:tr h="1511469">
                <a:tc>
                  <a:txBody>
                    <a:bodyPr/>
                    <a:lstStyle/>
                    <a:p>
                      <a:pPr>
                        <a:spcAft>
                          <a:spcPts val="0"/>
                        </a:spcAft>
                      </a:pPr>
                      <a:r>
                        <a:rPr lang="en-GB" sz="1000" b="1" dirty="0">
                          <a:solidFill>
                            <a:schemeClr val="bg1"/>
                          </a:solidFill>
                        </a:rPr>
                        <a:t>C</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spcAft>
                          <a:spcPts val="0"/>
                        </a:spcAft>
                      </a:pPr>
                      <a:r>
                        <a:rPr lang="en-GB" sz="1000" b="1" dirty="0">
                          <a:solidFill>
                            <a:schemeClr val="bg1"/>
                          </a:solidFill>
                        </a:rPr>
                        <a:t>Capacity Products &amp;  Auctions </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ts val="0"/>
                        </a:spcAft>
                        <a:buClr>
                          <a:schemeClr val="tx1"/>
                        </a:buClr>
                        <a:buSzTx/>
                        <a:buFontTx/>
                        <a:buNone/>
                        <a:tabLst/>
                        <a:defRPr/>
                      </a:pPr>
                      <a:r>
                        <a:rPr lang="en-GB" sz="1000" b="0" baseline="0" dirty="0">
                          <a:solidFill>
                            <a:schemeClr val="dk1"/>
                          </a:solidFill>
                          <a:latin typeface="+mn-lt"/>
                          <a:ea typeface="+mn-ea"/>
                          <a:cs typeface="+mn-cs"/>
                        </a:rPr>
                        <a:t>Are new products required or redundant products? </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Development of a “mothballed” capacity product following baseline review at Theddlethorpe </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Development of a “tradeable” entry capacity product </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Within day, shorter term capacity product development </a:t>
                      </a:r>
                    </a:p>
                    <a:p>
                      <a:pPr marL="0" marR="0" lvl="0" indent="0" algn="l" defTabSz="914400" rtl="0" eaLnBrk="1" fontAlgn="base" latinLnBrk="0" hangingPunct="1">
                        <a:lnSpc>
                          <a:spcPct val="100000"/>
                        </a:lnSpc>
                        <a:spcBef>
                          <a:spcPct val="0"/>
                        </a:spcBef>
                        <a:spcAft>
                          <a:spcPts val="0"/>
                        </a:spcAft>
                        <a:buClr>
                          <a:schemeClr val="tx1"/>
                        </a:buClr>
                        <a:buSzTx/>
                        <a:buFontTx/>
                        <a:buNone/>
                        <a:tabLst/>
                        <a:defRPr/>
                      </a:pPr>
                      <a:r>
                        <a:rPr lang="en-GB" sz="1000" b="0" baseline="0" dirty="0">
                          <a:solidFill>
                            <a:schemeClr val="dk1"/>
                          </a:solidFill>
                          <a:latin typeface="+mn-lt"/>
                          <a:ea typeface="+mn-ea"/>
                          <a:cs typeface="+mn-cs"/>
                        </a:rPr>
                        <a:t>       Incentive for advance, long-term capacity bookings?</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Disaggregating NTS Exit capacity purchases for embedded “large” offtakes from DN capacity bookings.</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Temperature / seasonal based product</a:t>
                      </a:r>
                    </a:p>
                    <a:p>
                      <a:pPr marL="171450" marR="0" lvl="0" indent="-171450" algn="l" defTabSz="914400" rtl="0" eaLnBrk="1" fontAlgn="base" latinLnBrk="0" hangingPunct="1">
                        <a:lnSpc>
                          <a:spcPct val="100000"/>
                        </a:lnSpc>
                        <a:spcBef>
                          <a:spcPct val="0"/>
                        </a:spcBef>
                        <a:spcAft>
                          <a:spcPts val="0"/>
                        </a:spcAft>
                        <a:buClr>
                          <a:schemeClr val="tx1"/>
                        </a:buClr>
                        <a:buSzTx/>
                        <a:buFont typeface="Arial" panose="020B0604020202020204" pitchFamily="34" charset="0"/>
                        <a:buChar char="•"/>
                        <a:tabLst/>
                        <a:defRPr/>
                      </a:pPr>
                      <a:r>
                        <a:rPr lang="en-GB" sz="1000" b="0" baseline="0" dirty="0">
                          <a:solidFill>
                            <a:schemeClr val="dk1"/>
                          </a:solidFill>
                          <a:latin typeface="+mn-lt"/>
                          <a:ea typeface="+mn-ea"/>
                          <a:cs typeface="+mn-cs"/>
                        </a:rPr>
                        <a:t>Flexibility product</a:t>
                      </a:r>
                    </a:p>
                  </a:txBody>
                  <a:tcPr marL="72000" marR="72000" marT="72000" marB="72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316382422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48301904"/>
              </p:ext>
            </p:extLst>
          </p:nvPr>
        </p:nvGraphicFramePr>
        <p:xfrm>
          <a:off x="8125131" y="997613"/>
          <a:ext cx="506011" cy="4674001"/>
        </p:xfrm>
        <a:graphic>
          <a:graphicData uri="http://schemas.openxmlformats.org/drawingml/2006/table">
            <a:tbl>
              <a:tblPr firstRow="1" bandRow="1">
                <a:tableStyleId>{5C22544A-7EE6-4342-B048-85BDC9FD1C3A}</a:tableStyleId>
              </a:tblPr>
              <a:tblGrid>
                <a:gridCol w="506011">
                  <a:extLst>
                    <a:ext uri="{9D8B030D-6E8A-4147-A177-3AD203B41FA5}">
                      <a16:colId xmlns:a16="http://schemas.microsoft.com/office/drawing/2014/main" val="3534789651"/>
                    </a:ext>
                  </a:extLst>
                </a:gridCol>
              </a:tblGrid>
              <a:tr h="976773">
                <a:tc>
                  <a:txBody>
                    <a:bodyPr/>
                    <a:lstStyle/>
                    <a:p>
                      <a:r>
                        <a:rPr lang="en-GB" sz="1000" dirty="0">
                          <a:solidFill>
                            <a:schemeClr val="bg1"/>
                          </a:solidFill>
                        </a:rPr>
                        <a:t>Governance </a:t>
                      </a:r>
                    </a:p>
                  </a:txBody>
                  <a:tcPr vert="vert" anchor="ctr">
                    <a:solidFill>
                      <a:schemeClr val="accent1">
                        <a:lumMod val="60000"/>
                        <a:lumOff val="40000"/>
                      </a:schemeClr>
                    </a:solidFill>
                  </a:tcPr>
                </a:tc>
                <a:extLst>
                  <a:ext uri="{0D108BD9-81ED-4DB2-BD59-A6C34878D82A}">
                    <a16:rowId xmlns:a16="http://schemas.microsoft.com/office/drawing/2014/main" val="570572141"/>
                  </a:ext>
                </a:extLst>
              </a:tr>
              <a:tr h="1246008">
                <a:tc>
                  <a:txBody>
                    <a:bodyPr/>
                    <a:lstStyle/>
                    <a:p>
                      <a:r>
                        <a:rPr lang="en-GB" sz="1000" b="0" dirty="0"/>
                        <a:t>UNC</a:t>
                      </a:r>
                      <a:r>
                        <a:rPr lang="en-GB" sz="1000" b="0" baseline="0" dirty="0"/>
                        <a:t> / Methodology</a:t>
                      </a:r>
                      <a:endParaRPr lang="en-GB" sz="1000" b="0" dirty="0"/>
                    </a:p>
                  </a:txBody>
                  <a:tcPr vert="vert" anchor="ctr"/>
                </a:tc>
                <a:extLst>
                  <a:ext uri="{0D108BD9-81ED-4DB2-BD59-A6C34878D82A}">
                    <a16:rowId xmlns:a16="http://schemas.microsoft.com/office/drawing/2014/main" val="3358874091"/>
                  </a:ext>
                </a:extLst>
              </a:tr>
              <a:tr h="2451220">
                <a:tc>
                  <a:txBody>
                    <a:bodyPr/>
                    <a:lstStyle/>
                    <a:p>
                      <a:r>
                        <a:rPr lang="en-GB" sz="1000" b="0" dirty="0"/>
                        <a:t>Are the rules</a:t>
                      </a:r>
                      <a:r>
                        <a:rPr lang="en-GB" sz="1000" b="0" baseline="0" dirty="0"/>
                        <a:t> contained in the right place?</a:t>
                      </a:r>
                      <a:endParaRPr lang="en-GB" sz="1000" b="0" dirty="0"/>
                    </a:p>
                  </a:txBody>
                  <a:tcPr vert="vert" anchor="ctr"/>
                </a:tc>
                <a:extLst>
                  <a:ext uri="{0D108BD9-81ED-4DB2-BD59-A6C34878D82A}">
                    <a16:rowId xmlns:a16="http://schemas.microsoft.com/office/drawing/2014/main" val="3487429261"/>
                  </a:ext>
                </a:extLst>
              </a:tr>
            </a:tbl>
          </a:graphicData>
        </a:graphic>
      </p:graphicFrame>
      <p:sp>
        <p:nvSpPr>
          <p:cNvPr id="6" name="Title 1">
            <a:extLst/>
          </p:cNvPr>
          <p:cNvSpPr>
            <a:spLocks noGrp="1"/>
          </p:cNvSpPr>
          <p:nvPr>
            <p:ph type="title"/>
          </p:nvPr>
        </p:nvSpPr>
        <p:spPr>
          <a:xfrm>
            <a:off x="431801" y="361387"/>
            <a:ext cx="8280400" cy="369332"/>
          </a:xfrm>
        </p:spPr>
        <p:txBody>
          <a:bodyPr/>
          <a:lstStyle/>
          <a:p>
            <a:r>
              <a:rPr lang="en-GB" dirty="0"/>
              <a:t>Issues</a:t>
            </a:r>
          </a:p>
        </p:txBody>
      </p:sp>
    </p:spTree>
    <p:extLst>
      <p:ext uri="{BB962C8B-B14F-4D97-AF65-F5344CB8AC3E}">
        <p14:creationId xmlns:p14="http://schemas.microsoft.com/office/powerpoint/2010/main" val="124146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431801" y="1143348"/>
            <a:ext cx="8036339" cy="5555367"/>
          </a:xfrm>
        </p:spPr>
        <p:txBody>
          <a:bodyPr/>
          <a:lstStyle/>
          <a:p>
            <a:pPr lvl="1"/>
            <a:r>
              <a:rPr lang="en-GB" sz="1400" dirty="0"/>
              <a:t>There are 3 ways in which Users can signal the need for Enduring Exit Capacity: </a:t>
            </a:r>
          </a:p>
          <a:p>
            <a:pPr lvl="5"/>
            <a:r>
              <a:rPr lang="en-GB" sz="1300" dirty="0"/>
              <a:t>PARCA (only way that Funded Incremental Obligated Capacity can be released)  </a:t>
            </a:r>
          </a:p>
          <a:p>
            <a:pPr lvl="5"/>
            <a:r>
              <a:rPr lang="en-GB" sz="1300" dirty="0"/>
              <a:t>Within the Enduring Annual (Flat) Exit Capacity annual application window held in July each year</a:t>
            </a:r>
          </a:p>
          <a:p>
            <a:pPr lvl="5"/>
            <a:r>
              <a:rPr lang="en-GB" sz="1300" dirty="0"/>
              <a:t>Ad hoc EAFLEC process which runs from 1st October – 30th June* </a:t>
            </a:r>
          </a:p>
          <a:p>
            <a:pPr lvl="5" indent="0">
              <a:buNone/>
            </a:pPr>
            <a:endParaRPr lang="en-GB" sz="200" dirty="0"/>
          </a:p>
          <a:p>
            <a:pPr lvl="1"/>
            <a:r>
              <a:rPr lang="en-GB" sz="1400" dirty="0"/>
              <a:t>There are different ways to deliver this capacity depending on how the additional capacity has been signalled :</a:t>
            </a:r>
          </a:p>
          <a:p>
            <a:pPr lvl="5"/>
            <a:r>
              <a:rPr lang="en-GB" sz="1300" dirty="0"/>
              <a:t>Remining available NTS Exit (Flat) Capacity </a:t>
            </a:r>
          </a:p>
          <a:p>
            <a:pPr lvl="5"/>
            <a:r>
              <a:rPr lang="en-GB" sz="1300" dirty="0"/>
              <a:t>Exit Capacity Substitution</a:t>
            </a:r>
          </a:p>
          <a:p>
            <a:pPr lvl="5"/>
            <a:r>
              <a:rPr lang="en-GB" sz="1300" dirty="0"/>
              <a:t>Non-funded incremental Capacity</a:t>
            </a:r>
          </a:p>
          <a:p>
            <a:pPr lvl="5"/>
            <a:r>
              <a:rPr lang="en-GB" sz="1300" dirty="0"/>
              <a:t>Funded Incremental Capacity </a:t>
            </a:r>
          </a:p>
          <a:p>
            <a:pPr lvl="5" indent="0">
              <a:buNone/>
            </a:pPr>
            <a:endParaRPr lang="en-GB" sz="200" dirty="0"/>
          </a:p>
          <a:p>
            <a:pPr lvl="5" indent="0">
              <a:buNone/>
            </a:pPr>
            <a:r>
              <a:rPr lang="en-GB" sz="1400" dirty="0"/>
              <a:t>National Grid will only release Incremental Obligated Exit Capacity if User Commitment is made </a:t>
            </a:r>
          </a:p>
          <a:p>
            <a:pPr lvl="2"/>
            <a:r>
              <a:rPr lang="en-GB" sz="1300" dirty="0"/>
              <a:t>The User will remain the registered User for any additional and existing EAFLEC for 4 years from the date the increased capacity allocation becomes effective (User’s can’t reduce until after 4 years). Except where the User Commitment is satisfied early where actual Charges paid (or to be paid) by the relevant User is respect of the NTS Exit Point equal or exceed the User Commitment</a:t>
            </a:r>
            <a:r>
              <a:rPr lang="en-GB" sz="1400" i="1" dirty="0"/>
              <a:t> </a:t>
            </a:r>
            <a:r>
              <a:rPr lang="en-GB" sz="1300" dirty="0"/>
              <a:t>Amount. </a:t>
            </a:r>
          </a:p>
          <a:p>
            <a:pPr lvl="5" indent="0">
              <a:buNone/>
            </a:pPr>
            <a:endParaRPr lang="en-GB" sz="1400" dirty="0"/>
          </a:p>
        </p:txBody>
      </p:sp>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sz="2200" dirty="0"/>
              <a:t>How are exit capacity requirements signalled and delivered? </a:t>
            </a:r>
          </a:p>
        </p:txBody>
      </p:sp>
      <p:sp>
        <p:nvSpPr>
          <p:cNvPr id="5" name="Footer Placeholder 2">
            <a:extLst/>
          </p:cNvPr>
          <p:cNvSpPr>
            <a:spLocks noGrp="1"/>
          </p:cNvSpPr>
          <p:nvPr>
            <p:ph type="ftr" sz="quarter" idx="17"/>
          </p:nvPr>
        </p:nvSpPr>
        <p:spPr>
          <a:xfrm>
            <a:off x="1343858" y="6352053"/>
            <a:ext cx="6547605" cy="169277"/>
          </a:xfrm>
        </p:spPr>
        <p:txBody>
          <a:bodyPr/>
          <a:lstStyle/>
          <a:p>
            <a:r>
              <a:rPr lang="fr-FR" dirty="0"/>
              <a:t>| Capacity Access Review Tx WG| 6th February 2020</a:t>
            </a:r>
          </a:p>
        </p:txBody>
      </p:sp>
    </p:spTree>
    <p:extLst>
      <p:ext uri="{BB962C8B-B14F-4D97-AF65-F5344CB8AC3E}">
        <p14:creationId xmlns:p14="http://schemas.microsoft.com/office/powerpoint/2010/main" val="213292298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431801" y="1045528"/>
            <a:ext cx="8036339" cy="4647426"/>
          </a:xfrm>
        </p:spPr>
        <p:txBody>
          <a:bodyPr/>
          <a:lstStyle/>
          <a:p>
            <a:pPr marL="0" lvl="2" indent="0">
              <a:buNone/>
            </a:pPr>
            <a:r>
              <a:rPr lang="en-GB" dirty="0"/>
              <a:t>DN’s weigh up booking capacity that subsequently don’t require vs risk of capacity being substituted    </a:t>
            </a:r>
          </a:p>
          <a:p>
            <a:pPr lvl="2"/>
            <a:r>
              <a:rPr lang="en-GB" sz="1400" dirty="0"/>
              <a:t>Difficult for DN’s to forecast demand accurately, particularly over 4 years ahead, as dependent on their customer behaviour. Increased embedded generation increases this uncertainty and may mean capacity requirements fluctuate. </a:t>
            </a:r>
          </a:p>
          <a:p>
            <a:pPr lvl="2"/>
            <a:r>
              <a:rPr lang="en-GB" sz="1400" dirty="0"/>
              <a:t>DN’s don’t want to overbook capacity that they subsequently don’t need as this would;</a:t>
            </a:r>
          </a:p>
          <a:p>
            <a:pPr lvl="3"/>
            <a:r>
              <a:rPr lang="en-GB" sz="1400" dirty="0"/>
              <a:t>sterilise the capacity market </a:t>
            </a:r>
          </a:p>
          <a:p>
            <a:pPr lvl="3"/>
            <a:r>
              <a:rPr lang="en-GB" sz="1400" dirty="0"/>
              <a:t>potentially lead to inefficient delivery of additional Enduring Exit Capacity (particularly substitution) </a:t>
            </a:r>
          </a:p>
          <a:p>
            <a:pPr lvl="3"/>
            <a:r>
              <a:rPr lang="en-GB" sz="1400" dirty="0"/>
              <a:t>risk costs of unused capacity increasing DNs costs (and ultimately end consumer bills) </a:t>
            </a:r>
          </a:p>
          <a:p>
            <a:pPr lvl="2"/>
            <a:r>
              <a:rPr lang="en-GB" sz="1400" dirty="0"/>
              <a:t>User Commitment means that DN’s will not / cannot release exit capacity when no longer required;</a:t>
            </a:r>
          </a:p>
          <a:p>
            <a:pPr lvl="3"/>
            <a:r>
              <a:rPr lang="en-GB" sz="1300" dirty="0"/>
              <a:t>User Commitment requirements must have been met before any reductions can be made</a:t>
            </a:r>
          </a:p>
          <a:p>
            <a:pPr lvl="3"/>
            <a:r>
              <a:rPr lang="en-GB" sz="1300" dirty="0"/>
              <a:t>If need the capacity again in the future then would have to restart User Commitment process</a:t>
            </a:r>
          </a:p>
          <a:p>
            <a:pPr lvl="2"/>
            <a:r>
              <a:rPr lang="en-GB" sz="1400" dirty="0"/>
              <a:t>Over-booking capacity would mean capacity bookings are not reflective of flows and does not enable efficient access to the NTS</a:t>
            </a:r>
            <a:endParaRPr lang="en-GB" dirty="0"/>
          </a:p>
        </p:txBody>
      </p:sp>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sz="2200" dirty="0"/>
              <a:t>DN Issues</a:t>
            </a:r>
          </a:p>
        </p:txBody>
      </p:sp>
      <p:sp>
        <p:nvSpPr>
          <p:cNvPr id="5" name="Footer Placeholder 2">
            <a:extLst/>
          </p:cNvPr>
          <p:cNvSpPr>
            <a:spLocks noGrp="1"/>
          </p:cNvSpPr>
          <p:nvPr>
            <p:ph type="ftr" sz="quarter" idx="17"/>
          </p:nvPr>
        </p:nvSpPr>
        <p:spPr>
          <a:xfrm>
            <a:off x="1343858" y="6352053"/>
            <a:ext cx="6547605" cy="169277"/>
          </a:xfrm>
        </p:spPr>
        <p:txBody>
          <a:bodyPr/>
          <a:lstStyle/>
          <a:p>
            <a:r>
              <a:rPr lang="fr-FR" dirty="0"/>
              <a:t>| Capacity Access Review Tx WG| 6th February 2020</a:t>
            </a:r>
          </a:p>
        </p:txBody>
      </p:sp>
    </p:spTree>
    <p:extLst>
      <p:ext uri="{BB962C8B-B14F-4D97-AF65-F5344CB8AC3E}">
        <p14:creationId xmlns:p14="http://schemas.microsoft.com/office/powerpoint/2010/main" val="36997196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431801" y="1045528"/>
            <a:ext cx="8036339" cy="3170099"/>
          </a:xfrm>
        </p:spPr>
        <p:txBody>
          <a:bodyPr/>
          <a:lstStyle/>
          <a:p>
            <a:pPr lvl="2"/>
            <a:r>
              <a:rPr lang="en-GB" sz="1400" dirty="0"/>
              <a:t>The substitution process for identifying the Donor NTS Exit Point as defined in the </a:t>
            </a:r>
            <a:r>
              <a:rPr lang="en-GB" sz="1400" dirty="0" err="1"/>
              <a:t>ExCS</a:t>
            </a:r>
            <a:r>
              <a:rPr lang="en-GB" sz="1400" dirty="0"/>
              <a:t> methodology is complicated and has many variables meaning it is difficult to understand where a donor point is likely to be located  </a:t>
            </a:r>
          </a:p>
          <a:p>
            <a:pPr lvl="3"/>
            <a:r>
              <a:rPr lang="en-GB" sz="1400" dirty="0"/>
              <a:t>Risk of incorrectly identifying donor site </a:t>
            </a:r>
          </a:p>
          <a:p>
            <a:pPr lvl="2"/>
            <a:r>
              <a:rPr lang="en-GB" sz="1400" dirty="0"/>
              <a:t>When a PARCA notice is published there are only 20 days to understand impact and release required funds</a:t>
            </a:r>
          </a:p>
          <a:p>
            <a:pPr lvl="2"/>
            <a:r>
              <a:rPr lang="en-GB" sz="1400" dirty="0"/>
              <a:t>Substitution could cause security of supply issues on DN networks and risk of being able to meet 1 in 20 obligations</a:t>
            </a:r>
          </a:p>
          <a:p>
            <a:pPr lvl="2"/>
            <a:r>
              <a:rPr lang="en-GB" sz="1400" dirty="0"/>
              <a:t>Where no investment is required, should levels of User Commitment required be the same as when investment is required?</a:t>
            </a:r>
          </a:p>
          <a:p>
            <a:pPr lvl="5" indent="0">
              <a:buNone/>
            </a:pPr>
            <a:endParaRPr lang="en-GB" dirty="0"/>
          </a:p>
        </p:txBody>
      </p:sp>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sz="2200" dirty="0"/>
              <a:t>DN Issues</a:t>
            </a:r>
          </a:p>
        </p:txBody>
      </p:sp>
      <p:sp>
        <p:nvSpPr>
          <p:cNvPr id="5" name="Footer Placeholder 2">
            <a:extLst/>
          </p:cNvPr>
          <p:cNvSpPr>
            <a:spLocks noGrp="1"/>
          </p:cNvSpPr>
          <p:nvPr>
            <p:ph type="ftr" sz="quarter" idx="17"/>
          </p:nvPr>
        </p:nvSpPr>
        <p:spPr>
          <a:xfrm>
            <a:off x="1343858" y="6352053"/>
            <a:ext cx="6547605" cy="169277"/>
          </a:xfrm>
        </p:spPr>
        <p:txBody>
          <a:bodyPr/>
          <a:lstStyle/>
          <a:p>
            <a:r>
              <a:rPr lang="fr-FR" dirty="0"/>
              <a:t>| Capacity Access Review Tx WG| 6th February 2020</a:t>
            </a:r>
          </a:p>
        </p:txBody>
      </p:sp>
    </p:spTree>
    <p:extLst>
      <p:ext uri="{BB962C8B-B14F-4D97-AF65-F5344CB8AC3E}">
        <p14:creationId xmlns:p14="http://schemas.microsoft.com/office/powerpoint/2010/main" val="35793604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5491" y="434911"/>
            <a:ext cx="7386949" cy="6217349"/>
          </a:xfrm>
          <a:prstGeom prst="rect">
            <a:avLst/>
          </a:prstGeom>
        </p:spPr>
      </p:pic>
      <p:sp>
        <p:nvSpPr>
          <p:cNvPr id="6" name="Rectangle 5"/>
          <p:cNvSpPr/>
          <p:nvPr/>
        </p:nvSpPr>
        <p:spPr bwMode="auto">
          <a:xfrm>
            <a:off x="320040" y="6332220"/>
            <a:ext cx="1108710" cy="32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Tree>
    <p:extLst>
      <p:ext uri="{BB962C8B-B14F-4D97-AF65-F5344CB8AC3E}">
        <p14:creationId xmlns:p14="http://schemas.microsoft.com/office/powerpoint/2010/main" val="17371203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20040" y="6332220"/>
            <a:ext cx="1108710" cy="32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pic>
        <p:nvPicPr>
          <p:cNvPr id="2" name="Picture 1"/>
          <p:cNvPicPr>
            <a:picLocks noChangeAspect="1"/>
          </p:cNvPicPr>
          <p:nvPr/>
        </p:nvPicPr>
        <p:blipFill>
          <a:blip r:embed="rId2"/>
          <a:stretch>
            <a:fillRect/>
          </a:stretch>
        </p:blipFill>
        <p:spPr>
          <a:xfrm>
            <a:off x="755188" y="411480"/>
            <a:ext cx="7371542" cy="6329103"/>
          </a:xfrm>
          <a:prstGeom prst="rect">
            <a:avLst/>
          </a:prstGeom>
        </p:spPr>
      </p:pic>
    </p:spTree>
    <p:extLst>
      <p:ext uri="{BB962C8B-B14F-4D97-AF65-F5344CB8AC3E}">
        <p14:creationId xmlns:p14="http://schemas.microsoft.com/office/powerpoint/2010/main" val="22620066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FAFF14-AE2A-4DF6-920F-636DC88BB71D}"/>
              </a:ext>
            </a:extLst>
          </p:cNvPr>
          <p:cNvSpPr>
            <a:spLocks noGrp="1"/>
          </p:cNvSpPr>
          <p:nvPr>
            <p:ph type="ftr" sz="quarter" idx="4294967295"/>
          </p:nvPr>
        </p:nvSpPr>
        <p:spPr>
          <a:xfrm>
            <a:off x="2597150" y="6351588"/>
            <a:ext cx="6546850" cy="169862"/>
          </a:xfrm>
        </p:spPr>
        <p:txBody>
          <a:bodyPr/>
          <a:lstStyle/>
          <a:p>
            <a:pPr>
              <a:tabLst>
                <a:tab pos="989013" algn="l"/>
              </a:tabLst>
            </a:pPr>
            <a:r>
              <a:rPr lang="fr-FR" dirty="0"/>
              <a:t>| [Insert document title] | [Insert date]</a:t>
            </a:r>
          </a:p>
        </p:txBody>
      </p:sp>
    </p:spTree>
    <p:extLst>
      <p:ext uri="{BB962C8B-B14F-4D97-AF65-F5344CB8AC3E}">
        <p14:creationId xmlns:p14="http://schemas.microsoft.com/office/powerpoint/2010/main" val="28189756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12730" y="3044279"/>
            <a:ext cx="3941783" cy="492443"/>
          </a:xfrm>
        </p:spPr>
        <p:txBody>
          <a:bodyPr/>
          <a:lstStyle/>
          <a:p>
            <a:r>
              <a:rPr lang="en-US" dirty="0"/>
              <a:t>Overruns</a:t>
            </a:r>
          </a:p>
        </p:txBody>
      </p:sp>
      <p:pic>
        <p:nvPicPr>
          <p:cNvPr id="7" name="Picture Placeholder 6"/>
          <p:cNvPicPr>
            <a:picLocks noGrp="1" noChangeAspect="1"/>
          </p:cNvPicPr>
          <p:nvPr>
            <p:ph type="pic" sz="quarter" idx="18"/>
          </p:nvPr>
        </p:nvPicPr>
        <p:blipFill>
          <a:blip r:embed="rId2"/>
          <a:srcRect l="25232" r="25232"/>
          <a:stretch>
            <a:fillRect/>
          </a:stretch>
        </p:blipFill>
        <p:spPr/>
      </p:pic>
      <p:sp>
        <p:nvSpPr>
          <p:cNvPr id="4" name="Text Placeholder 2"/>
          <p:cNvSpPr>
            <a:spLocks noGrp="1"/>
          </p:cNvSpPr>
          <p:nvPr>
            <p:ph type="body" sz="quarter" idx="17"/>
          </p:nvPr>
        </p:nvSpPr>
        <p:spPr>
          <a:xfrm>
            <a:off x="412730" y="1052526"/>
            <a:ext cx="2598742" cy="1769715"/>
          </a:xfrm>
        </p:spPr>
        <p:txBody>
          <a:bodyPr/>
          <a:lstStyle/>
          <a:p>
            <a:r>
              <a:rPr lang="en-US" dirty="0"/>
              <a:t>01</a:t>
            </a:r>
            <a:endParaRPr lang="en-GB" dirty="0"/>
          </a:p>
        </p:txBody>
      </p:sp>
    </p:spTree>
    <p:extLst>
      <p:ext uri="{BB962C8B-B14F-4D97-AF65-F5344CB8AC3E}">
        <p14:creationId xmlns:p14="http://schemas.microsoft.com/office/powerpoint/2010/main" val="38212935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431801" y="1765618"/>
            <a:ext cx="8380730" cy="4431983"/>
          </a:xfrm>
        </p:spPr>
        <p:txBody>
          <a:bodyPr/>
          <a:lstStyle/>
          <a:p>
            <a:r>
              <a:rPr lang="en-GB" sz="1400" dirty="0"/>
              <a:t>How are fees collected?</a:t>
            </a:r>
          </a:p>
          <a:p>
            <a:r>
              <a:rPr lang="en-US" sz="1200" b="0" dirty="0"/>
              <a:t>O</a:t>
            </a:r>
            <a:r>
              <a:rPr lang="en-US" sz="1200" b="0" dirty="0">
                <a:solidFill>
                  <a:srgbClr val="55555A"/>
                </a:solidFill>
              </a:rPr>
              <a:t>verrun charges are invoiced each month on the NTS Entry and NTS Exit Capacity invoices – they are invoiced 1 month in arrears after M+15 input closeout. </a:t>
            </a:r>
          </a:p>
          <a:p>
            <a:endParaRPr lang="en-GB" sz="200" b="0" dirty="0">
              <a:solidFill>
                <a:srgbClr val="55555A"/>
              </a:solidFill>
            </a:endParaRPr>
          </a:p>
          <a:p>
            <a:r>
              <a:rPr lang="en-GB" sz="1400" dirty="0"/>
              <a:t>How are fees redistributed?</a:t>
            </a:r>
          </a:p>
          <a:p>
            <a:r>
              <a:rPr lang="en-GB" sz="1200" dirty="0"/>
              <a:t>Entry revenue from overruns</a:t>
            </a:r>
          </a:p>
          <a:p>
            <a:pPr marL="285750" indent="-285750">
              <a:buFontTx/>
              <a:buChar char="-"/>
            </a:pPr>
            <a:r>
              <a:rPr lang="en-GB" sz="1200" b="0" dirty="0">
                <a:solidFill>
                  <a:srgbClr val="55555A"/>
                </a:solidFill>
              </a:rPr>
              <a:t>Total charges are credited to Neutrality monthly.</a:t>
            </a:r>
          </a:p>
          <a:p>
            <a:pPr marL="285750" indent="-285750">
              <a:buFontTx/>
              <a:buChar char="-"/>
            </a:pPr>
            <a:r>
              <a:rPr lang="en-GB" sz="1200" b="0" dirty="0">
                <a:solidFill>
                  <a:srgbClr val="55555A"/>
                </a:solidFill>
              </a:rPr>
              <a:t>Revenue is not smeared equally. Neutrality is shared out based on each User’s end of the day firm capacity as a percentage of the total system end of the day firm capacity for all Users. It is based on a total system level and not on individual ASEPs.</a:t>
            </a:r>
          </a:p>
          <a:p>
            <a:r>
              <a:rPr lang="en-GB" sz="1200" dirty="0">
                <a:solidFill>
                  <a:srgbClr val="00148C"/>
                </a:solidFill>
              </a:rPr>
              <a:t>Exit revenue from overruns </a:t>
            </a:r>
          </a:p>
          <a:p>
            <a:pPr marL="171450" indent="-171450">
              <a:buFontTx/>
              <a:buChar char="-"/>
            </a:pPr>
            <a:r>
              <a:rPr lang="en-GB" sz="1200" b="0" dirty="0">
                <a:solidFill>
                  <a:srgbClr val="55555A"/>
                </a:solidFill>
              </a:rPr>
              <a:t>Total value is deducted from SO Commodity Charges for the following gas year.</a:t>
            </a:r>
          </a:p>
          <a:p>
            <a:pPr marL="171450" indent="-171450">
              <a:buFontTx/>
              <a:buChar char="-"/>
            </a:pPr>
            <a:r>
              <a:rPr lang="en-US" sz="1200" b="0" dirty="0">
                <a:solidFill>
                  <a:srgbClr val="55555A"/>
                </a:solidFill>
              </a:rPr>
              <a:t>The Commodity Charge is a standard price across all shippers. Any shippers who incur overruns would still pay the same commodity price as those who don’t.</a:t>
            </a:r>
            <a:endParaRPr lang="en-GB" sz="1200" b="0" dirty="0">
              <a:solidFill>
                <a:srgbClr val="55555A"/>
              </a:solidFill>
            </a:endParaRPr>
          </a:p>
          <a:p>
            <a:pPr lvl="5" indent="0">
              <a:buNone/>
            </a:pPr>
            <a:endParaRPr lang="en-GB" dirty="0"/>
          </a:p>
        </p:txBody>
      </p:sp>
      <p:sp>
        <p:nvSpPr>
          <p:cNvPr id="3" name="Footer Placeholder 2">
            <a:extLst>
              <a:ext uri="{FF2B5EF4-FFF2-40B4-BE49-F238E27FC236}">
                <a16:creationId xmlns:a16="http://schemas.microsoft.com/office/drawing/2014/main" id="{06CC31ED-D280-4FD9-AC1C-4F0101A83AE3}"/>
              </a:ext>
            </a:extLst>
          </p:cNvPr>
          <p:cNvSpPr>
            <a:spLocks noGrp="1"/>
          </p:cNvSpPr>
          <p:nvPr>
            <p:ph type="ftr" sz="quarter" idx="17"/>
          </p:nvPr>
        </p:nvSpPr>
        <p:spPr/>
        <p:txBody>
          <a:bodyPr/>
          <a:lstStyle/>
          <a:p>
            <a:r>
              <a:rPr lang="fr-FR" dirty="0"/>
              <a:t>| Capacity Access Review Tx WG| 6th February 2020</a:t>
            </a:r>
          </a:p>
        </p:txBody>
      </p:sp>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sz="2200" dirty="0"/>
              <a:t>Revenue from Overruns </a:t>
            </a:r>
            <a:br>
              <a:rPr lang="en-GB" sz="2200" dirty="0"/>
            </a:br>
            <a:br>
              <a:rPr lang="en-GB" sz="2200" dirty="0"/>
            </a:br>
            <a:r>
              <a:rPr lang="en-GB" sz="1400" b="0" i="1" dirty="0">
                <a:solidFill>
                  <a:srgbClr val="55555A"/>
                </a:solidFill>
              </a:rPr>
              <a:t>(</a:t>
            </a:r>
            <a:r>
              <a:rPr lang="en-US" sz="1400" b="0" i="1" dirty="0">
                <a:solidFill>
                  <a:srgbClr val="55555A"/>
                </a:solidFill>
              </a:rPr>
              <a:t>New Action 0103: National Grid (</a:t>
            </a:r>
            <a:r>
              <a:rPr lang="en-US" sz="1400" b="0" i="1" dirty="0" err="1">
                <a:solidFill>
                  <a:srgbClr val="55555A"/>
                </a:solidFill>
              </a:rPr>
              <a:t>ASt</a:t>
            </a:r>
            <a:r>
              <a:rPr lang="en-US" sz="1400" b="0" i="1" dirty="0">
                <a:solidFill>
                  <a:srgbClr val="55555A"/>
                </a:solidFill>
              </a:rPr>
              <a:t>) to investigate where the revenue is collected and how and where the credits are redistributed methodology in relation to cost neutrality.)</a:t>
            </a:r>
            <a:endParaRPr lang="en-GB" sz="1400" dirty="0"/>
          </a:p>
        </p:txBody>
      </p:sp>
    </p:spTree>
    <p:extLst>
      <p:ext uri="{BB962C8B-B14F-4D97-AF65-F5344CB8AC3E}">
        <p14:creationId xmlns:p14="http://schemas.microsoft.com/office/powerpoint/2010/main" val="11617295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660D4C3-E1BD-4833-84CF-6E147039DCA5}"/>
              </a:ext>
            </a:extLst>
          </p:cNvPr>
          <p:cNvSpPr>
            <a:spLocks noGrp="1"/>
          </p:cNvSpPr>
          <p:nvPr>
            <p:ph type="title"/>
          </p:nvPr>
        </p:nvSpPr>
        <p:spPr/>
        <p:txBody>
          <a:bodyPr/>
          <a:lstStyle/>
          <a:p>
            <a:r>
              <a:rPr lang="en-GB" dirty="0"/>
              <a:t>Zero or no overrun charge </a:t>
            </a:r>
            <a:r>
              <a:rPr lang="en-GB" sz="1100" b="0" i="1" dirty="0">
                <a:solidFill>
                  <a:srgbClr val="55555A"/>
                </a:solidFill>
              </a:rPr>
              <a:t>(</a:t>
            </a:r>
            <a:r>
              <a:rPr lang="en-US" sz="1100" b="0" i="1" dirty="0">
                <a:solidFill>
                  <a:srgbClr val="55555A"/>
                </a:solidFill>
              </a:rPr>
              <a:t>New Action 0101: National Grid to investigate instances where zero or no overrun charges apply to overruns at ASEPs where no bookings were made and how this will change following implementation of Modification 678A.)</a:t>
            </a:r>
            <a:br>
              <a:rPr lang="en-US" sz="1100" b="0" i="1" dirty="0">
                <a:solidFill>
                  <a:srgbClr val="55555A"/>
                </a:solidFill>
              </a:rPr>
            </a:br>
            <a:br>
              <a:rPr lang="en-US" sz="1100" b="0" i="1" dirty="0">
                <a:solidFill>
                  <a:srgbClr val="55555A"/>
                </a:solidFill>
              </a:rPr>
            </a:br>
            <a:endParaRPr lang="en-GB" sz="1100" b="0" i="1" dirty="0">
              <a:solidFill>
                <a:srgbClr val="55555A"/>
              </a:solidFill>
            </a:endParaRPr>
          </a:p>
        </p:txBody>
      </p:sp>
      <p:sp>
        <p:nvSpPr>
          <p:cNvPr id="46" name="Text Placeholder 45">
            <a:extLst>
              <a:ext uri="{FF2B5EF4-FFF2-40B4-BE49-F238E27FC236}">
                <a16:creationId xmlns:a16="http://schemas.microsoft.com/office/drawing/2014/main" id="{09932532-3891-4C79-872F-C3677099080F}"/>
              </a:ext>
            </a:extLst>
          </p:cNvPr>
          <p:cNvSpPr>
            <a:spLocks noGrp="1"/>
          </p:cNvSpPr>
          <p:nvPr>
            <p:ph type="body" sz="quarter" idx="16"/>
          </p:nvPr>
        </p:nvSpPr>
        <p:spPr>
          <a:xfrm>
            <a:off x="584462" y="1768642"/>
            <a:ext cx="7362334" cy="3862137"/>
          </a:xfrm>
        </p:spPr>
        <p:txBody>
          <a:bodyPr/>
          <a:lstStyle/>
          <a:p>
            <a:pPr marL="0" lvl="2" indent="0">
              <a:buNone/>
            </a:pPr>
            <a:r>
              <a:rPr lang="en-US" sz="1400" dirty="0"/>
              <a:t>A zero or no Overrun charge may be currently generated</a:t>
            </a:r>
          </a:p>
          <a:p>
            <a:pPr lvl="3">
              <a:buFont typeface="Arial" panose="020B0604020202020204" pitchFamily="34" charset="0"/>
              <a:buChar char="•"/>
            </a:pPr>
            <a:r>
              <a:rPr lang="en-US" sz="1400" dirty="0"/>
              <a:t>where no NTS Entry Capacity has been booked at an ASEP on a Gas Flow Day by any User. </a:t>
            </a:r>
          </a:p>
          <a:p>
            <a:pPr lvl="3"/>
            <a:r>
              <a:rPr lang="en-US" sz="1400" dirty="0">
                <a:solidFill>
                  <a:schemeClr val="accent1"/>
                </a:solidFill>
              </a:rPr>
              <a:t>The new charging regime will not change that outcome as the entry Overrun calculation is based on highest bid price. Where there has been no bid, the Overrun calculation will use a zero price. </a:t>
            </a:r>
          </a:p>
          <a:p>
            <a:pPr lvl="3">
              <a:buFont typeface="Arial" panose="020B0604020202020204" pitchFamily="34" charset="0"/>
              <a:buChar char="•"/>
            </a:pPr>
            <a:r>
              <a:rPr lang="en-US" sz="1400" dirty="0"/>
              <a:t>where the NTS Entry Capacity allocated at an ASEP is at zero price.</a:t>
            </a:r>
          </a:p>
          <a:p>
            <a:pPr lvl="3"/>
            <a:r>
              <a:rPr lang="en-GB" sz="1400" dirty="0">
                <a:solidFill>
                  <a:schemeClr val="accent1"/>
                </a:solidFill>
              </a:rPr>
              <a:t>There should be no instances where zero or no Overrun charge is incurred from 1</a:t>
            </a:r>
            <a:r>
              <a:rPr lang="en-GB" sz="1400" baseline="30000" dirty="0">
                <a:solidFill>
                  <a:schemeClr val="accent1"/>
                </a:solidFill>
              </a:rPr>
              <a:t>st</a:t>
            </a:r>
            <a:r>
              <a:rPr lang="en-GB" sz="1400" dirty="0">
                <a:solidFill>
                  <a:schemeClr val="accent1"/>
                </a:solidFill>
              </a:rPr>
              <a:t> October (subject to Mod 678A implementation) as no entry capacity will be allocated at an ASEP is at zero price.</a:t>
            </a:r>
            <a:endParaRPr lang="en-GB" sz="1400" dirty="0"/>
          </a:p>
          <a:p>
            <a:pPr marL="0" lvl="2" indent="0">
              <a:buNone/>
            </a:pPr>
            <a:endParaRPr lang="en-GB" dirty="0"/>
          </a:p>
        </p:txBody>
      </p:sp>
    </p:spTree>
    <p:extLst>
      <p:ext uri="{BB962C8B-B14F-4D97-AF65-F5344CB8AC3E}">
        <p14:creationId xmlns:p14="http://schemas.microsoft.com/office/powerpoint/2010/main" val="327001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431801" y="2314258"/>
            <a:ext cx="8106409" cy="3077766"/>
          </a:xfrm>
        </p:spPr>
        <p:txBody>
          <a:bodyPr/>
          <a:lstStyle/>
          <a:p>
            <a:r>
              <a:rPr lang="en-US" sz="2000" dirty="0"/>
              <a:t>Transmission Workgroup Minutes (9</a:t>
            </a:r>
            <a:r>
              <a:rPr lang="en-US" sz="2000" baseline="30000" dirty="0"/>
              <a:t>th</a:t>
            </a:r>
            <a:r>
              <a:rPr lang="en-US" sz="2000" dirty="0"/>
              <a:t> January 2019)</a:t>
            </a:r>
          </a:p>
          <a:p>
            <a:pPr lvl="2"/>
            <a:r>
              <a:rPr lang="en-US" b="0" dirty="0"/>
              <a:t>‘</a:t>
            </a:r>
            <a:r>
              <a:rPr lang="en-US" dirty="0"/>
              <a:t>From an Ofgem perspective they believed overruns were necessary to prevent under booking’</a:t>
            </a:r>
          </a:p>
          <a:p>
            <a:pPr lvl="2"/>
            <a:r>
              <a:rPr lang="en-US" dirty="0"/>
              <a:t>‘Overruns should be accepted as a penalty and exist to encourage pre-booking of shipper specific capacity requirements’.</a:t>
            </a:r>
          </a:p>
          <a:p>
            <a:endParaRPr lang="en-US" b="0" dirty="0"/>
          </a:p>
          <a:p>
            <a:r>
              <a:rPr lang="en-US" sz="1600" dirty="0"/>
              <a:t>The potential amendment to the multiplier in the Overrun charge calculation doesn’t include instances where there is a constraint on the NTS.</a:t>
            </a:r>
            <a:endParaRPr lang="en-US" sz="1600" i="1" dirty="0"/>
          </a:p>
          <a:p>
            <a:pPr lvl="5"/>
            <a:endParaRPr lang="en-GB" dirty="0"/>
          </a:p>
        </p:txBody>
      </p:sp>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sz="2200" dirty="0"/>
              <a:t>Overruns and Constraints </a:t>
            </a:r>
            <a:br>
              <a:rPr lang="en-GB" sz="2200" dirty="0"/>
            </a:br>
            <a:br>
              <a:rPr lang="en-GB" sz="2200" dirty="0"/>
            </a:br>
            <a:r>
              <a:rPr lang="en-US" sz="1400" b="0" i="1" dirty="0">
                <a:solidFill>
                  <a:srgbClr val="55555A"/>
                </a:solidFill>
              </a:rPr>
              <a:t>New Action 0102: National Grid (</a:t>
            </a:r>
            <a:r>
              <a:rPr lang="en-US" sz="1400" b="0" i="1" dirty="0" err="1">
                <a:solidFill>
                  <a:srgbClr val="55555A"/>
                </a:solidFill>
              </a:rPr>
              <a:t>ASt</a:t>
            </a:r>
            <a:r>
              <a:rPr lang="en-US" sz="1400" b="0" i="1" dirty="0">
                <a:solidFill>
                  <a:srgbClr val="55555A"/>
                </a:solidFill>
              </a:rPr>
              <a:t>) to investigate the revenue overrun charges at a more granular level; to ascertain if there was a constraint on the days the overruns were charged, and if so, provide the necessary evidence.</a:t>
            </a:r>
            <a:br>
              <a:rPr lang="en-GB" sz="2200" dirty="0"/>
            </a:br>
            <a:endParaRPr lang="en-GB" sz="2200" dirty="0"/>
          </a:p>
        </p:txBody>
      </p:sp>
      <p:sp>
        <p:nvSpPr>
          <p:cNvPr id="5" name="Footer Placeholder 2">
            <a:extLst/>
          </p:cNvPr>
          <p:cNvSpPr>
            <a:spLocks noGrp="1"/>
          </p:cNvSpPr>
          <p:nvPr>
            <p:ph type="ftr" sz="quarter" idx="17"/>
          </p:nvPr>
        </p:nvSpPr>
        <p:spPr>
          <a:xfrm>
            <a:off x="1343858" y="6352053"/>
            <a:ext cx="6547605" cy="169277"/>
          </a:xfrm>
        </p:spPr>
        <p:txBody>
          <a:bodyPr/>
          <a:lstStyle/>
          <a:p>
            <a:r>
              <a:rPr lang="fr-FR" dirty="0"/>
              <a:t>| Capacity Access Review Tx WG| 6th February 2020</a:t>
            </a:r>
          </a:p>
        </p:txBody>
      </p:sp>
    </p:spTree>
    <p:extLst>
      <p:ext uri="{BB962C8B-B14F-4D97-AF65-F5344CB8AC3E}">
        <p14:creationId xmlns:p14="http://schemas.microsoft.com/office/powerpoint/2010/main" val="17798853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sz="2200" dirty="0"/>
              <a:t>Overrun Options </a:t>
            </a:r>
          </a:p>
        </p:txBody>
      </p:sp>
      <p:sp>
        <p:nvSpPr>
          <p:cNvPr id="6" name="Text Placeholder 4">
            <a:extLst/>
          </p:cNvPr>
          <p:cNvSpPr>
            <a:spLocks noGrp="1"/>
          </p:cNvSpPr>
          <p:nvPr>
            <p:ph type="body" sz="quarter" idx="16"/>
          </p:nvPr>
        </p:nvSpPr>
        <p:spPr>
          <a:xfrm>
            <a:off x="431800" y="1411288"/>
            <a:ext cx="8083550" cy="2769989"/>
          </a:xfrm>
        </p:spPr>
        <p:txBody>
          <a:bodyPr/>
          <a:lstStyle/>
          <a:p>
            <a:r>
              <a:rPr lang="en-GB" sz="1400" dirty="0">
                <a:solidFill>
                  <a:srgbClr val="00148C"/>
                </a:solidFill>
              </a:rPr>
              <a:t>National Grid has put forward a pre-modification proposal to reduce the multiplier used to calculate Overrun charges to x4 for Entry and x6 for Exit </a:t>
            </a:r>
          </a:p>
          <a:p>
            <a:endParaRPr lang="en-GB" sz="1400" dirty="0">
              <a:solidFill>
                <a:srgbClr val="00148C"/>
              </a:solidFill>
            </a:endParaRPr>
          </a:p>
          <a:p>
            <a:pPr marL="171450" indent="-171450">
              <a:buFont typeface="Arial" panose="020B0604020202020204" pitchFamily="34" charset="0"/>
              <a:buChar char="•"/>
            </a:pPr>
            <a:r>
              <a:rPr lang="en-GB" sz="1400" b="0" dirty="0">
                <a:solidFill>
                  <a:schemeClr val="tx1"/>
                </a:solidFill>
              </a:rPr>
              <a:t>The aim of the proposal is to find a multiplier which would maintain the status quo; keep the penalty and incentive to book capacity at the same level as today.</a:t>
            </a:r>
          </a:p>
          <a:p>
            <a:pPr lvl="3"/>
            <a:r>
              <a:rPr lang="en-GB" sz="1400" dirty="0"/>
              <a:t>Revenue was used as a measure of maintaining the status quo. It was assumed capacity booking behaviour will not worsen if revenue remains similar as in previous years. </a:t>
            </a:r>
          </a:p>
          <a:p>
            <a:pPr marL="171450" indent="-171450">
              <a:buFont typeface="Arial" panose="020B0604020202020204" pitchFamily="34" charset="0"/>
              <a:buChar char="•"/>
            </a:pPr>
            <a:r>
              <a:rPr lang="en-GB" sz="1400" b="0" dirty="0">
                <a:solidFill>
                  <a:schemeClr val="tx1"/>
                </a:solidFill>
              </a:rPr>
              <a:t>The new charging regime will have an impact on capacity booking behaviours. While we know that the behaviour will change, we don’t know to what extent. We have based this proposal on historic quantifiable data rather than future uncertain predictions.  </a:t>
            </a:r>
          </a:p>
        </p:txBody>
      </p:sp>
      <p:sp>
        <p:nvSpPr>
          <p:cNvPr id="7" name="Footer Placeholder 2">
            <a:extLst/>
          </p:cNvPr>
          <p:cNvSpPr>
            <a:spLocks noGrp="1"/>
          </p:cNvSpPr>
          <p:nvPr>
            <p:ph type="ftr" sz="quarter" idx="17"/>
          </p:nvPr>
        </p:nvSpPr>
        <p:spPr>
          <a:xfrm>
            <a:off x="1343858" y="6352053"/>
            <a:ext cx="6547605" cy="169277"/>
          </a:xfrm>
        </p:spPr>
        <p:txBody>
          <a:bodyPr/>
          <a:lstStyle/>
          <a:p>
            <a:r>
              <a:rPr lang="fr-FR" dirty="0"/>
              <a:t>| Capacity Access Review Tx WG| 6th February 2020</a:t>
            </a:r>
          </a:p>
        </p:txBody>
      </p:sp>
    </p:spTree>
    <p:extLst>
      <p:ext uri="{BB962C8B-B14F-4D97-AF65-F5344CB8AC3E}">
        <p14:creationId xmlns:p14="http://schemas.microsoft.com/office/powerpoint/2010/main" val="1268893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83F674-2716-41F1-82AE-256FAF91C4F2}"/>
              </a:ext>
            </a:extLst>
          </p:cNvPr>
          <p:cNvSpPr>
            <a:spLocks noGrp="1"/>
          </p:cNvSpPr>
          <p:nvPr>
            <p:ph type="body" sz="quarter" idx="16"/>
          </p:nvPr>
        </p:nvSpPr>
        <p:spPr>
          <a:xfrm>
            <a:off x="431800" y="1411288"/>
            <a:ext cx="7563884" cy="4616648"/>
          </a:xfrm>
        </p:spPr>
        <p:txBody>
          <a:bodyPr/>
          <a:lstStyle/>
          <a:p>
            <a:pPr marL="285750" indent="-285750">
              <a:buFont typeface="Arial" panose="020B0604020202020204" pitchFamily="34" charset="0"/>
              <a:buChar char="•"/>
            </a:pPr>
            <a:r>
              <a:rPr lang="en-GB" sz="1400" b="0" dirty="0">
                <a:solidFill>
                  <a:schemeClr val="tx1"/>
                </a:solidFill>
              </a:rPr>
              <a:t>The pre-modification recognises that if Mod 678A is implemented, there will be differences in the increase/decrease of reserve price at individual entry and exit points. The entry points average reserve price increase, on average, will be greater than exit points.  That will be delivered as a part of charging review and something this proposal has no influence over.</a:t>
            </a:r>
          </a:p>
          <a:p>
            <a:pPr lvl="3"/>
            <a:r>
              <a:rPr lang="en-GB" sz="1400" dirty="0"/>
              <a:t>This proposal has taken a holistic view of all entry and all exit points (it would be impossible to have Overrun charges varying per location). By changing the multiplier as proposed, the overall penalty will not be increased.</a:t>
            </a:r>
          </a:p>
          <a:p>
            <a:pPr lvl="3"/>
            <a:r>
              <a:rPr lang="en-GB" sz="1400" dirty="0"/>
              <a:t>This proposal seeks to safeguard Users from excessively penal Overrun charges caused by an unintended consequence of the implementation of Modification 678A. At the same time, it recognises that it is imperative the keep appropriate level of Overrun charges to maintain the incentive on shippers to book capacity required.</a:t>
            </a:r>
          </a:p>
          <a:p>
            <a:r>
              <a:rPr lang="en-GB" sz="1400" b="0" dirty="0">
                <a:solidFill>
                  <a:srgbClr val="00148C"/>
                </a:solidFill>
              </a:rPr>
              <a:t>The proposal is subject to Mod 678A being implemented</a:t>
            </a:r>
          </a:p>
          <a:p>
            <a:r>
              <a:rPr lang="en-GB" sz="1400" b="0" dirty="0">
                <a:solidFill>
                  <a:srgbClr val="00148C"/>
                </a:solidFill>
              </a:rPr>
              <a:t>It is proposed to review Overruns 12 months after implementation of the new charging regime once we know more about how it will impact on booking behaviour and with the purpose to ensure Overruns remain fulfilling their primary objective.</a:t>
            </a:r>
          </a:p>
          <a:p>
            <a:endParaRPr lang="en-GB" sz="1200" b="0" dirty="0">
              <a:solidFill>
                <a:srgbClr val="00148C"/>
              </a:solidFill>
            </a:endParaRPr>
          </a:p>
          <a:p>
            <a:endParaRPr lang="en-US" dirty="0"/>
          </a:p>
        </p:txBody>
      </p:sp>
      <p:sp>
        <p:nvSpPr>
          <p:cNvPr id="4" name="Title 3">
            <a:extLst>
              <a:ext uri="{FF2B5EF4-FFF2-40B4-BE49-F238E27FC236}">
                <a16:creationId xmlns:a16="http://schemas.microsoft.com/office/drawing/2014/main" id="{10604BC1-CFEE-4950-8318-DD5753394CC2}"/>
              </a:ext>
            </a:extLst>
          </p:cNvPr>
          <p:cNvSpPr>
            <a:spLocks noGrp="1"/>
          </p:cNvSpPr>
          <p:nvPr>
            <p:ph type="title"/>
          </p:nvPr>
        </p:nvSpPr>
        <p:spPr/>
        <p:txBody>
          <a:bodyPr/>
          <a:lstStyle/>
          <a:p>
            <a:r>
              <a:rPr lang="en-GB" dirty="0"/>
              <a:t>Overrun Options</a:t>
            </a:r>
            <a:endParaRPr lang="en-US" dirty="0"/>
          </a:p>
        </p:txBody>
      </p:sp>
      <p:sp>
        <p:nvSpPr>
          <p:cNvPr id="5" name="Footer Placeholder 2">
            <a:extLst/>
          </p:cNvPr>
          <p:cNvSpPr>
            <a:spLocks noGrp="1"/>
          </p:cNvSpPr>
          <p:nvPr>
            <p:ph type="ftr" sz="quarter" idx="17"/>
          </p:nvPr>
        </p:nvSpPr>
        <p:spPr>
          <a:xfrm>
            <a:off x="1343858" y="6352053"/>
            <a:ext cx="6547605" cy="169277"/>
          </a:xfrm>
        </p:spPr>
        <p:txBody>
          <a:bodyPr/>
          <a:lstStyle/>
          <a:p>
            <a:r>
              <a:rPr lang="fr-FR" dirty="0"/>
              <a:t>| Capacity Access Review Tx WG| 6th February 2020</a:t>
            </a:r>
          </a:p>
        </p:txBody>
      </p:sp>
    </p:spTree>
    <p:extLst>
      <p:ext uri="{BB962C8B-B14F-4D97-AF65-F5344CB8AC3E}">
        <p14:creationId xmlns:p14="http://schemas.microsoft.com/office/powerpoint/2010/main" val="13582788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12730" y="3044279"/>
            <a:ext cx="3941783" cy="1477328"/>
          </a:xfrm>
        </p:spPr>
        <p:txBody>
          <a:bodyPr/>
          <a:lstStyle/>
          <a:p>
            <a:r>
              <a:rPr lang="en-US" dirty="0"/>
              <a:t>NTS Exit Capacity Substitution &amp; </a:t>
            </a:r>
            <a:br>
              <a:rPr lang="en-US" dirty="0"/>
            </a:br>
            <a:r>
              <a:rPr lang="en-US" dirty="0"/>
              <a:t>User Commitment </a:t>
            </a:r>
          </a:p>
        </p:txBody>
      </p:sp>
      <p:pic>
        <p:nvPicPr>
          <p:cNvPr id="7" name="Picture Placeholder 6"/>
          <p:cNvPicPr>
            <a:picLocks noGrp="1" noChangeAspect="1"/>
          </p:cNvPicPr>
          <p:nvPr>
            <p:ph type="pic" sz="quarter" idx="18"/>
          </p:nvPr>
        </p:nvPicPr>
        <p:blipFill>
          <a:blip r:embed="rId2"/>
          <a:srcRect l="25232" r="25232"/>
          <a:stretch>
            <a:fillRect/>
          </a:stretch>
        </p:blipFill>
        <p:spPr/>
      </p:pic>
      <p:sp>
        <p:nvSpPr>
          <p:cNvPr id="4" name="Text Placeholder 2"/>
          <p:cNvSpPr>
            <a:spLocks noGrp="1"/>
          </p:cNvSpPr>
          <p:nvPr>
            <p:ph type="body" sz="quarter" idx="17"/>
          </p:nvPr>
        </p:nvSpPr>
        <p:spPr>
          <a:xfrm>
            <a:off x="412730" y="1052526"/>
            <a:ext cx="2598742" cy="1769715"/>
          </a:xfrm>
        </p:spPr>
        <p:txBody>
          <a:bodyPr/>
          <a:lstStyle/>
          <a:p>
            <a:r>
              <a:rPr lang="en-US" dirty="0"/>
              <a:t>02</a:t>
            </a:r>
            <a:endParaRPr lang="en-GB" dirty="0"/>
          </a:p>
        </p:txBody>
      </p:sp>
    </p:spTree>
    <p:extLst>
      <p:ext uri="{BB962C8B-B14F-4D97-AF65-F5344CB8AC3E}">
        <p14:creationId xmlns:p14="http://schemas.microsoft.com/office/powerpoint/2010/main" val="22423727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431801" y="1072032"/>
            <a:ext cx="8036339" cy="4001095"/>
          </a:xfrm>
        </p:spPr>
        <p:txBody>
          <a:bodyPr/>
          <a:lstStyle/>
          <a:p>
            <a:pPr lvl="2"/>
            <a:r>
              <a:rPr lang="en-GB" dirty="0"/>
              <a:t>Through the Capacity Access Review National Grid have requested that issues with the current capacity regime are raised. These have been collated into a “short-term issues” list. </a:t>
            </a:r>
          </a:p>
          <a:p>
            <a:pPr lvl="2"/>
            <a:r>
              <a:rPr lang="en-GB" dirty="0"/>
              <a:t>Some parties have identified issues with NTS Exit Substitution Processes and User Commitment. </a:t>
            </a:r>
          </a:p>
          <a:p>
            <a:pPr lvl="3"/>
            <a:r>
              <a:rPr lang="en-GB" dirty="0"/>
              <a:t>These issues have initially been explored in further detail with the Distribution Networks and so these slides reflect their views.  </a:t>
            </a:r>
          </a:p>
          <a:p>
            <a:pPr lvl="3"/>
            <a:r>
              <a:rPr lang="en-GB" dirty="0"/>
              <a:t>These slides attempt to provide a summary and replay of the issues raised in this area. By inclusion of a issue in these slides, it does not at this stage, reflect the views of National Grid. </a:t>
            </a:r>
          </a:p>
          <a:p>
            <a:pPr lvl="2"/>
            <a:r>
              <a:rPr lang="en-GB" dirty="0"/>
              <a:t>Recognise that there are similar issues on the NTS Entry Capacity Regime or wider issues which need to be explored further. </a:t>
            </a:r>
          </a:p>
          <a:p>
            <a:pPr lvl="5" indent="0">
              <a:buNone/>
            </a:pPr>
            <a:endParaRPr lang="en-GB" sz="1800" dirty="0"/>
          </a:p>
        </p:txBody>
      </p:sp>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sz="2200" dirty="0"/>
              <a:t>Context</a:t>
            </a:r>
            <a:r>
              <a:rPr lang="en-GB" dirty="0"/>
              <a:t> </a:t>
            </a:r>
          </a:p>
        </p:txBody>
      </p:sp>
      <p:sp>
        <p:nvSpPr>
          <p:cNvPr id="5" name="Footer Placeholder 2">
            <a:extLst/>
          </p:cNvPr>
          <p:cNvSpPr>
            <a:spLocks noGrp="1"/>
          </p:cNvSpPr>
          <p:nvPr>
            <p:ph type="ftr" sz="quarter" idx="17"/>
          </p:nvPr>
        </p:nvSpPr>
        <p:spPr>
          <a:xfrm>
            <a:off x="1343858" y="6352053"/>
            <a:ext cx="6547605" cy="169277"/>
          </a:xfrm>
        </p:spPr>
        <p:txBody>
          <a:bodyPr/>
          <a:lstStyle/>
          <a:p>
            <a:r>
              <a:rPr lang="fr-FR" dirty="0"/>
              <a:t>| Capacity Access Review Tx WG| 6th February 2020</a:t>
            </a:r>
          </a:p>
        </p:txBody>
      </p:sp>
    </p:spTree>
    <p:extLst>
      <p:ext uri="{BB962C8B-B14F-4D97-AF65-F5344CB8AC3E}">
        <p14:creationId xmlns:p14="http://schemas.microsoft.com/office/powerpoint/2010/main" val="3968938309"/>
      </p:ext>
    </p:extLst>
  </p:cSld>
  <p:clrMapOvr>
    <a:masterClrMapping/>
  </p:clrMapOvr>
  <p:transition>
    <p:fade/>
  </p:transition>
</p:sld>
</file>

<file path=ppt/theme/theme1.xml><?xml version="1.0" encoding="utf-8"?>
<a:theme xmlns:a="http://schemas.openxmlformats.org/drawingml/2006/main" name="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Gas SO NG PowerPoint Template 4x3 2018 [Read-Only]" id="{4415D768-582A-49A4-81C6-1AC3DDDF1515}" vid="{D4FF47FA-4344-484F-B85C-52EC62B609A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E5FED5DB6544D9FACF5EB6194308A" ma:contentTypeVersion="2" ma:contentTypeDescription="Create a new document." ma:contentTypeScope="" ma:versionID="3d9e2bc97aad436bf7e5afedd19a9ca4">
  <xsd:schema xmlns:xsd="http://www.w3.org/2001/XMLSchema" xmlns:xs="http://www.w3.org/2001/XMLSchema" xmlns:p="http://schemas.microsoft.com/office/2006/metadata/properties" xmlns:ns2="2c4a82d1-790b-4937-b400-0f0f718c57a9" targetNamespace="http://schemas.microsoft.com/office/2006/metadata/properties" ma:root="true" ma:fieldsID="524d516a5fc48f0a31bebfb2190d43e3" ns2:_="">
    <xsd:import namespace="2c4a82d1-790b-4937-b400-0f0f718c57a9"/>
    <xsd:element name="properties">
      <xsd:complexType>
        <xsd:sequence>
          <xsd:element name="documentManagement">
            <xsd:complexType>
              <xsd:all>
                <xsd:element ref="ns2:Folder"/>
                <xsd:element ref="ns2:File_x0020_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a82d1-790b-4937-b400-0f0f718c57a9" elementFormDefault="qualified">
    <xsd:import namespace="http://schemas.microsoft.com/office/2006/documentManagement/types"/>
    <xsd:import namespace="http://schemas.microsoft.com/office/infopath/2007/PartnerControls"/>
    <xsd:element name="Folder" ma:index="8" ma:displayName="Folder" ma:format="Dropdown" ma:internalName="Folder">
      <xsd:simpleType>
        <xsd:restriction base="dms:Choice">
          <xsd:enumeration value="SO visual identity"/>
          <xsd:enumeration value="OneSO"/>
        </xsd:restriction>
      </xsd:simpleType>
    </xsd:element>
    <xsd:element name="File_x0020_Owner" ma:index="9" ma:displayName="File Owner" ma:list="UserInfo" ma:SharePointGroup="0" ma:internalName="File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_x0020_Owner xmlns="2c4a82d1-790b-4937-b400-0f0f718c57a9">
      <UserInfo>
        <DisplayName>Moran, Christine</DisplayName>
        <AccountId>357</AccountId>
        <AccountType/>
      </UserInfo>
    </File_x0020_Owner>
    <Folder xmlns="2c4a82d1-790b-4937-b400-0f0f718c57a9">SO visual identity</Folder>
  </documentManagement>
</p:properties>
</file>

<file path=customXml/itemProps1.xml><?xml version="1.0" encoding="utf-8"?>
<ds:datastoreItem xmlns:ds="http://schemas.openxmlformats.org/officeDocument/2006/customXml" ds:itemID="{7A141467-B09B-479B-9E45-9CD45BC9E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a82d1-790b-4937-b400-0f0f718c57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9AFCBE-90F6-4250-A984-4D96E318CFBA}">
  <ds:schemaRefs>
    <ds:schemaRef ds:uri="http://schemas.microsoft.com/sharepoint/v3/contenttype/forms"/>
  </ds:schemaRefs>
</ds:datastoreItem>
</file>

<file path=customXml/itemProps3.xml><?xml version="1.0" encoding="utf-8"?>
<ds:datastoreItem xmlns:ds="http://schemas.openxmlformats.org/officeDocument/2006/customXml" ds:itemID="{F08F003E-6FE4-4512-814D-E079F6D597A0}">
  <ds:schemaRefs>
    <ds:schemaRef ds:uri="2c4a82d1-790b-4937-b400-0f0f718c57a9"/>
    <ds:schemaRef ds:uri="http://purl.org/dc/term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CAR NTS Exit Substitution and User Commitment Issues</Template>
  <TotalTime>1129</TotalTime>
  <Words>1729</Words>
  <Application>Microsoft Office PowerPoint</Application>
  <PresentationFormat>On-screen Show (4:3)</PresentationFormat>
  <Paragraphs>123</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Calibri</vt:lpstr>
      <vt:lpstr>NG_PPT_16x9_Generic_template-blue</vt:lpstr>
      <vt:lpstr>Capacity Access Review</vt:lpstr>
      <vt:lpstr>PowerPoint Presentation</vt:lpstr>
      <vt:lpstr>Revenue from Overruns   (New Action 0103: National Grid (ASt) to investigate where the revenue is collected and how and where the credits are redistributed methodology in relation to cost neutrality.)</vt:lpstr>
      <vt:lpstr>Zero or no overrun charge (New Action 0101: National Grid to investigate instances where zero or no overrun charges apply to overruns at ASEPs where no bookings were made and how this will change following implementation of Modification 678A.)  </vt:lpstr>
      <vt:lpstr>Overruns and Constraints   New Action 0102: National Grid (ASt) to investigate the revenue overrun charges at a more granular level; to ascertain if there was a constraint on the days the overruns were charged, and if so, provide the necessary evidence. </vt:lpstr>
      <vt:lpstr>Overrun Options </vt:lpstr>
      <vt:lpstr>Overrun Options</vt:lpstr>
      <vt:lpstr>PowerPoint Presentation</vt:lpstr>
      <vt:lpstr>Context </vt:lpstr>
      <vt:lpstr>Issues</vt:lpstr>
      <vt:lpstr>How are exit capacity requirements signalled and delivered? </vt:lpstr>
      <vt:lpstr>DN Issues</vt:lpstr>
      <vt:lpstr>DN Issues</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NTS Exit Capacity Substitution &amp;  User Commitment</dc:title>
  <dc:creator>Randall, Jennifer</dc:creator>
  <cp:lastModifiedBy>Randall, Jennifer</cp:lastModifiedBy>
  <cp:revision>25</cp:revision>
  <cp:lastPrinted>2020-01-27T12:25:38Z</cp:lastPrinted>
  <dcterms:created xsi:type="dcterms:W3CDTF">2020-01-27T12:25:09Z</dcterms:created>
  <dcterms:modified xsi:type="dcterms:W3CDTF">2020-02-05T11:28:54Z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1820268906</vt:i4>
  </property>
  <property fmtid="{D5CDD505-2E9C-101B-9397-08002B2CF9AE}" pid="4" name="_EmailSubject">
    <vt:lpwstr>EXT || Revised Presentation</vt:lpwstr>
  </property>
  <property fmtid="{D5CDD505-2E9C-101B-9397-08002B2CF9AE}" pid="5" name="_AuthorEmail">
    <vt:lpwstr>Jennifer.Randall@nationalgrid.com</vt:lpwstr>
  </property>
  <property fmtid="{D5CDD505-2E9C-101B-9397-08002B2CF9AE}" pid="6" name="_AuthorEmailDisplayName">
    <vt:lpwstr>Randall, Jennifer</vt:lpwstr>
  </property>
  <property fmtid="{D5CDD505-2E9C-101B-9397-08002B2CF9AE}" pid="7" name="ContentTypeId">
    <vt:lpwstr>0x01010097BE5FED5DB6544D9FACF5EB6194308A</vt:lpwstr>
  </property>
  <property fmtid="{D5CDD505-2E9C-101B-9397-08002B2CF9AE}" pid="8" name="_PreviousAdHocReviewCycleID">
    <vt:i4>-484672431</vt:i4>
  </property>
</Properties>
</file>