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4" r:id="rId4"/>
  </p:sldMasterIdLst>
  <p:notesMasterIdLst>
    <p:notesMasterId r:id="rId25"/>
  </p:notesMasterIdLst>
  <p:handoutMasterIdLst>
    <p:handoutMasterId r:id="rId26"/>
  </p:handoutMasterIdLst>
  <p:sldIdLst>
    <p:sldId id="277" r:id="rId5"/>
    <p:sldId id="348" r:id="rId6"/>
    <p:sldId id="347" r:id="rId7"/>
    <p:sldId id="350" r:id="rId8"/>
    <p:sldId id="351" r:id="rId9"/>
    <p:sldId id="352" r:id="rId10"/>
    <p:sldId id="353" r:id="rId11"/>
    <p:sldId id="354" r:id="rId12"/>
    <p:sldId id="355" r:id="rId13"/>
    <p:sldId id="292" r:id="rId14"/>
    <p:sldId id="341" r:id="rId15"/>
    <p:sldId id="303" r:id="rId16"/>
    <p:sldId id="357" r:id="rId17"/>
    <p:sldId id="343" r:id="rId18"/>
    <p:sldId id="344" r:id="rId19"/>
    <p:sldId id="358" r:id="rId20"/>
    <p:sldId id="345" r:id="rId21"/>
    <p:sldId id="318" r:id="rId22"/>
    <p:sldId id="346" r:id="rId23"/>
    <p:sldId id="356" r:id="rId24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J Perry " initials="MJP" lastIdx="1" clrIdx="0"/>
  <p:cmAuthor id="1" name="Martin.D.Attwood" initials="MD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8EAF1"/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1" autoAdjust="0"/>
    <p:restoredTop sz="95701" autoAdjust="0"/>
  </p:normalViewPr>
  <p:slideViewPr>
    <p:cSldViewPr snapToObjects="1">
      <p:cViewPr>
        <p:scale>
          <a:sx n="70" d="100"/>
          <a:sy n="70" d="100"/>
        </p:scale>
        <p:origin x="2160" y="9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30/06/2017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9CD2E-1582-4169-8668-3260B46256AF}" type="datetimeFigureOut">
              <a:rPr lang="en-GB" smtClean="0"/>
              <a:t>30/06/2017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5B485-EB6B-4492-A880-075F1B2B5DF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708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5B485-EB6B-4492-A880-075F1B2B5DF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624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189541" y="1886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08535CA-538A-4125-BF3B-84746684B6F8}" type="slidenum">
              <a:rPr lang="en-GB" sz="1400" smtClean="0">
                <a:solidFill>
                  <a:srgbClr val="3E5AA8"/>
                </a:solidFill>
                <a:latin typeface="+mn-lt"/>
                <a:ea typeface="+mn-ea"/>
                <a:cs typeface="+mn-cs"/>
              </a:rPr>
              <a:pPr algn="ctr"/>
              <a:t>‹#›</a:t>
            </a:fld>
            <a:endParaRPr lang="en-GB" sz="1400" dirty="0">
              <a:solidFill>
                <a:srgbClr val="3E5AA8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189541" y="1886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08535CA-538A-4125-BF3B-84746684B6F8}" type="slidenum">
              <a:rPr lang="en-GB" sz="1400" smtClean="0">
                <a:solidFill>
                  <a:srgbClr val="3E5AA8"/>
                </a:solidFill>
                <a:latin typeface="+mn-lt"/>
                <a:ea typeface="+mn-ea"/>
                <a:cs typeface="+mn-cs"/>
              </a:rPr>
              <a:pPr algn="ctr"/>
              <a:t>‹#›</a:t>
            </a:fld>
            <a:endParaRPr lang="en-GB" sz="1400" dirty="0">
              <a:solidFill>
                <a:srgbClr val="3E5AA8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8189541" y="1886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08535CA-538A-4125-BF3B-84746684B6F8}" type="slidenum">
              <a:rPr lang="en-GB" sz="1400" smtClean="0">
                <a:solidFill>
                  <a:srgbClr val="3E5AA8"/>
                </a:solidFill>
                <a:latin typeface="+mn-lt"/>
                <a:ea typeface="+mn-ea"/>
                <a:cs typeface="+mn-cs"/>
              </a:rPr>
              <a:pPr algn="ctr"/>
              <a:t>‹#›</a:t>
            </a:fld>
            <a:endParaRPr lang="en-GB" sz="1400" dirty="0">
              <a:solidFill>
                <a:srgbClr val="3E5AA8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88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65925" y="260648"/>
            <a:ext cx="21939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-26260" y="3717032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DESC Technical Workgroup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Review of draft 2017/18 NDM Algorithms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-26260" y="5661248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10</a:t>
            </a:r>
            <a:r>
              <a:rPr lang="en-GB" baseline="30000" dirty="0" smtClean="0">
                <a:solidFill>
                  <a:srgbClr val="3E5AA8"/>
                </a:solidFill>
              </a:rPr>
              <a:t>th</a:t>
            </a:r>
            <a:r>
              <a:rPr lang="en-GB" dirty="0" smtClean="0">
                <a:solidFill>
                  <a:srgbClr val="3E5AA8"/>
                </a:solidFill>
              </a:rPr>
              <a:t> July 2017</a:t>
            </a:r>
          </a:p>
          <a:p>
            <a:endParaRPr lang="en-GB" dirty="0" smtClean="0">
              <a:solidFill>
                <a:srgbClr val="3E5A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EON - DAF 1: LC:E04B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576734"/>
          </a:xfrm>
        </p:spPr>
        <p:txBody>
          <a:bodyPr/>
          <a:lstStyle/>
          <a:p>
            <a:r>
              <a:rPr lang="en-GB" sz="1600" dirty="0" smtClean="0"/>
              <a:t>The DAFs do not follow the same shape as last year profile for many EUCs. </a:t>
            </a:r>
            <a:r>
              <a:rPr lang="en-GB" sz="1600" dirty="0"/>
              <a:t>What is driving this change?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Font typeface="Wingdings" pitchFamily="2" charset="2"/>
              <a:buNone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056784" cy="3615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5196380"/>
            <a:ext cx="8130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                 DAFs </a:t>
            </a:r>
            <a:r>
              <a:rPr lang="en-GB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for LC:E04B </a:t>
            </a:r>
            <a:r>
              <a:rPr lang="en-GB" b="1" dirty="0" smtClean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(Blue</a:t>
            </a:r>
            <a:r>
              <a:rPr lang="en-GB" b="1" dirty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= 2016/17 Profiles, </a:t>
            </a:r>
            <a:r>
              <a:rPr lang="en-GB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Red= Draft 2017/18 Profiles</a:t>
            </a:r>
            <a:r>
              <a:rPr lang="en-GB" b="1" dirty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)</a:t>
            </a:r>
            <a:endParaRPr lang="en-GB" b="1" dirty="0">
              <a:solidFill>
                <a:srgbClr val="4F81BD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6592" y="5733256"/>
            <a:ext cx="715171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GB" sz="1600" kern="0" dirty="0" smtClean="0"/>
              <a:t>The profile this year for LC:E04B has a summer cut off applied. The summer cut off value is 14.4 and can be found in the EUCPAR17S.txt file.</a:t>
            </a:r>
          </a:p>
          <a:p>
            <a:pPr defTabSz="914400"/>
            <a:r>
              <a:rPr lang="en-GB" sz="1600" kern="0" dirty="0" smtClean="0"/>
              <a:t>There was no summer cut off applied in 2016/17, hence why there is a difference in shape.</a:t>
            </a:r>
          </a:p>
          <a:p>
            <a:pPr defTabSz="914400"/>
            <a:endParaRPr lang="en-GB" sz="1600" kern="0" dirty="0" smtClean="0"/>
          </a:p>
          <a:p>
            <a:pPr defTabSz="914400"/>
            <a:endParaRPr lang="en-GB" sz="1600" kern="0" dirty="0" smtClean="0"/>
          </a:p>
          <a:p>
            <a:pPr defTabSz="914400"/>
            <a:endParaRPr lang="en-GB" sz="1600" kern="0" dirty="0" smtClean="0"/>
          </a:p>
          <a:p>
            <a:pPr defTabSz="914400"/>
            <a:endParaRPr lang="en-GB" sz="1600" kern="0" dirty="0" smtClean="0"/>
          </a:p>
          <a:p>
            <a:pPr defTabSz="914400"/>
            <a:endParaRPr lang="en-GB" kern="0" dirty="0" smtClean="0"/>
          </a:p>
          <a:p>
            <a:pPr marL="0" indent="0" defTabSz="914400">
              <a:buFont typeface="Wingdings" pitchFamily="2" charset="2"/>
              <a:buNone/>
            </a:pP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4735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EON - DAF </a:t>
            </a:r>
            <a:r>
              <a:rPr lang="en-GB" dirty="0"/>
              <a:t>2</a:t>
            </a:r>
            <a:r>
              <a:rPr lang="en-GB" dirty="0" smtClean="0"/>
              <a:t>: LC:E04W04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576734"/>
          </a:xfrm>
        </p:spPr>
        <p:txBody>
          <a:bodyPr/>
          <a:lstStyle/>
          <a:p>
            <a:r>
              <a:rPr lang="en-GB" sz="1600" dirty="0" smtClean="0"/>
              <a:t>The DAFs do not follow the shame shape as last year profile for many EUCs. </a:t>
            </a:r>
            <a:r>
              <a:rPr lang="en-GB" sz="1600" dirty="0"/>
              <a:t>What is driving this change?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Font typeface="Wingdings" pitchFamily="2" charset="2"/>
              <a:buNone/>
            </a:pPr>
            <a:endParaRPr lang="en-GB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8600" y="5196380"/>
            <a:ext cx="8130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            DAFs </a:t>
            </a:r>
            <a:r>
              <a:rPr lang="en-GB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for </a:t>
            </a:r>
            <a:r>
              <a:rPr lang="en-GB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LC:E04W04 </a:t>
            </a:r>
            <a:r>
              <a:rPr lang="en-GB" b="1" dirty="0" smtClean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(Blue</a:t>
            </a:r>
            <a:r>
              <a:rPr lang="en-GB" b="1" dirty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= 2016/17 Profiles, </a:t>
            </a:r>
            <a:r>
              <a:rPr lang="en-GB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Red= Draft 2017/18 Profiles</a:t>
            </a:r>
            <a:r>
              <a:rPr lang="en-GB" b="1" dirty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)</a:t>
            </a:r>
            <a:endParaRPr lang="en-GB" b="1" dirty="0">
              <a:solidFill>
                <a:srgbClr val="4F81BD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6592" y="5733256"/>
            <a:ext cx="715171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GB" sz="1400" kern="0" dirty="0" smtClean="0"/>
              <a:t>The profile this year for LC:E04W04 has a </a:t>
            </a:r>
            <a:r>
              <a:rPr lang="en-GB" sz="1400" kern="0" dirty="0"/>
              <a:t>s</a:t>
            </a:r>
            <a:r>
              <a:rPr lang="en-GB" sz="1400" kern="0" dirty="0" smtClean="0"/>
              <a:t>ummer CWV cut off value of 12.4. Last year the CWV cut off value was 13.2.</a:t>
            </a:r>
          </a:p>
          <a:p>
            <a:pPr defTabSz="914400"/>
            <a:r>
              <a:rPr lang="en-GB" sz="1400" kern="0" dirty="0" smtClean="0"/>
              <a:t>This means the process of applying the summer cut-off to the DAF is triggered at a lower CWV in this year’s model. This process is explained further in section 9 of the NDM Algorithms Booklet.</a:t>
            </a:r>
          </a:p>
          <a:p>
            <a:pPr defTabSz="914400"/>
            <a:endParaRPr lang="en-GB" sz="1600" kern="0" dirty="0" smtClean="0"/>
          </a:p>
          <a:p>
            <a:pPr defTabSz="914400"/>
            <a:endParaRPr lang="en-GB" sz="1600" kern="0" dirty="0" smtClean="0"/>
          </a:p>
          <a:p>
            <a:pPr defTabSz="914400"/>
            <a:endParaRPr lang="en-GB" sz="1600" kern="0" dirty="0" smtClean="0"/>
          </a:p>
          <a:p>
            <a:pPr defTabSz="914400"/>
            <a:endParaRPr lang="en-GB" sz="1600" kern="0" dirty="0" smtClean="0"/>
          </a:p>
          <a:p>
            <a:pPr defTabSz="914400"/>
            <a:endParaRPr lang="en-GB" kern="0" dirty="0" smtClean="0"/>
          </a:p>
          <a:p>
            <a:pPr marL="0" indent="0" defTabSz="914400">
              <a:buFont typeface="Wingdings" pitchFamily="2" charset="2"/>
              <a:buNone/>
            </a:pPr>
            <a:endParaRPr lang="en-GB" kern="0" dirty="0" smtClean="0"/>
          </a:p>
        </p:txBody>
      </p:sp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1484785"/>
            <a:ext cx="7416823" cy="3711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99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EON - ALP </a:t>
            </a:r>
            <a:r>
              <a:rPr lang="en-GB" dirty="0"/>
              <a:t>1</a:t>
            </a:r>
            <a:r>
              <a:rPr lang="en-GB" dirty="0" smtClean="0"/>
              <a:t>: EA:E03W02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0"/>
            <a:ext cx="8685213" cy="1008782"/>
          </a:xfrm>
        </p:spPr>
        <p:txBody>
          <a:bodyPr/>
          <a:lstStyle/>
          <a:p>
            <a:r>
              <a:rPr lang="en-GB" sz="1600" dirty="0"/>
              <a:t>Last years ALPs spike for the last week of S</a:t>
            </a:r>
            <a:r>
              <a:rPr lang="en-GB" sz="1600" dirty="0" smtClean="0"/>
              <a:t>eptember</a:t>
            </a:r>
            <a:r>
              <a:rPr lang="en-GB" sz="1600" dirty="0"/>
              <a:t>. This years profiles do not follow the same shape. We see this as a correction but please could you explain the reasoning behind this?</a:t>
            </a:r>
          </a:p>
          <a:p>
            <a:endParaRPr lang="en-GB" dirty="0" smtClean="0"/>
          </a:p>
          <a:p>
            <a:pPr marL="0" indent="0">
              <a:buFont typeface="Wingdings" pitchFamily="2" charset="2"/>
              <a:buNone/>
            </a:pPr>
            <a:endParaRPr lang="en-GB" dirty="0" smtClean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t="7485" r="13919" b="22661"/>
          <a:stretch/>
        </p:blipFill>
        <p:spPr bwMode="auto">
          <a:xfrm>
            <a:off x="225425" y="1772816"/>
            <a:ext cx="8685213" cy="35486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" y="5877273"/>
            <a:ext cx="7079704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b="1" dirty="0" smtClean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ALP </a:t>
            </a:r>
            <a:r>
              <a:rPr lang="en-GB" b="1" dirty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for EA:E03W02 </a:t>
            </a:r>
            <a:endParaRPr lang="en-GB" b="1" dirty="0" smtClean="0">
              <a:solidFill>
                <a:srgbClr val="4F81BD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GB" b="1" dirty="0" smtClean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(</a:t>
            </a:r>
            <a:r>
              <a:rPr lang="en-GB" b="1" dirty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Blue= 2016/17 Profiles, </a:t>
            </a:r>
            <a:r>
              <a:rPr lang="en-GB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Red= Draft 2017/18 Profiles</a:t>
            </a:r>
            <a:r>
              <a:rPr lang="en-GB" b="1" dirty="0">
                <a:solidFill>
                  <a:srgbClr val="4F81BD"/>
                </a:solidFill>
                <a:latin typeface="Calibri"/>
                <a:ea typeface="Calibri"/>
                <a:cs typeface="Times New Roman"/>
              </a:rPr>
              <a:t>)</a:t>
            </a:r>
            <a:endParaRPr lang="en-GB" b="1" dirty="0">
              <a:solidFill>
                <a:srgbClr val="4F81BD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98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EON - ALP 1: EA:E03W02 -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4703440" cy="4464496"/>
          </a:xfrm>
        </p:spPr>
        <p:txBody>
          <a:bodyPr/>
          <a:lstStyle/>
          <a:p>
            <a:r>
              <a:rPr lang="en-GB" sz="1600" dirty="0"/>
              <a:t>EA:E03W02 has had a summer reduction applied to </a:t>
            </a:r>
            <a:r>
              <a:rPr lang="en-GB" sz="1600" dirty="0" smtClean="0"/>
              <a:t>it in both 2016/17 and 2017/18</a:t>
            </a:r>
          </a:p>
          <a:p>
            <a:r>
              <a:rPr lang="en-GB" sz="1600" dirty="0" smtClean="0"/>
              <a:t>A correction has not been applied to the ALP for 2017/18. The rules on summer reductions are as follows:  </a:t>
            </a:r>
          </a:p>
          <a:p>
            <a:pPr marL="457200" lvl="1" indent="0">
              <a:buNone/>
            </a:pPr>
            <a:r>
              <a:rPr lang="en-GB" sz="1600" dirty="0" smtClean="0"/>
              <a:t>“</a:t>
            </a:r>
            <a:r>
              <a:rPr lang="en-GB" sz="1600" i="1" dirty="0" smtClean="0"/>
              <a:t>Summer reductions can apply to EUC models over the period  Sunday before Spring Bank Holiday Monday to the last Sunday in September” </a:t>
            </a:r>
          </a:p>
          <a:p>
            <a:pPr marL="400050"/>
            <a:r>
              <a:rPr lang="en-GB" sz="1600" dirty="0" smtClean="0"/>
              <a:t>This </a:t>
            </a:r>
            <a:r>
              <a:rPr lang="en-GB" sz="1600" dirty="0"/>
              <a:t>year, the Summer Reduction ends on the 30</a:t>
            </a:r>
            <a:r>
              <a:rPr lang="en-GB" sz="1600" baseline="30000" dirty="0"/>
              <a:t>th</a:t>
            </a:r>
            <a:r>
              <a:rPr lang="en-GB" sz="1600" dirty="0"/>
              <a:t> Sep ’18, </a:t>
            </a:r>
            <a:r>
              <a:rPr lang="en-GB" sz="1600" dirty="0" smtClean="0"/>
              <a:t>which </a:t>
            </a:r>
            <a:r>
              <a:rPr lang="en-GB" sz="1600" dirty="0"/>
              <a:t>is why the change in shape is not evident on the </a:t>
            </a:r>
            <a:r>
              <a:rPr lang="en-GB" sz="1600" dirty="0" smtClean="0"/>
              <a:t>chart.</a:t>
            </a:r>
          </a:p>
          <a:p>
            <a:pPr marL="400050"/>
            <a:r>
              <a:rPr lang="en-GB" sz="1600" dirty="0" smtClean="0"/>
              <a:t>The WKHOLDEF</a:t>
            </a:r>
            <a:r>
              <a:rPr lang="en-GB" sz="1600" i="1" dirty="0" smtClean="0"/>
              <a:t>yy</a:t>
            </a:r>
            <a:r>
              <a:rPr lang="en-GB" sz="1600" dirty="0" smtClean="0"/>
              <a:t>.txt file shows the summer reduction period (holiday codes 17 to 20) ends on 24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Sep 2017 and ends on 30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Sep 2018. </a:t>
            </a:r>
          </a:p>
          <a:p>
            <a:pPr marL="5715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(opposite is an extract from the file mentioned    </a:t>
            </a:r>
          </a:p>
          <a:p>
            <a:pPr marL="5715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above).</a:t>
            </a:r>
            <a:endParaRPr lang="en-GB" sz="1600" dirty="0"/>
          </a:p>
          <a:p>
            <a:pPr marL="457200" lvl="1" indent="0">
              <a:buNone/>
            </a:pPr>
            <a:endParaRPr lang="en-GB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52120" y="854558"/>
            <a:ext cx="362173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HXWR,17/09/2017,      0,      20</a:t>
            </a:r>
          </a:p>
          <a:p>
            <a:r>
              <a:rPr lang="en-GB" sz="1400" dirty="0"/>
              <a:t>HXWR,18/09/2017,      0,      17</a:t>
            </a:r>
          </a:p>
          <a:p>
            <a:r>
              <a:rPr lang="en-GB" sz="1400" dirty="0"/>
              <a:t>HXWR,19/09/2017,      0,      17</a:t>
            </a:r>
          </a:p>
          <a:p>
            <a:r>
              <a:rPr lang="en-GB" sz="1400" dirty="0"/>
              <a:t>HXWR,20/09/2017,      0,      17</a:t>
            </a:r>
          </a:p>
          <a:p>
            <a:r>
              <a:rPr lang="en-GB" sz="1400" dirty="0"/>
              <a:t>HXWR,21/09/2017,      0,      17</a:t>
            </a:r>
          </a:p>
          <a:p>
            <a:r>
              <a:rPr lang="en-GB" sz="1400" dirty="0"/>
              <a:t>HXWR,22/09/2017,      0,      18</a:t>
            </a:r>
          </a:p>
          <a:p>
            <a:r>
              <a:rPr lang="en-GB" sz="1400" dirty="0"/>
              <a:t>HXWR,23/09/2017,      0,      19</a:t>
            </a:r>
          </a:p>
          <a:p>
            <a:r>
              <a:rPr lang="en-GB" sz="1400" dirty="0"/>
              <a:t>HXWR,24/09/2017,      0,      20</a:t>
            </a:r>
          </a:p>
          <a:p>
            <a:r>
              <a:rPr lang="en-GB" sz="1400" dirty="0"/>
              <a:t>HXWR,25/09/2017,      0,       </a:t>
            </a:r>
            <a:r>
              <a:rPr lang="en-GB" sz="1400" dirty="0" smtClean="0"/>
              <a:t>0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/>
              <a:t>HXWR,24/09/2018,      0,      17</a:t>
            </a:r>
          </a:p>
          <a:p>
            <a:r>
              <a:rPr lang="en-GB" sz="1400" dirty="0"/>
              <a:t>HXWR,25/09/2018,      0,      17</a:t>
            </a:r>
          </a:p>
          <a:p>
            <a:r>
              <a:rPr lang="en-GB" sz="1400" dirty="0"/>
              <a:t>HXWR,26/09/2018,      0,      17</a:t>
            </a:r>
          </a:p>
          <a:p>
            <a:r>
              <a:rPr lang="en-GB" sz="1400" dirty="0"/>
              <a:t>HXWR,27/09/2018,      0,      17</a:t>
            </a:r>
          </a:p>
          <a:p>
            <a:r>
              <a:rPr lang="en-GB" sz="1400" dirty="0"/>
              <a:t>HXWR,28/09/2018,      0,      18</a:t>
            </a:r>
          </a:p>
          <a:p>
            <a:r>
              <a:rPr lang="en-GB" sz="1400" dirty="0"/>
              <a:t>HXWR,29/09/2018,      0,      19</a:t>
            </a:r>
          </a:p>
          <a:p>
            <a:r>
              <a:rPr lang="en-GB" sz="1400" dirty="0"/>
              <a:t>HXWR,30/09/2018,      0,      20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0182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British Gas </a:t>
            </a:r>
            <a:r>
              <a:rPr lang="en-GB" dirty="0"/>
              <a:t>- DAF 1: </a:t>
            </a:r>
            <a:r>
              <a:rPr lang="en-GB" dirty="0" smtClean="0"/>
              <a:t>EA:E07W01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8052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61" y="1029749"/>
            <a:ext cx="6972931" cy="441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3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British Gas - DAF 1: </a:t>
            </a:r>
            <a:r>
              <a:rPr lang="en-GB" dirty="0" smtClean="0"/>
              <a:t>EA:E07W01 </a:t>
            </a:r>
            <a:r>
              <a:rPr lang="en-GB" dirty="0" err="1" smtClean="0"/>
              <a:t>cont</a:t>
            </a:r>
            <a:r>
              <a:rPr lang="en-GB" dirty="0" smtClean="0"/>
              <a:t>…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7" y="1124744"/>
            <a:ext cx="8748464" cy="182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876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British Gas - DAF 1: </a:t>
            </a:r>
            <a:r>
              <a:rPr lang="en-GB" dirty="0" smtClean="0"/>
              <a:t>EA:E07W01 -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The </a:t>
            </a:r>
            <a:r>
              <a:rPr lang="en-GB" sz="1800" dirty="0"/>
              <a:t>zero DAF does imply that the EUC exhibited zero weather sensitivity in the smooth model. This information is confirmed in the EUCPAR17L.txt file and table S4.3 of the booklet.  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The behaviour of the sample in the 3 years is what determines the smoothed model outcome.</a:t>
            </a:r>
          </a:p>
          <a:p>
            <a:pPr marL="0" indent="0">
              <a:buNone/>
            </a:pPr>
            <a:r>
              <a:rPr lang="en-GB" sz="1800" dirty="0" smtClean="0"/>
              <a:t>     The C2 (slope) in the individual year files provided for these models, found in:</a:t>
            </a:r>
          </a:p>
          <a:p>
            <a:pPr marL="0" indent="0">
              <a:buNone/>
            </a:pPr>
            <a:r>
              <a:rPr lang="en-GB" sz="1800" dirty="0" smtClean="0"/>
              <a:t>     MDLPAR15_17L, MDLPAR16_17L and MDLPAR17_17L, will show zero weather  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sensitivity. In the equivalent files last year there would have been a small amount  </a:t>
            </a:r>
          </a:p>
          <a:p>
            <a:pPr marL="0" indent="0">
              <a:buNone/>
            </a:pPr>
            <a:r>
              <a:rPr lang="en-GB" sz="1800" dirty="0" smtClean="0"/>
              <a:t>     of weather sensitivity for these models which meant the DAF was not zero.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WAR Band 1 is the least weather sensitive of the 4 WAR Bands and can often result in a flat </a:t>
            </a:r>
            <a:r>
              <a:rPr lang="en-GB" sz="1800" dirty="0" smtClean="0"/>
              <a:t>profile.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The </a:t>
            </a:r>
            <a:r>
              <a:rPr lang="en-GB" sz="1800" dirty="0"/>
              <a:t>same applies to all of the EUCs mentioned </a:t>
            </a:r>
            <a:r>
              <a:rPr lang="en-GB" sz="1800" dirty="0" smtClean="0"/>
              <a:t>on the previous slide. </a:t>
            </a:r>
          </a:p>
          <a:p>
            <a:pPr marL="0" indent="0">
              <a:buNone/>
            </a:pPr>
            <a:r>
              <a:rPr lang="en-GB" sz="1800" dirty="0" smtClean="0"/>
              <a:t>     (Please note: Bands </a:t>
            </a:r>
            <a:r>
              <a:rPr lang="en-GB" sz="1800" dirty="0"/>
              <a:t>7 and 8 are modelled together).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13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SSE – 01B ALPs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sz="1800" i="1" dirty="0"/>
              <a:t>Just an observation </a:t>
            </a:r>
            <a:r>
              <a:rPr lang="en-GB" sz="1800" i="1" dirty="0" smtClean="0"/>
              <a:t>around </a:t>
            </a:r>
            <a:r>
              <a:rPr lang="en-GB" sz="1800" i="1" dirty="0"/>
              <a:t>the “trough” in the ALP for many of the 01B models (EA, NW, SE  for example) in the period 2-5 Jan 2018. As this to me is the most immediately apparent consequence of the holiday </a:t>
            </a:r>
            <a:r>
              <a:rPr lang="en-GB" sz="1800" i="1" dirty="0" smtClean="0"/>
              <a:t>change perhaps we could make sure we are happy with the logic behind it at the meeting?”</a:t>
            </a:r>
          </a:p>
          <a:p>
            <a:endParaRPr lang="en-GB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2149803"/>
            <a:ext cx="5984081" cy="332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066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Holiday Codes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u="sng" dirty="0"/>
              <a:t>Christmas/New Year (Holiday codes 1, 2, 3, 4 and 5)</a:t>
            </a:r>
          </a:p>
          <a:p>
            <a:pPr marL="0" indent="0">
              <a:buNone/>
            </a:pPr>
            <a:r>
              <a:rPr lang="en-GB" sz="1600" dirty="0"/>
              <a:t>Holiday period starts on the </a:t>
            </a:r>
            <a:r>
              <a:rPr lang="en-GB" sz="1600" dirty="0" smtClean="0"/>
              <a:t>Monday before 25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December (but if 25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December falls on a Monday, Tuesday or Wednesday, starts on the Friday before 25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December) and ends on the first Friday on or after the second New Year bank holiday in Scotland.</a:t>
            </a:r>
          </a:p>
          <a:p>
            <a:pPr marL="0" indent="0">
              <a:buNone/>
            </a:pPr>
            <a:r>
              <a:rPr lang="en-GB" sz="1600" u="sng" dirty="0" smtClean="0"/>
              <a:t>Holiday Code 1:</a:t>
            </a:r>
          </a:p>
          <a:p>
            <a:pPr lvl="1"/>
            <a:r>
              <a:rPr lang="en-GB" sz="1600" dirty="0" smtClean="0"/>
              <a:t>25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December	</a:t>
            </a:r>
            <a:endParaRPr lang="en-GB" sz="1600" dirty="0"/>
          </a:p>
          <a:p>
            <a:pPr marL="0" indent="0">
              <a:buNone/>
            </a:pPr>
            <a:r>
              <a:rPr lang="en-GB" sz="1600" u="sng" dirty="0" smtClean="0"/>
              <a:t>Holiday Code 2:</a:t>
            </a:r>
          </a:p>
          <a:p>
            <a:pPr lvl="1"/>
            <a:r>
              <a:rPr lang="en-GB" sz="1600" dirty="0" smtClean="0"/>
              <a:t>26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December, January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and any remaining bank holidays (except second Scotland New Year bank holiday) and any other Saturdays and Sundays in the period.</a:t>
            </a:r>
          </a:p>
          <a:p>
            <a:pPr marL="0" indent="0">
              <a:buNone/>
            </a:pPr>
            <a:r>
              <a:rPr lang="en-GB" sz="1600" u="sng" dirty="0" smtClean="0"/>
              <a:t>Holiday Code 3:</a:t>
            </a:r>
          </a:p>
          <a:p>
            <a:pPr lvl="1"/>
            <a:r>
              <a:rPr lang="en-GB" sz="1600" dirty="0" smtClean="0"/>
              <a:t>Any remaining Mondays to Fridays between 24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December and day before second Scotland New Year bank holiday inclusive .</a:t>
            </a:r>
            <a:endParaRPr lang="en-GB" sz="1600" dirty="0"/>
          </a:p>
          <a:p>
            <a:pPr marL="0" indent="0">
              <a:buNone/>
            </a:pPr>
            <a:r>
              <a:rPr lang="en-GB" sz="1600" u="sng" dirty="0" smtClean="0"/>
              <a:t>Holiday Code 4:</a:t>
            </a:r>
          </a:p>
          <a:p>
            <a:pPr lvl="1"/>
            <a:r>
              <a:rPr lang="en-GB" sz="1600" dirty="0" smtClean="0"/>
              <a:t>Remaining days before 24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December.</a:t>
            </a:r>
            <a:endParaRPr lang="en-GB" sz="1600" dirty="0"/>
          </a:p>
          <a:p>
            <a:pPr marL="0" indent="0">
              <a:buNone/>
            </a:pPr>
            <a:r>
              <a:rPr lang="en-GB" sz="1600" u="sng" dirty="0" smtClean="0"/>
              <a:t>Holiday Code 5:</a:t>
            </a:r>
          </a:p>
          <a:p>
            <a:pPr lvl="1"/>
            <a:r>
              <a:rPr lang="en-GB" sz="1600" dirty="0" smtClean="0"/>
              <a:t>Remaining days (will always include second Scotland New Year bank holiday).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0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Holiday Codes Applied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95" y="701164"/>
            <a:ext cx="3040789" cy="409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764704"/>
            <a:ext cx="5220844" cy="3874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5805264"/>
            <a:ext cx="7154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3E5AA8"/>
                </a:solidFill>
              </a:rPr>
              <a:t>For the period mentioned, holiday code 5 is applied. When this value is below 1, a reduction in the profile would be apparent. This is the case for all LDZs in EUC 01B, except SC.</a:t>
            </a:r>
            <a:endParaRPr lang="en-GB" dirty="0">
              <a:solidFill>
                <a:srgbClr val="3E5AA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4797152"/>
            <a:ext cx="8806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3E5AA8"/>
                </a:solidFill>
              </a:rPr>
              <a:t>This year is the first year holiday codes have been applied to 01B. The main </a:t>
            </a:r>
            <a:r>
              <a:rPr lang="en-GB" dirty="0" smtClean="0">
                <a:solidFill>
                  <a:srgbClr val="3E5AA8"/>
                </a:solidFill>
              </a:rPr>
              <a:t>objective of this decision </a:t>
            </a:r>
            <a:r>
              <a:rPr lang="en-GB" dirty="0">
                <a:solidFill>
                  <a:srgbClr val="3E5AA8"/>
                </a:solidFill>
              </a:rPr>
              <a:t>was to improve the Summer fit, but modelling rules cover all holiday days, including Christmas and New Year. </a:t>
            </a:r>
          </a:p>
        </p:txBody>
      </p:sp>
    </p:spTree>
    <p:extLst>
      <p:ext uri="{BB962C8B-B14F-4D97-AF65-F5344CB8AC3E}">
        <p14:creationId xmlns:p14="http://schemas.microsoft.com/office/powerpoint/2010/main" val="367180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908050"/>
            <a:ext cx="86868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GB" kern="0" dirty="0" smtClean="0"/>
              <a:t>Recap on Timetable</a:t>
            </a:r>
            <a:br>
              <a:rPr lang="en-GB" kern="0" dirty="0" smtClean="0"/>
            </a:br>
            <a:endParaRPr lang="en-GB" kern="0" dirty="0" smtClean="0"/>
          </a:p>
          <a:p>
            <a:pPr defTabSz="914400"/>
            <a:r>
              <a:rPr lang="en-GB" kern="0" dirty="0" smtClean="0"/>
              <a:t>Summary of 2017 Modelling and Smoothed Model Outcomes</a:t>
            </a:r>
            <a:br>
              <a:rPr lang="en-GB" kern="0" dirty="0" smtClean="0"/>
            </a:br>
            <a:endParaRPr lang="en-GB" kern="0" dirty="0" smtClean="0"/>
          </a:p>
          <a:p>
            <a:pPr defTabSz="914400"/>
            <a:r>
              <a:rPr lang="en-GB" kern="0" dirty="0" smtClean="0"/>
              <a:t>Summary of TWG responses to proposed Algorithms and Xoserve clarifications</a:t>
            </a:r>
            <a:br>
              <a:rPr lang="en-GB" kern="0" dirty="0" smtClean="0"/>
            </a:br>
            <a:endParaRPr lang="en-GB" kern="0" dirty="0" smtClean="0"/>
          </a:p>
          <a:p>
            <a:pPr defTabSz="914400"/>
            <a:r>
              <a:rPr lang="en-GB" kern="0" dirty="0" smtClean="0"/>
              <a:t>Conclusions and next steps</a:t>
            </a:r>
          </a:p>
          <a:p>
            <a:pPr defTabSz="914400"/>
            <a:endParaRPr lang="en-GB" kern="0" dirty="0" smtClean="0"/>
          </a:p>
          <a:p>
            <a:pPr defTabSz="914400"/>
            <a:endParaRPr lang="en-GB" kern="0" dirty="0" smtClean="0"/>
          </a:p>
          <a:p>
            <a:pPr defTabSz="914400"/>
            <a:endParaRPr lang="en-GB" kern="0" dirty="0" smtClean="0"/>
          </a:p>
          <a:p>
            <a:pPr marL="0" indent="0" defTabSz="914400">
              <a:buFont typeface="Wingdings" pitchFamily="2" charset="2"/>
              <a:buNone/>
            </a:pP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2003746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TWG happy to recommend this years NDM Algorithm proposals to DESC?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6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of this meeting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objective </a:t>
            </a:r>
            <a:r>
              <a:rPr lang="en-US" dirty="0"/>
              <a:t>of this </a:t>
            </a:r>
            <a:r>
              <a:rPr lang="en-US" dirty="0" smtClean="0"/>
              <a:t>meeting: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Review TWG and DESC comments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Required Outcome – TWG support for proposals prior to DESC review and discussion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Font typeface="Wingdings" pitchFamily="2" charset="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0429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6800" y="-57600"/>
            <a:ext cx="8686800" cy="964800"/>
          </a:xfrm>
        </p:spPr>
        <p:txBody>
          <a:bodyPr/>
          <a:lstStyle/>
          <a:p>
            <a:r>
              <a:rPr lang="en-GB" sz="2400" dirty="0" smtClean="0"/>
              <a:t>Demand Estimation: Agreed Work Plan for 2017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14978" y="3238214"/>
            <a:ext cx="1840981" cy="1651843"/>
            <a:chOff x="557213" y="3233738"/>
            <a:chExt cx="1938135" cy="1651843"/>
          </a:xfrm>
        </p:grpSpPr>
        <p:sp>
          <p:nvSpPr>
            <p:cNvPr id="45" name="AutoShape 26"/>
            <p:cNvSpPr>
              <a:spLocks noChangeArrowheads="1"/>
            </p:cNvSpPr>
            <p:nvPr/>
          </p:nvSpPr>
          <p:spPr bwMode="auto">
            <a:xfrm>
              <a:off x="593014" y="4538911"/>
              <a:ext cx="250420" cy="215913"/>
            </a:xfrm>
            <a:prstGeom prst="flowChartDecis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914418" y="4423867"/>
              <a:ext cx="1580930" cy="461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b="1" dirty="0"/>
                <a:t>Future</a:t>
              </a:r>
              <a:r>
                <a:rPr lang="en-GB" sz="1200" dirty="0"/>
                <a:t> DESC/TWG </a:t>
              </a:r>
            </a:p>
            <a:p>
              <a:r>
                <a:rPr lang="en-GB" sz="1200" dirty="0"/>
                <a:t>checkpoints</a:t>
              </a:r>
              <a:endParaRPr lang="en-GB" sz="1100" dirty="0"/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876300" y="3752850"/>
              <a:ext cx="1058863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b="1" dirty="0"/>
                <a:t>Completed</a:t>
              </a:r>
              <a:r>
                <a:rPr lang="en-GB" sz="1200" dirty="0"/>
                <a:t/>
              </a:r>
              <a:br>
                <a:rPr lang="en-GB" sz="1200" dirty="0"/>
              </a:br>
              <a:r>
                <a:rPr lang="en-GB" sz="1200" dirty="0"/>
                <a:t>DESC/TWG </a:t>
              </a:r>
            </a:p>
            <a:p>
              <a:r>
                <a:rPr lang="en-GB" sz="1200" dirty="0"/>
                <a:t>checkpoints </a:t>
              </a:r>
            </a:p>
          </p:txBody>
        </p:sp>
        <p:sp>
          <p:nvSpPr>
            <p:cNvPr id="48" name="AutoShape 26"/>
            <p:cNvSpPr>
              <a:spLocks noChangeArrowheads="1"/>
            </p:cNvSpPr>
            <p:nvPr/>
          </p:nvSpPr>
          <p:spPr bwMode="auto">
            <a:xfrm>
              <a:off x="576263" y="3987800"/>
              <a:ext cx="250825" cy="215900"/>
            </a:xfrm>
            <a:prstGeom prst="flowChartDecision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850900" y="3233738"/>
              <a:ext cx="1203325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b="1" dirty="0"/>
                <a:t>Today’s</a:t>
              </a:r>
              <a:r>
                <a:rPr lang="en-GB" sz="1200" dirty="0"/>
                <a:t> TWG </a:t>
              </a:r>
            </a:p>
            <a:p>
              <a:r>
                <a:rPr lang="en-GB" sz="1200" dirty="0"/>
                <a:t>checkpoint</a:t>
              </a:r>
              <a:endParaRPr lang="en-GB" sz="1100" dirty="0"/>
            </a:p>
          </p:txBody>
        </p:sp>
        <p:sp>
          <p:nvSpPr>
            <p:cNvPr id="50" name="AutoShape 26"/>
            <p:cNvSpPr>
              <a:spLocks noChangeArrowheads="1"/>
            </p:cNvSpPr>
            <p:nvPr/>
          </p:nvSpPr>
          <p:spPr bwMode="auto">
            <a:xfrm>
              <a:off x="557213" y="3359150"/>
              <a:ext cx="250825" cy="215900"/>
            </a:xfrm>
            <a:prstGeom prst="flowChartDecision">
              <a:avLst/>
            </a:prstGeom>
            <a:solidFill>
              <a:srgbClr val="F6BB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18155" y="732822"/>
            <a:ext cx="8836660" cy="4654574"/>
            <a:chOff x="77153" y="834565"/>
            <a:chExt cx="8836660" cy="411787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102243" y="1454120"/>
              <a:ext cx="4612572" cy="34730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/>
              <a:r>
                <a:rPr lang="en-GB" sz="1300" dirty="0">
                  <a:solidFill>
                    <a:schemeClr val="bg1"/>
                  </a:solidFill>
                </a:rPr>
                <a:t>Form </a:t>
              </a:r>
              <a:r>
                <a:rPr lang="en-GB" sz="1300" dirty="0" smtClean="0">
                  <a:solidFill>
                    <a:schemeClr val="bg1"/>
                  </a:solidFill>
                </a:rPr>
                <a:t>data aggregations </a:t>
              </a:r>
              <a:r>
                <a:rPr lang="en-GB" sz="1300" u="sng" dirty="0" smtClean="0">
                  <a:solidFill>
                    <a:schemeClr val="bg1"/>
                  </a:solidFill>
                </a:rPr>
                <a:t>and</a:t>
              </a:r>
              <a:r>
                <a:rPr lang="en-GB" sz="1300" dirty="0" smtClean="0">
                  <a:solidFill>
                    <a:schemeClr val="bg1"/>
                  </a:solidFill>
                </a:rPr>
                <a:t> define </a:t>
              </a:r>
              <a:r>
                <a:rPr lang="en-GB" sz="1300" dirty="0">
                  <a:solidFill>
                    <a:schemeClr val="bg1"/>
                  </a:solidFill>
                </a:rPr>
                <a:t>WAR </a:t>
              </a:r>
              <a:r>
                <a:rPr lang="en-GB" sz="1300" dirty="0" smtClean="0">
                  <a:solidFill>
                    <a:schemeClr val="bg1"/>
                  </a:solidFill>
                </a:rPr>
                <a:t>band limits</a:t>
              </a:r>
              <a:endParaRPr lang="en-GB" sz="1300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77153" y="834565"/>
              <a:ext cx="1553401" cy="571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B050"/>
                  </a:solidFill>
                </a:rPr>
                <a:t>Spr. Approach </a:t>
              </a:r>
            </a:p>
            <a:p>
              <a:pPr algn="ctr"/>
              <a:r>
                <a:rPr lang="en-GB" sz="1200" dirty="0" smtClean="0">
                  <a:solidFill>
                    <a:srgbClr val="00B050"/>
                  </a:solidFill>
                </a:rPr>
                <a:t>Approved by </a:t>
              </a:r>
            </a:p>
            <a:p>
              <a:pPr algn="ctr"/>
              <a:r>
                <a:rPr lang="en-GB" sz="1200" dirty="0" smtClean="0">
                  <a:solidFill>
                    <a:srgbClr val="00B050"/>
                  </a:solidFill>
                </a:rPr>
                <a:t>DESC 15 </a:t>
              </a:r>
              <a:r>
                <a:rPr lang="en-GB" sz="1200" dirty="0">
                  <a:solidFill>
                    <a:srgbClr val="00B050"/>
                  </a:solidFill>
                </a:rPr>
                <a:t>Feb</a:t>
              </a:r>
            </a:p>
          </p:txBody>
        </p:sp>
        <p:cxnSp>
          <p:nvCxnSpPr>
            <p:cNvPr id="32" name="Elbow Connector 31"/>
            <p:cNvCxnSpPr>
              <a:stCxn id="11" idx="1"/>
              <a:endCxn id="10" idx="0"/>
            </p:cNvCxnSpPr>
            <p:nvPr/>
          </p:nvCxnSpPr>
          <p:spPr>
            <a:xfrm rot="10800000" flipV="1">
              <a:off x="1931025" y="1627772"/>
              <a:ext cx="171219" cy="368507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1785390" y="1996280"/>
              <a:ext cx="291268" cy="286575"/>
            </a:xfrm>
            <a:prstGeom prst="flowChartDecision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346534" y="2024062"/>
              <a:ext cx="4652963" cy="33178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>
                <a:defRPr/>
              </a:pPr>
              <a:r>
                <a:rPr lang="en-GB" sz="1300" dirty="0">
                  <a:solidFill>
                    <a:schemeClr val="bg1"/>
                  </a:solidFill>
                </a:rPr>
                <a:t>Small &amp; Large NDM single year EUC </a:t>
              </a:r>
              <a:r>
                <a:rPr lang="en-GB" sz="1300" dirty="0" smtClean="0">
                  <a:solidFill>
                    <a:schemeClr val="bg1"/>
                  </a:solidFill>
                </a:rPr>
                <a:t>modelling</a:t>
              </a:r>
              <a:endParaRPr lang="en-GB" sz="13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002606" y="1958305"/>
              <a:ext cx="695596" cy="461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200" dirty="0"/>
                <a:t>TWG</a:t>
              </a:r>
            </a:p>
            <a:p>
              <a:pPr algn="ctr"/>
              <a:r>
                <a:rPr lang="en-GB" sz="1200" dirty="0"/>
                <a:t>26 April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2476561" y="2364244"/>
              <a:ext cx="0" cy="2079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879911" y="905968"/>
              <a:ext cx="4293742" cy="360827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/>
              <a:r>
                <a:rPr lang="en-GB" sz="1300" dirty="0" smtClean="0">
                  <a:solidFill>
                    <a:schemeClr val="bg1"/>
                  </a:solidFill>
                </a:rPr>
                <a:t>Process ‘Back-Runs’ </a:t>
              </a:r>
              <a:r>
                <a:rPr lang="en-GB" sz="1300" u="sng" dirty="0" smtClean="0">
                  <a:solidFill>
                    <a:schemeClr val="bg1"/>
                  </a:solidFill>
                </a:rPr>
                <a:t>and</a:t>
              </a:r>
              <a:r>
                <a:rPr lang="en-GB" sz="1300" dirty="0" smtClean="0">
                  <a:solidFill>
                    <a:schemeClr val="bg1"/>
                  </a:solidFill>
                </a:rPr>
                <a:t> validate sample data </a:t>
              </a:r>
              <a:endParaRPr lang="en-GB" sz="1300" dirty="0">
                <a:solidFill>
                  <a:schemeClr val="bg1"/>
                </a:solidFill>
              </a:endParaRPr>
            </a:p>
          </p:txBody>
        </p:sp>
        <p:sp>
          <p:nvSpPr>
            <p:cNvPr id="22" name="AutoShape 34"/>
            <p:cNvSpPr>
              <a:spLocks noChangeArrowheads="1"/>
            </p:cNvSpPr>
            <p:nvPr/>
          </p:nvSpPr>
          <p:spPr bwMode="auto">
            <a:xfrm>
              <a:off x="6330562" y="955625"/>
              <a:ext cx="417399" cy="259963"/>
            </a:xfrm>
            <a:prstGeom prst="flowChartOnlineStorage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3" name="Rectangle 36"/>
            <p:cNvSpPr>
              <a:spLocks noChangeArrowheads="1"/>
            </p:cNvSpPr>
            <p:nvPr/>
          </p:nvSpPr>
          <p:spPr bwMode="auto">
            <a:xfrm flipH="1">
              <a:off x="6846650" y="856013"/>
              <a:ext cx="1319912" cy="408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B050"/>
                  </a:solidFill>
                </a:rPr>
                <a:t>Data received </a:t>
              </a:r>
              <a:br>
                <a:rPr lang="en-GB" sz="1200" dirty="0">
                  <a:solidFill>
                    <a:srgbClr val="00B050"/>
                  </a:solidFill>
                </a:rPr>
              </a:br>
              <a:r>
                <a:rPr lang="en-GB" sz="1200" dirty="0">
                  <a:solidFill>
                    <a:srgbClr val="00B050"/>
                  </a:solidFill>
                </a:rPr>
                <a:t>for Analysis Year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4026782" y="1266795"/>
              <a:ext cx="0" cy="1873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59" idx="3"/>
            </p:cNvCxnSpPr>
            <p:nvPr/>
          </p:nvCxnSpPr>
          <p:spPr>
            <a:xfrm flipV="1">
              <a:off x="1657126" y="1065396"/>
              <a:ext cx="227397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9" idx="3"/>
            </p:cNvCxnSpPr>
            <p:nvPr/>
          </p:nvCxnSpPr>
          <p:spPr>
            <a:xfrm flipH="1">
              <a:off x="6172702" y="1085607"/>
              <a:ext cx="15081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818109" y="2564037"/>
              <a:ext cx="4597400" cy="31591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>
                <a:defRPr/>
              </a:pPr>
              <a:r>
                <a:rPr lang="en-GB" sz="1300" dirty="0">
                  <a:solidFill>
                    <a:schemeClr val="bg1"/>
                  </a:solidFill>
                </a:rPr>
                <a:t>Model </a:t>
              </a:r>
              <a:r>
                <a:rPr lang="en-GB" sz="1300" dirty="0" smtClean="0">
                  <a:solidFill>
                    <a:schemeClr val="bg1"/>
                  </a:solidFill>
                </a:rPr>
                <a:t>smoothing </a:t>
              </a:r>
              <a:r>
                <a:rPr lang="en-GB" sz="1300" u="sng" dirty="0">
                  <a:solidFill>
                    <a:schemeClr val="bg1"/>
                  </a:solidFill>
                </a:rPr>
                <a:t>and</a:t>
              </a:r>
              <a:r>
                <a:rPr lang="en-GB" sz="1300" dirty="0">
                  <a:solidFill>
                    <a:schemeClr val="bg1"/>
                  </a:solidFill>
                </a:rPr>
                <a:t> </a:t>
              </a:r>
              <a:r>
                <a:rPr lang="en-GB" sz="1300" dirty="0" smtClean="0">
                  <a:solidFill>
                    <a:schemeClr val="bg1"/>
                  </a:solidFill>
                </a:rPr>
                <a:t>calculation of Derived Factors</a:t>
              </a:r>
              <a:endParaRPr lang="en-GB" sz="1300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1561815" y="2511946"/>
              <a:ext cx="742240" cy="408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1200" dirty="0" smtClean="0"/>
                <a:t>  TWG</a:t>
              </a:r>
              <a:endParaRPr lang="en-GB" sz="1200" dirty="0"/>
            </a:p>
            <a:p>
              <a:pPr algn="ctr">
                <a:defRPr/>
              </a:pPr>
              <a:r>
                <a:rPr lang="en-GB" sz="1200" dirty="0"/>
                <a:t>17 May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612849" y="2721993"/>
              <a:ext cx="1968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utoShape 4"/>
            <p:cNvSpPr>
              <a:spLocks noChangeArrowheads="1"/>
            </p:cNvSpPr>
            <p:nvPr/>
          </p:nvSpPr>
          <p:spPr bwMode="auto">
            <a:xfrm>
              <a:off x="2321581" y="2564037"/>
              <a:ext cx="291268" cy="286575"/>
            </a:xfrm>
            <a:prstGeom prst="flowChartDecision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59" name="AutoShape 4"/>
            <p:cNvSpPr>
              <a:spLocks noChangeArrowheads="1"/>
            </p:cNvSpPr>
            <p:nvPr/>
          </p:nvSpPr>
          <p:spPr bwMode="auto">
            <a:xfrm>
              <a:off x="1365858" y="922109"/>
              <a:ext cx="291268" cy="286575"/>
            </a:xfrm>
            <a:prstGeom prst="flowChartDecision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4673015" y="2879949"/>
              <a:ext cx="0" cy="1873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8"/>
            <p:cNvSpPr>
              <a:spLocks noChangeArrowheads="1"/>
            </p:cNvSpPr>
            <p:nvPr/>
          </p:nvSpPr>
          <p:spPr bwMode="auto">
            <a:xfrm>
              <a:off x="3212211" y="3051068"/>
              <a:ext cx="4597400" cy="31591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>
                <a:defRPr/>
              </a:pPr>
              <a:r>
                <a:rPr lang="en-GB" sz="1300" dirty="0" smtClean="0">
                  <a:solidFill>
                    <a:sysClr val="windowText" lastClr="000000"/>
                  </a:solidFill>
                </a:rPr>
                <a:t>TWG / DESC review of Derived Factors (ALP,DAF,LF)</a:t>
              </a:r>
              <a:endParaRPr lang="en-GB" sz="13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70" name="Elbow Connector 69"/>
            <p:cNvCxnSpPr/>
            <p:nvPr/>
          </p:nvCxnSpPr>
          <p:spPr>
            <a:xfrm rot="10800000" flipV="1">
              <a:off x="3038608" y="3157654"/>
              <a:ext cx="170511" cy="41865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230791" y="3412656"/>
              <a:ext cx="675185" cy="571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200" dirty="0" smtClean="0"/>
                <a:t>TWG / </a:t>
              </a:r>
            </a:p>
            <a:p>
              <a:pPr algn="ctr">
                <a:defRPr/>
              </a:pPr>
              <a:r>
                <a:rPr lang="en-GB" sz="1200" dirty="0" smtClean="0"/>
                <a:t>DESC</a:t>
              </a:r>
              <a:endParaRPr lang="en-GB" sz="1200" dirty="0"/>
            </a:p>
            <a:p>
              <a:pPr algn="ctr">
                <a:defRPr/>
              </a:pPr>
              <a:r>
                <a:rPr lang="en-GB" sz="1200" dirty="0" smtClean="0"/>
                <a:t>10 </a:t>
              </a:r>
              <a:r>
                <a:rPr lang="en-GB" sz="1200" dirty="0"/>
                <a:t>July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607336" y="3889918"/>
              <a:ext cx="0" cy="2159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AutoShape 4"/>
            <p:cNvSpPr>
              <a:spLocks noChangeArrowheads="1"/>
            </p:cNvSpPr>
            <p:nvPr/>
          </p:nvSpPr>
          <p:spPr bwMode="auto">
            <a:xfrm>
              <a:off x="2868655" y="3580493"/>
              <a:ext cx="291268" cy="286575"/>
            </a:xfrm>
            <a:prstGeom prst="flowChartDecision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3429091" y="3558130"/>
              <a:ext cx="4652963" cy="3317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>
                <a:defRPr/>
              </a:pPr>
              <a:r>
                <a:rPr lang="en-GB" sz="1300" dirty="0" smtClean="0"/>
                <a:t>Wider industry review and manage any representations</a:t>
              </a:r>
              <a:endParaRPr lang="en-GB" sz="1300" dirty="0"/>
            </a:p>
          </p:txBody>
        </p:sp>
        <p:cxnSp>
          <p:nvCxnSpPr>
            <p:cNvPr id="73" name="Straight Arrow Connector 72"/>
            <p:cNvCxnSpPr>
              <a:stCxn id="71" idx="3"/>
              <a:endCxn id="72" idx="1"/>
            </p:cNvCxnSpPr>
            <p:nvPr/>
          </p:nvCxnSpPr>
          <p:spPr>
            <a:xfrm flipV="1">
              <a:off x="3159216" y="3723230"/>
              <a:ext cx="2698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818109" y="4100805"/>
              <a:ext cx="67037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200" dirty="0" smtClean="0"/>
                <a:t>DESC</a:t>
              </a:r>
              <a:endParaRPr lang="en-GB" sz="1200" dirty="0"/>
            </a:p>
            <a:p>
              <a:pPr algn="ctr">
                <a:defRPr/>
              </a:pPr>
              <a:r>
                <a:rPr lang="en-GB" sz="1200" dirty="0" smtClean="0"/>
                <a:t>26 </a:t>
              </a:r>
              <a:r>
                <a:rPr lang="en-GB" sz="1200" dirty="0"/>
                <a:t>July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4653560" y="4404747"/>
              <a:ext cx="0" cy="2159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utoShape 4"/>
            <p:cNvSpPr>
              <a:spLocks noChangeArrowheads="1"/>
            </p:cNvSpPr>
            <p:nvPr/>
          </p:nvSpPr>
          <p:spPr bwMode="auto">
            <a:xfrm>
              <a:off x="3467804" y="4106997"/>
              <a:ext cx="291268" cy="286575"/>
            </a:xfrm>
            <a:prstGeom prst="flowChartDecis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4028240" y="4084634"/>
              <a:ext cx="4652963" cy="3317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>
                <a:defRPr/>
              </a:pPr>
              <a:r>
                <a:rPr lang="en-GB" sz="1300" dirty="0" smtClean="0"/>
                <a:t>Final Derived Factors for Gas Year 2017/18 are announced</a:t>
              </a:r>
              <a:endParaRPr lang="en-GB" sz="1300" dirty="0"/>
            </a:p>
          </p:txBody>
        </p:sp>
        <p:cxnSp>
          <p:nvCxnSpPr>
            <p:cNvPr id="80" name="Straight Arrow Connector 79"/>
            <p:cNvCxnSpPr>
              <a:stCxn id="78" idx="3"/>
              <a:endCxn id="79" idx="1"/>
            </p:cNvCxnSpPr>
            <p:nvPr/>
          </p:nvCxnSpPr>
          <p:spPr>
            <a:xfrm flipV="1">
              <a:off x="3758365" y="4249734"/>
              <a:ext cx="2698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260850" y="4620647"/>
              <a:ext cx="4652963" cy="3317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>
                <a:defRPr/>
              </a:pPr>
              <a:r>
                <a:rPr lang="en-GB" sz="1300" dirty="0" smtClean="0"/>
                <a:t>All systems updated with Derived Factors for 2017/18</a:t>
              </a:r>
              <a:endParaRPr lang="en-GB" sz="13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V="1">
              <a:off x="2076658" y="2139566"/>
              <a:ext cx="227397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val 31"/>
          <p:cNvSpPr>
            <a:spLocks noChangeArrowheads="1"/>
          </p:cNvSpPr>
          <p:nvPr/>
        </p:nvSpPr>
        <p:spPr bwMode="auto">
          <a:xfrm>
            <a:off x="2166291" y="3638552"/>
            <a:ext cx="759766" cy="669861"/>
          </a:xfrm>
          <a:prstGeom prst="ellipse">
            <a:avLst/>
          </a:prstGeom>
          <a:noFill/>
          <a:ln w="28575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118155" y="5733256"/>
            <a:ext cx="8686800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GB" sz="1600" dirty="0" smtClean="0"/>
              <a:t>Work plan for 2017 Modelling included as part of Spring Approach document </a:t>
            </a:r>
            <a:br>
              <a:rPr lang="en-GB" sz="1600" dirty="0" smtClean="0"/>
            </a:br>
            <a:r>
              <a:rPr lang="en-GB" sz="1600" dirty="0" smtClean="0"/>
              <a:t>which was confirmed and agreed at 15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February DESC meeting</a:t>
            </a:r>
            <a:br>
              <a:rPr lang="en-GB" sz="1600" dirty="0" smtClean="0"/>
            </a:br>
            <a:endParaRPr lang="en-GB" sz="1000" dirty="0" smtClean="0"/>
          </a:p>
          <a:p>
            <a:pPr>
              <a:lnSpc>
                <a:spcPct val="90000"/>
              </a:lnSpc>
              <a:defRPr/>
            </a:pPr>
            <a:r>
              <a:rPr lang="en-GB" sz="1600" dirty="0" smtClean="0"/>
              <a:t>Work plan provides more transparency of process and includes checkpoints</a:t>
            </a:r>
            <a:br>
              <a:rPr lang="en-GB" sz="1600" dirty="0" smtClean="0"/>
            </a:br>
            <a:r>
              <a:rPr lang="en-GB" sz="1600" dirty="0" smtClean="0"/>
              <a:t>for DESC/TWG review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997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Summary of modelling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0"/>
            <a:ext cx="8686800" cy="4608513"/>
          </a:xfrm>
        </p:spPr>
        <p:txBody>
          <a:bodyPr/>
          <a:lstStyle/>
          <a:p>
            <a:r>
              <a:rPr lang="en-US" dirty="0"/>
              <a:t>Data aggregations &amp; WAR Band limits agreed at </a:t>
            </a:r>
            <a:r>
              <a:rPr lang="en-US" dirty="0" smtClean="0"/>
              <a:t>April TWG </a:t>
            </a:r>
            <a:r>
              <a:rPr lang="en-US" dirty="0"/>
              <a:t>meeting </a:t>
            </a:r>
            <a:r>
              <a:rPr lang="en-US" dirty="0" smtClean="0"/>
              <a:t>(26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Single </a:t>
            </a:r>
            <a:r>
              <a:rPr lang="en-US" dirty="0"/>
              <a:t>year modelling approved at May </a:t>
            </a:r>
            <a:r>
              <a:rPr lang="en-US" dirty="0" smtClean="0"/>
              <a:t>TWG meeting (17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Model smoothing process </a:t>
            </a:r>
            <a:r>
              <a:rPr lang="en-US" dirty="0" smtClean="0"/>
              <a:t>followed in second half of May along with production of draft Derived Factors</a:t>
            </a:r>
          </a:p>
          <a:p>
            <a:pPr lvl="1"/>
            <a:r>
              <a:rPr lang="en-US" dirty="0" smtClean="0"/>
              <a:t>Smoothed model outcomes summarised </a:t>
            </a:r>
            <a:r>
              <a:rPr lang="en-US" dirty="0"/>
              <a:t>on slides </a:t>
            </a:r>
            <a:r>
              <a:rPr lang="en-US" dirty="0" smtClean="0"/>
              <a:t>6 </a:t>
            </a:r>
            <a:r>
              <a:rPr lang="en-US" dirty="0"/>
              <a:t>and </a:t>
            </a:r>
            <a:r>
              <a:rPr lang="en-US" dirty="0" smtClean="0"/>
              <a:t>7</a:t>
            </a:r>
            <a:br>
              <a:rPr lang="en-US" dirty="0" smtClean="0"/>
            </a:br>
            <a:endParaRPr lang="en-US" dirty="0" smtClean="0"/>
          </a:p>
          <a:p>
            <a:r>
              <a:rPr lang="en-US" u="sng" dirty="0" smtClean="0"/>
              <a:t>Note</a:t>
            </a:r>
            <a:r>
              <a:rPr lang="en-US" dirty="0" smtClean="0"/>
              <a:t>: All </a:t>
            </a:r>
            <a:r>
              <a:rPr lang="en-US" dirty="0"/>
              <a:t>modelling / output parameters produced using Composite Weather Variable (CWV) definitions and Seasonal Normal (SN) basis effective 01/10/2015</a:t>
            </a:r>
          </a:p>
          <a:p>
            <a:endParaRPr lang="en-US" dirty="0"/>
          </a:p>
          <a:p>
            <a:endParaRPr lang="en-US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Font typeface="Wingdings" pitchFamily="2" charset="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209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Small NDM: Smoothed Model outcomes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0"/>
            <a:ext cx="8686800" cy="460851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2000" dirty="0" smtClean="0"/>
              <a:t>Small NDM represents approx. </a:t>
            </a:r>
            <a:r>
              <a:rPr lang="en-GB" sz="2000" dirty="0"/>
              <a:t>89</a:t>
            </a:r>
            <a:r>
              <a:rPr lang="en-GB" sz="2000" dirty="0" smtClean="0"/>
              <a:t>% of current NDM AQ</a:t>
            </a:r>
          </a:p>
        </p:txBody>
      </p:sp>
      <p:graphicFrame>
        <p:nvGraphicFramePr>
          <p:cNvPr id="5" name="Group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907711"/>
              </p:ext>
            </p:extLst>
          </p:nvPr>
        </p:nvGraphicFramePr>
        <p:xfrm>
          <a:off x="457200" y="933450"/>
          <a:ext cx="7499177" cy="3768727"/>
        </p:xfrm>
        <a:graphic>
          <a:graphicData uri="http://schemas.openxmlformats.org/drawingml/2006/table">
            <a:tbl>
              <a:tblPr/>
              <a:tblGrid>
                <a:gridCol w="3594315"/>
                <a:gridCol w="1952431"/>
                <a:gridCol w="1952431"/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2017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2016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Straight Models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63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62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Cut-Off Only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39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Summer Reductions Only 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54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Slope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Cut-Off and Reductions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Number of EUCs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156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156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8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Large NDM: Smoothed Model outcomes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0"/>
            <a:ext cx="8686800" cy="460851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2000" dirty="0" smtClean="0"/>
              <a:t>Large NDM represents approx. </a:t>
            </a:r>
            <a:r>
              <a:rPr lang="en-GB" sz="2000" dirty="0"/>
              <a:t>11</a:t>
            </a:r>
            <a:r>
              <a:rPr lang="en-GB" sz="2000" dirty="0" smtClean="0"/>
              <a:t>% of current NDM AQ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099397"/>
              </p:ext>
            </p:extLst>
          </p:nvPr>
        </p:nvGraphicFramePr>
        <p:xfrm>
          <a:off x="444624" y="908050"/>
          <a:ext cx="8147050" cy="3768727"/>
        </p:xfrm>
        <a:graphic>
          <a:graphicData uri="http://schemas.openxmlformats.org/drawingml/2006/table">
            <a:tbl>
              <a:tblPr/>
              <a:tblGrid>
                <a:gridCol w="3840163"/>
                <a:gridCol w="2220912"/>
                <a:gridCol w="2085975"/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2017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2016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Straight Models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173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181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Cut-Off Only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Summer Reductions Only 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Slope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Cut-Off and Reductions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Number of EUCs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273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273</a:t>
                      </a:r>
                    </a:p>
                  </a:txBody>
                  <a:tcPr marL="93600" marR="936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2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TWG Responses / Comments on Proposals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0"/>
            <a:ext cx="8686800" cy="4608513"/>
          </a:xfrm>
        </p:spPr>
        <p:txBody>
          <a:bodyPr/>
          <a:lstStyle/>
          <a:p>
            <a:r>
              <a:rPr lang="en-US" dirty="0"/>
              <a:t>Email sent on </a:t>
            </a:r>
            <a:r>
              <a:rPr lang="en-US" dirty="0" smtClean="0"/>
              <a:t>2</a:t>
            </a:r>
            <a:r>
              <a:rPr lang="en-US" baseline="30000" dirty="0" smtClean="0"/>
              <a:t>rd</a:t>
            </a:r>
            <a:r>
              <a:rPr lang="en-US" dirty="0" smtClean="0"/>
              <a:t> June </a:t>
            </a:r>
            <a:r>
              <a:rPr lang="en-US" dirty="0"/>
              <a:t>asked for feedback by no later than close of play </a:t>
            </a:r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June </a:t>
            </a:r>
            <a:r>
              <a:rPr lang="en-US" dirty="0"/>
              <a:t>in order to prepare for meeting on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  July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EON, British Gas and SSE have provided a response with comments on the proposals. Following slides takes these questions in turn </a:t>
            </a:r>
            <a:endParaRPr lang="en-US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Font typeface="Wingdings" pitchFamily="2" charset="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070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-57150"/>
            <a:ext cx="8688388" cy="965200"/>
          </a:xfrm>
        </p:spPr>
        <p:txBody>
          <a:bodyPr/>
          <a:lstStyle/>
          <a:p>
            <a:r>
              <a:rPr lang="en-GB" dirty="0" smtClean="0"/>
              <a:t>Modelling 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764704"/>
            <a:ext cx="8686800" cy="4968552"/>
          </a:xfrm>
        </p:spPr>
        <p:txBody>
          <a:bodyPr/>
          <a:lstStyle/>
          <a:p>
            <a:r>
              <a:rPr lang="en-GB" sz="1600" dirty="0" smtClean="0"/>
              <a:t>Profiles (ALPs, DAFs and LFs) are based on the parameters from the smoothed model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Smoothed model exhibits ‘average characteristics’ from 3 individual years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Each smoothed model includes 2 individual years which are the same as the previous year’s smoothed model with oldest year being replaced with the sample data from the new year 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US" sz="1600" dirty="0" smtClean="0"/>
              <a:t>The results for each individual model are dependent on the make up of the sample and their behaviour in that specific year alongside </a:t>
            </a:r>
            <a:r>
              <a:rPr lang="en-US" sz="1600" dirty="0"/>
              <a:t>the weather conditions experienced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Underlying reasons </a:t>
            </a:r>
            <a:r>
              <a:rPr lang="en-US" sz="1600" dirty="0"/>
              <a:t>why </a:t>
            </a:r>
            <a:r>
              <a:rPr lang="en-US" sz="1600" dirty="0" smtClean="0"/>
              <a:t>the sample behaves in </a:t>
            </a:r>
            <a:r>
              <a:rPr lang="en-US" sz="1600" dirty="0"/>
              <a:t>certain ways </a:t>
            </a:r>
            <a:r>
              <a:rPr lang="en-US" sz="1600" dirty="0" smtClean="0"/>
              <a:t>each year are not </a:t>
            </a:r>
            <a:r>
              <a:rPr lang="en-US" sz="1600" dirty="0"/>
              <a:t>possible to </a:t>
            </a:r>
            <a:r>
              <a:rPr lang="en-US" sz="1600" dirty="0" smtClean="0"/>
              <a:t>explain</a:t>
            </a:r>
            <a:r>
              <a:rPr lang="en-US" sz="1600" dirty="0"/>
              <a:t/>
            </a:r>
            <a:br>
              <a:rPr lang="en-US" sz="1600" dirty="0"/>
            </a:br>
            <a:endParaRPr lang="en-GB" sz="1600" dirty="0" smtClean="0"/>
          </a:p>
          <a:p>
            <a:r>
              <a:rPr lang="en-US" sz="1600" dirty="0"/>
              <a:t>The CWV intercepts </a:t>
            </a:r>
            <a:r>
              <a:rPr lang="en-US" sz="1600" dirty="0" smtClean="0"/>
              <a:t>(-C1/C2</a:t>
            </a:r>
            <a:r>
              <a:rPr lang="en-US" sz="1600" dirty="0"/>
              <a:t>) provide a guide to how the weather sensitivity of the sample behaviours change (or not</a:t>
            </a:r>
            <a:r>
              <a:rPr lang="en-US" sz="1600" dirty="0" smtClean="0"/>
              <a:t>). </a:t>
            </a:r>
            <a:r>
              <a:rPr lang="en-US" sz="1600" dirty="0"/>
              <a:t>Note: </a:t>
            </a:r>
            <a:r>
              <a:rPr lang="en-US" sz="1600" dirty="0" smtClean="0"/>
              <a:t>Higher CWV </a:t>
            </a:r>
            <a:r>
              <a:rPr lang="en-US" sz="1600" dirty="0"/>
              <a:t>intercept = less weather </a:t>
            </a:r>
            <a:r>
              <a:rPr lang="en-US" sz="1600" dirty="0" smtClean="0"/>
              <a:t>sensitive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r>
              <a:rPr lang="en-US" sz="1600" dirty="0" smtClean="0"/>
              <a:t>The C1 and C2 parameters are provided in the Demand Model Supporting Files area</a:t>
            </a:r>
          </a:p>
          <a:p>
            <a:pPr lvl="1"/>
            <a:r>
              <a:rPr lang="en-US" sz="1250" dirty="0" smtClean="0"/>
              <a:t>Smoothed model C1 and C2 can be viewed in EUCPAR17S.txt or EUC PAR17L.txt</a:t>
            </a:r>
          </a:p>
          <a:p>
            <a:pPr lvl="1"/>
            <a:r>
              <a:rPr lang="en-US" sz="1250" dirty="0" smtClean="0"/>
              <a:t>Individual Years C1 and C2 can be viewed in MDLPARyy_17S.txt or MDLPARyy_17L.txt</a:t>
            </a:r>
            <a:r>
              <a:rPr lang="en-GB" sz="1200" dirty="0" smtClean="0"/>
              <a:t/>
            </a:r>
            <a:br>
              <a:rPr lang="en-GB" sz="1200" dirty="0" smtClean="0"/>
            </a:br>
            <a:endParaRPr lang="en-GB" dirty="0" smtClean="0"/>
          </a:p>
          <a:p>
            <a:endParaRPr lang="en-GB" dirty="0" smtClean="0"/>
          </a:p>
          <a:p>
            <a:pPr marL="0" indent="0">
              <a:buFont typeface="Wingdings" pitchFamily="2" charset="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914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2a985eae-c12e-416e-9833-85f34b1ee04e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4297</TotalTime>
  <Words>1182</Words>
  <Application>Microsoft Macintosh PowerPoint</Application>
  <PresentationFormat>On-screen Show (4:3)</PresentationFormat>
  <Paragraphs>222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ＭＳ Ｐゴシック</vt:lpstr>
      <vt:lpstr>Times New Roman</vt:lpstr>
      <vt:lpstr>Wingdings</vt:lpstr>
      <vt:lpstr>Arial</vt:lpstr>
      <vt:lpstr>xoserve templates</vt:lpstr>
      <vt:lpstr>DESC Technical Workgroup Review of draft 2017/18 NDM Algorithms</vt:lpstr>
      <vt:lpstr>Agenda</vt:lpstr>
      <vt:lpstr>Objectives of this meeting</vt:lpstr>
      <vt:lpstr>Demand Estimation: Agreed Work Plan for 2017</vt:lpstr>
      <vt:lpstr>Summary of modelling</vt:lpstr>
      <vt:lpstr>Small NDM: Smoothed Model outcomes</vt:lpstr>
      <vt:lpstr>Large NDM: Smoothed Model outcomes</vt:lpstr>
      <vt:lpstr>TWG Responses / Comments on Proposals</vt:lpstr>
      <vt:lpstr>Modelling Background</vt:lpstr>
      <vt:lpstr>EON - DAF 1: LC:E04B</vt:lpstr>
      <vt:lpstr>EON - DAF 2: LC:E04W04</vt:lpstr>
      <vt:lpstr>EON - ALP 1: EA:E03W02</vt:lpstr>
      <vt:lpstr>EON - ALP 1: EA:E03W02 - Response</vt:lpstr>
      <vt:lpstr>British Gas - DAF 1: EA:E07W01</vt:lpstr>
      <vt:lpstr>British Gas - DAF 1: EA:E07W01 cont…</vt:lpstr>
      <vt:lpstr>British Gas - DAF 1: EA:E07W01 - Response</vt:lpstr>
      <vt:lpstr>SSE – 01B ALPs </vt:lpstr>
      <vt:lpstr>Holiday Codes Background</vt:lpstr>
      <vt:lpstr>Holiday Codes Applied</vt:lpstr>
      <vt:lpstr>Next Steps…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222</cp:revision>
  <dcterms:created xsi:type="dcterms:W3CDTF">2011-09-20T14:58:41Z</dcterms:created>
  <dcterms:modified xsi:type="dcterms:W3CDTF">2017-06-30T12:55:35Z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-1046204782</vt:i4>
  </property>
  <property fmtid="{D5CDD505-2E9C-101B-9397-08002B2CF9AE}" pid="5" name="_NewReviewCycle">
    <vt:lpwstr/>
  </property>
  <property fmtid="{D5CDD505-2E9C-101B-9397-08002B2CF9AE}" pid="6" name="_EmailSubject">
    <vt:lpwstr>DESC TWG 10th July</vt:lpwstr>
  </property>
  <property fmtid="{D5CDD505-2E9C-101B-9397-08002B2CF9AE}" pid="7" name="_AuthorEmail">
    <vt:lpwstr>Mandeep.Pangli@xoserve.com</vt:lpwstr>
  </property>
  <property fmtid="{D5CDD505-2E9C-101B-9397-08002B2CF9AE}" pid="8" name="_AuthorEmailDisplayName">
    <vt:lpwstr>Pangli, Mandeep</vt:lpwstr>
  </property>
</Properties>
</file>