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5"/>
    <p:sldMasterId id="2147483660" r:id="rId6"/>
    <p:sldMasterId id="2147483662" r:id="rId7"/>
    <p:sldMasterId id="2147483682" r:id="rId8"/>
  </p:sldMasterIdLst>
  <p:notesMasterIdLst>
    <p:notesMasterId r:id="rId30"/>
  </p:notesMasterIdLst>
  <p:handoutMasterIdLst>
    <p:handoutMasterId r:id="rId31"/>
  </p:handoutMasterIdLst>
  <p:sldIdLst>
    <p:sldId id="535" r:id="rId9"/>
    <p:sldId id="536" r:id="rId10"/>
    <p:sldId id="557" r:id="rId11"/>
    <p:sldId id="558" r:id="rId12"/>
    <p:sldId id="559" r:id="rId13"/>
    <p:sldId id="560" r:id="rId14"/>
    <p:sldId id="541" r:id="rId15"/>
    <p:sldId id="542" r:id="rId16"/>
    <p:sldId id="543" r:id="rId17"/>
    <p:sldId id="544" r:id="rId18"/>
    <p:sldId id="545" r:id="rId19"/>
    <p:sldId id="546" r:id="rId20"/>
    <p:sldId id="547" r:id="rId21"/>
    <p:sldId id="562" r:id="rId22"/>
    <p:sldId id="563" r:id="rId23"/>
    <p:sldId id="564" r:id="rId24"/>
    <p:sldId id="565" r:id="rId25"/>
    <p:sldId id="566" r:id="rId26"/>
    <p:sldId id="567" r:id="rId27"/>
    <p:sldId id="568" r:id="rId28"/>
    <p:sldId id="569" r:id="rId2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Wallace" initials="AW" lastIdx="109" clrIdx="0">
    <p:extLst/>
  </p:cmAuthor>
  <p:cmAuthor id="2" name="Tom Fish" initials="TF" lastIdx="55" clrIdx="1">
    <p:extLst/>
  </p:cmAuthor>
  <p:cmAuthor id="3" name="Rachel Clark" initials="RC" lastIdx="43" clrIdx="2">
    <p:extLst/>
  </p:cmAuthor>
  <p:cmAuthor id="4" name="Rob Salter-Church" initials="RS" lastIdx="9" clrIdx="3">
    <p:extLst/>
  </p:cmAuthor>
  <p:cmAuthor id="5" name="Jenny Boothe" initials="JB" lastIdx="8"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8" autoAdjust="0"/>
    <p:restoredTop sz="93790" autoAdjust="0"/>
  </p:normalViewPr>
  <p:slideViewPr>
    <p:cSldViewPr>
      <p:cViewPr varScale="1">
        <p:scale>
          <a:sx n="101" d="100"/>
          <a:sy n="101" d="100"/>
        </p:scale>
        <p:origin x="1168" y="19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commentAuthors" Target="commentAuthors.xml"/><Relationship Id="rId9" Type="http://schemas.openxmlformats.org/officeDocument/2006/relationships/slide" Target="slides/slide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 Id="rId2" Type="http://schemas.openxmlformats.org/officeDocument/2006/relationships/tags" Target="../tags/tag1.xml"/><Relationship Id="rId3" Type="http://schemas.openxmlformats.org/officeDocument/2006/relationships/image" Target="../media/image4.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ctr"/>
          <a:lstStyle>
            <a:lvl1pPr algn="r">
              <a:defRPr sz="1200"/>
            </a:lvl1pPr>
          </a:lstStyle>
          <a:p>
            <a:fld id="{1C6CF3B8-C1A1-4AE6-AE84-F3C66D91ADA9}" type="slidenum">
              <a:rPr lang="en-GB" smtClean="0"/>
              <a:pPr/>
              <a:t>‹#›</a:t>
            </a:fld>
            <a:endParaRPr lang="en-GB" dirty="0"/>
          </a:p>
        </p:txBody>
      </p:sp>
      <p:sp>
        <p:nvSpPr>
          <p:cNvPr id="3" name="Footer Placeholder 2"/>
          <p:cNvSpPr>
            <a:spLocks noGrp="1"/>
          </p:cNvSpPr>
          <p:nvPr>
            <p:ph type="ftr" sz="quarter" idx="2"/>
            <p:custDataLst>
              <p:tags r:id="rId2"/>
            </p:custDataLst>
          </p:nvPr>
        </p:nvSpPr>
        <p:spPr>
          <a:xfrm>
            <a:off x="0" y="9445169"/>
            <a:ext cx="6805613" cy="497205"/>
          </a:xfrm>
          <a:prstGeom prst="rect">
            <a:avLst/>
          </a:prstGeom>
        </p:spPr>
        <p:txBody>
          <a:bodyPr vert="horz" lIns="91440" tIns="45720" rIns="91440" bIns="45720" rtlCol="0" anchor="ctr"/>
          <a:lstStyle>
            <a:lvl1pPr algn="l">
              <a:defRPr sz="1200"/>
            </a:lvl1p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11641948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646D1856-F7EB-4B23-A0D0-DC8956082BEF}" type="slidenum">
              <a:rPr lang="en-GB" smtClean="0"/>
              <a:pPr/>
              <a:t>‹#›</a:t>
            </a:fld>
            <a:endParaRPr lang="en-GB" dirty="0"/>
          </a:p>
        </p:txBody>
      </p:sp>
    </p:spTree>
    <p:extLst>
      <p:ext uri="{BB962C8B-B14F-4D97-AF65-F5344CB8AC3E}">
        <p14:creationId xmlns:p14="http://schemas.microsoft.com/office/powerpoint/2010/main" val="52814316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slide" Target="../slides/slide7.xml"/><Relationship Id="rId1" Type="http://schemas.openxmlformats.org/officeDocument/2006/relationships/tags" Target="../tags/tag3.xml"/><Relationship Id="rId2" Type="http://schemas.openxmlformats.org/officeDocument/2006/relationships/tags" Target="../tags/tag4.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slide" Target="../slides/slide8.xml"/><Relationship Id="rId1" Type="http://schemas.openxmlformats.org/officeDocument/2006/relationships/tags" Target="../tags/tag6.xml"/><Relationship Id="rId2" Type="http://schemas.openxmlformats.org/officeDocument/2006/relationships/tags" Target="../tags/tag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slide" Target="../slides/slide10.xml"/><Relationship Id="rId1" Type="http://schemas.openxmlformats.org/officeDocument/2006/relationships/tags" Target="../tags/tag10.xml"/><Relationship Id="rId2" Type="http://schemas.openxmlformats.org/officeDocument/2006/relationships/tags" Target="../tags/tag11.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slide" Target="../slides/slide11.xml"/><Relationship Id="rId1" Type="http://schemas.openxmlformats.org/officeDocument/2006/relationships/tags" Target="../tags/tag13.xml"/><Relationship Id="rId2" Type="http://schemas.openxmlformats.org/officeDocument/2006/relationships/tags" Target="../tags/tag14.xml"/></Relationships>
</file>

<file path=ppt/notesSlides/_rels/notesSlide6.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slide" Target="../slides/slide12.xml"/><Relationship Id="rId1" Type="http://schemas.openxmlformats.org/officeDocument/2006/relationships/tags" Target="../tags/tag16.xml"/><Relationship Id="rId2" Type="http://schemas.openxmlformats.org/officeDocument/2006/relationships/tags" Target="../tags/tag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58000" cy="458788"/>
          </a:xfrm>
          <a:prstGeom prst="rect">
            <a:avLst/>
          </a:prstGeom>
        </p:spPr>
        <p:txBody>
          <a:bodyPr/>
          <a:lstStyle/>
          <a:p>
            <a:endParaRPr lang="en-GB" dirty="0"/>
          </a:p>
        </p:txBody>
      </p:sp>
      <p:sp>
        <p:nvSpPr>
          <p:cNvPr id="5" name="Footer Placeholder 4" hidden="1"/>
          <p:cNvSpPr>
            <a:spLocks noGrp="1"/>
          </p:cNvSpPr>
          <p:nvPr>
            <p:ph type="ftr" sz="quarter" idx="11"/>
            <p:custDataLst>
              <p:tags r:id="rId2"/>
            </p:custDataLst>
          </p:nvPr>
        </p:nvSpPr>
        <p:spPr>
          <a:xfrm>
            <a:off x="0" y="8685214"/>
            <a:ext cx="6858000" cy="45878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7FE727F1-79B4-4856-BACC-64712526A37D}" type="slidenum">
              <a:rPr lang="en-GB" smtClean="0"/>
              <a:t>7</a:t>
            </a:fld>
            <a:endParaRPr lang="en-GB" dirty="0"/>
          </a:p>
        </p:txBody>
      </p:sp>
    </p:spTree>
    <p:extLst>
      <p:ext uri="{BB962C8B-B14F-4D97-AF65-F5344CB8AC3E}">
        <p14:creationId xmlns:p14="http://schemas.microsoft.com/office/powerpoint/2010/main" val="228490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58000" cy="458788"/>
          </a:xfrm>
          <a:prstGeom prst="rect">
            <a:avLst/>
          </a:prstGeom>
        </p:spPr>
        <p:txBody>
          <a:bodyPr/>
          <a:lstStyle/>
          <a:p>
            <a:endParaRPr lang="en-GB" dirty="0"/>
          </a:p>
        </p:txBody>
      </p:sp>
      <p:sp>
        <p:nvSpPr>
          <p:cNvPr id="5" name="Footer Placeholder 4" hidden="1"/>
          <p:cNvSpPr>
            <a:spLocks noGrp="1"/>
          </p:cNvSpPr>
          <p:nvPr>
            <p:ph type="ftr" sz="quarter" idx="11"/>
            <p:custDataLst>
              <p:tags r:id="rId2"/>
            </p:custDataLst>
          </p:nvPr>
        </p:nvSpPr>
        <p:spPr>
          <a:xfrm>
            <a:off x="0" y="8685214"/>
            <a:ext cx="6858000" cy="45878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7FE727F1-79B4-4856-BACC-64712526A37D}" type="slidenum">
              <a:rPr lang="en-GB" smtClean="0"/>
              <a:t>8</a:t>
            </a:fld>
            <a:endParaRPr lang="en-GB" dirty="0"/>
          </a:p>
        </p:txBody>
      </p:sp>
    </p:spTree>
    <p:extLst>
      <p:ext uri="{BB962C8B-B14F-4D97-AF65-F5344CB8AC3E}">
        <p14:creationId xmlns:p14="http://schemas.microsoft.com/office/powerpoint/2010/main" val="2364815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6D1856-F7EB-4B23-A0D0-DC8956082BEF}" type="slidenum">
              <a:rPr lang="en-GB" smtClean="0"/>
              <a:pPr/>
              <a:t>9</a:t>
            </a:fld>
            <a:endParaRPr lang="en-GB" dirty="0"/>
          </a:p>
        </p:txBody>
      </p:sp>
    </p:spTree>
    <p:extLst>
      <p:ext uri="{BB962C8B-B14F-4D97-AF65-F5344CB8AC3E}">
        <p14:creationId xmlns:p14="http://schemas.microsoft.com/office/powerpoint/2010/main" val="4060609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58000" cy="458788"/>
          </a:xfrm>
          <a:prstGeom prst="rect">
            <a:avLst/>
          </a:prstGeom>
        </p:spPr>
        <p:txBody>
          <a:bodyPr/>
          <a:lstStyle/>
          <a:p>
            <a:endParaRPr lang="en-GB" dirty="0"/>
          </a:p>
        </p:txBody>
      </p:sp>
      <p:sp>
        <p:nvSpPr>
          <p:cNvPr id="5" name="Footer Placeholder 4" hidden="1"/>
          <p:cNvSpPr>
            <a:spLocks noGrp="1"/>
          </p:cNvSpPr>
          <p:nvPr>
            <p:ph type="ftr" sz="quarter" idx="11"/>
            <p:custDataLst>
              <p:tags r:id="rId2"/>
            </p:custDataLst>
          </p:nvPr>
        </p:nvSpPr>
        <p:spPr>
          <a:xfrm>
            <a:off x="0" y="8685214"/>
            <a:ext cx="6858000" cy="45878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7FE727F1-79B4-4856-BACC-64712526A37D}" type="slidenum">
              <a:rPr lang="en-GB" smtClean="0"/>
              <a:t>10</a:t>
            </a:fld>
            <a:endParaRPr lang="en-GB" dirty="0"/>
          </a:p>
        </p:txBody>
      </p:sp>
    </p:spTree>
    <p:extLst>
      <p:ext uri="{BB962C8B-B14F-4D97-AF65-F5344CB8AC3E}">
        <p14:creationId xmlns:p14="http://schemas.microsoft.com/office/powerpoint/2010/main" val="16740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58000" cy="458788"/>
          </a:xfrm>
          <a:prstGeom prst="rect">
            <a:avLst/>
          </a:prstGeom>
        </p:spPr>
        <p:txBody>
          <a:bodyPr/>
          <a:lstStyle/>
          <a:p>
            <a:endParaRPr lang="en-GB" dirty="0"/>
          </a:p>
        </p:txBody>
      </p:sp>
      <p:sp>
        <p:nvSpPr>
          <p:cNvPr id="5" name="Footer Placeholder 4" hidden="1"/>
          <p:cNvSpPr>
            <a:spLocks noGrp="1"/>
          </p:cNvSpPr>
          <p:nvPr>
            <p:ph type="ftr" sz="quarter" idx="11"/>
            <p:custDataLst>
              <p:tags r:id="rId2"/>
            </p:custDataLst>
          </p:nvPr>
        </p:nvSpPr>
        <p:spPr>
          <a:xfrm>
            <a:off x="0" y="8685214"/>
            <a:ext cx="6858000" cy="45878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7FE727F1-79B4-4856-BACC-64712526A37D}" type="slidenum">
              <a:rPr lang="en-GB" smtClean="0"/>
              <a:t>11</a:t>
            </a:fld>
            <a:endParaRPr lang="en-GB" dirty="0"/>
          </a:p>
        </p:txBody>
      </p:sp>
    </p:spTree>
    <p:extLst>
      <p:ext uri="{BB962C8B-B14F-4D97-AF65-F5344CB8AC3E}">
        <p14:creationId xmlns:p14="http://schemas.microsoft.com/office/powerpoint/2010/main" val="2382964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58000" cy="458788"/>
          </a:xfrm>
          <a:prstGeom prst="rect">
            <a:avLst/>
          </a:prstGeom>
        </p:spPr>
        <p:txBody>
          <a:bodyPr/>
          <a:lstStyle/>
          <a:p>
            <a:endParaRPr lang="en-GB" dirty="0"/>
          </a:p>
        </p:txBody>
      </p:sp>
      <p:sp>
        <p:nvSpPr>
          <p:cNvPr id="5" name="Footer Placeholder 4" hidden="1"/>
          <p:cNvSpPr>
            <a:spLocks noGrp="1"/>
          </p:cNvSpPr>
          <p:nvPr>
            <p:ph type="ftr" sz="quarter" idx="11"/>
            <p:custDataLst>
              <p:tags r:id="rId2"/>
            </p:custDataLst>
          </p:nvPr>
        </p:nvSpPr>
        <p:spPr>
          <a:xfrm>
            <a:off x="0" y="8685214"/>
            <a:ext cx="6858000" cy="45878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7FE727F1-79B4-4856-BACC-64712526A37D}" type="slidenum">
              <a:rPr lang="en-GB" smtClean="0"/>
              <a:t>12</a:t>
            </a:fld>
            <a:endParaRPr lang="en-GB" dirty="0"/>
          </a:p>
        </p:txBody>
      </p:sp>
    </p:spTree>
    <p:extLst>
      <p:ext uri="{BB962C8B-B14F-4D97-AF65-F5344CB8AC3E}">
        <p14:creationId xmlns:p14="http://schemas.microsoft.com/office/powerpoint/2010/main" val="82213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21E4C87E-3570-4FE7-8CB1-A6A8D61B2A20}"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34" y="135729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500034" y="2571744"/>
            <a:ext cx="8229600" cy="3554419"/>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28736"/>
            <a:ext cx="2057400" cy="4697427"/>
          </a:xfrm>
          <a:prstGeom prst="rect">
            <a:avLst/>
          </a:prstGeo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428736"/>
            <a:ext cx="6019800" cy="4697427"/>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95A332-E8CF-497B-887B-567BDDCF07EF}" type="datetimeFigureOut">
              <a:rPr lang="en-GB" smtClean="0"/>
              <a:t>06/07/2017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2797587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5A332-E8CF-497B-887B-567BDDCF07EF}" type="datetimeFigureOut">
              <a:rPr lang="en-GB" smtClean="0"/>
              <a:t>06/07/2017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218304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5A332-E8CF-497B-887B-567BDDCF07EF}" type="datetimeFigureOut">
              <a:rPr lang="en-GB" smtClean="0"/>
              <a:t>06/07/2017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994164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95A332-E8CF-497B-887B-567BDDCF07EF}" type="datetimeFigureOut">
              <a:rPr lang="en-GB" smtClean="0"/>
              <a:t>06/07/2017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1470920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95A332-E8CF-497B-887B-567BDDCF07EF}" type="datetimeFigureOut">
              <a:rPr lang="en-GB" smtClean="0"/>
              <a:t>06/07/2017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2076354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95A332-E8CF-497B-887B-567BDDCF07EF}" type="datetimeFigureOut">
              <a:rPr lang="en-GB" smtClean="0"/>
              <a:t>06/07/2017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184345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596" y="1500174"/>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28596" y="2786058"/>
            <a:ext cx="8229600" cy="3382955"/>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5A332-E8CF-497B-887B-567BDDCF07EF}" type="datetimeFigureOut">
              <a:rPr lang="en-GB" smtClean="0"/>
              <a:t>06/07/2017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34119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5A332-E8CF-497B-887B-567BDDCF07EF}" type="datetimeFigureOut">
              <a:rPr lang="en-GB" smtClean="0"/>
              <a:t>06/07/2017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3239044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5A332-E8CF-497B-887B-567BDDCF07EF}" type="datetimeFigureOut">
              <a:rPr lang="en-GB" smtClean="0"/>
              <a:t>06/07/2017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529722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5A332-E8CF-497B-887B-567BDDCF07EF}" type="datetimeFigureOut">
              <a:rPr lang="en-GB" smtClean="0"/>
              <a:t>06/07/2017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3196126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5A332-E8CF-497B-887B-567BDDCF07EF}" type="datetimeFigureOut">
              <a:rPr lang="en-GB" smtClean="0"/>
              <a:t>06/07/2017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4394E-AA80-4BC4-B8D9-85D90895D73E}" type="slidenum">
              <a:rPr lang="en-GB" smtClean="0"/>
              <a:t>‹#›</a:t>
            </a:fld>
            <a:endParaRPr lang="en-GB"/>
          </a:p>
        </p:txBody>
      </p:sp>
    </p:spTree>
    <p:extLst>
      <p:ext uri="{BB962C8B-B14F-4D97-AF65-F5344CB8AC3E}">
        <p14:creationId xmlns:p14="http://schemas.microsoft.com/office/powerpoint/2010/main" val="397937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34" y="1571612"/>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857496"/>
            <a:ext cx="4038600" cy="326866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2857496"/>
            <a:ext cx="4038600" cy="326866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229600" cy="1143000"/>
          </a:xfrm>
          <a:prstGeom prst="rect">
            <a:avLst/>
          </a:prstGeo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28596" y="2571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3286124"/>
            <a:ext cx="4040188" cy="28400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3438" y="2571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3286124"/>
            <a:ext cx="4041775" cy="28400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a:prstGeom prst="rect">
            <a:avLst/>
          </a:prstGeom>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500174"/>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500174"/>
            <a:ext cx="5111750" cy="462598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8596" y="2786058"/>
            <a:ext cx="3008313" cy="333374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571611"/>
            <a:ext cx="5486400" cy="31559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 Id="rId3"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 Id="rId3"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4.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21E4C87E-3570-4FE7-8CB1-A6A8D61B2A2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5A332-E8CF-497B-887B-567BDDCF07EF}" type="datetimeFigureOut">
              <a:rPr lang="en-GB" smtClean="0"/>
              <a:t>06/07/2017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4394E-AA80-4BC4-B8D9-85D90895D73E}" type="slidenum">
              <a:rPr lang="en-GB" smtClean="0"/>
              <a:t>‹#›</a:t>
            </a:fld>
            <a:endParaRPr lang="en-GB"/>
          </a:p>
        </p:txBody>
      </p:sp>
    </p:spTree>
    <p:extLst>
      <p:ext uri="{BB962C8B-B14F-4D97-AF65-F5344CB8AC3E}">
        <p14:creationId xmlns:p14="http://schemas.microsoft.com/office/powerpoint/2010/main" val="428769260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xml"/><Relationship Id="rId3"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1.xml"/><Relationship Id="rId3"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hyperlink" Target="https://www.ofgem.gov.uk/system/files/docs/2017/06/edag_13_presentation_0.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3.xml"/><Relationship Id="rId3"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1"/>
          <p:cNvSpPr>
            <a:spLocks noGrp="1"/>
          </p:cNvSpPr>
          <p:nvPr>
            <p:ph type="sldNum" sz="quarter" idx="12"/>
          </p:nvPr>
        </p:nvSpPr>
        <p:spPr>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1E0223-2D48-4AEC-99DD-1A5EA610E4A8}" type="slidenum">
              <a:rPr lang="en-GB" smtClean="0"/>
              <a:pPr eaLnBrk="1" hangingPunct="1"/>
              <a:t>1</a:t>
            </a:fld>
            <a:endParaRPr lang="en-GB" dirty="0" smtClean="0"/>
          </a:p>
        </p:txBody>
      </p:sp>
      <p:sp>
        <p:nvSpPr>
          <p:cNvPr id="7" name="Rectangle 2"/>
          <p:cNvSpPr txBox="1">
            <a:spLocks noChangeArrowheads="1"/>
          </p:cNvSpPr>
          <p:nvPr/>
        </p:nvSpPr>
        <p:spPr>
          <a:xfrm>
            <a:off x="299445" y="2143356"/>
            <a:ext cx="8352928" cy="132417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t/>
            </a:r>
            <a:br>
              <a:rPr lang="en-GB" b="1" dirty="0" smtClean="0"/>
            </a:br>
            <a:r>
              <a:rPr lang="en-GB" b="1" dirty="0" smtClean="0"/>
              <a:t>Ofgem Switching Programme</a:t>
            </a:r>
            <a:br>
              <a:rPr lang="en-GB" b="1" dirty="0" smtClean="0"/>
            </a:br>
            <a:r>
              <a:rPr lang="en-GB" b="1" dirty="0" smtClean="0"/>
              <a:t>Overview</a:t>
            </a:r>
            <a:endParaRPr lang="en-GB" sz="3600" b="1" dirty="0" smtClean="0"/>
          </a:p>
        </p:txBody>
      </p:sp>
      <p:sp>
        <p:nvSpPr>
          <p:cNvPr id="4" name="TextBox 3"/>
          <p:cNvSpPr txBox="1"/>
          <p:nvPr/>
        </p:nvSpPr>
        <p:spPr>
          <a:xfrm>
            <a:off x="251520" y="5325015"/>
            <a:ext cx="8532440" cy="1200329"/>
          </a:xfrm>
          <a:prstGeom prst="rect">
            <a:avLst/>
          </a:prstGeom>
          <a:noFill/>
        </p:spPr>
        <p:txBody>
          <a:bodyPr wrap="square" rtlCol="0">
            <a:spAutoFit/>
          </a:bodyPr>
          <a:lstStyle/>
          <a:p>
            <a:r>
              <a:rPr lang="en-GB" dirty="0" smtClean="0"/>
              <a:t>Disclaimer – these slides have been prepared to facilitate discussion  at the July 2017 DSC Change and Contract Management Committee and Distribution Workgroup meetings. They are not the views of any party nor do they seek to be a complete and accurate reflection of all the work under the scope of the Ofgem Switching Programme.</a:t>
            </a:r>
            <a:endParaRPr lang="en-GB" dirty="0"/>
          </a:p>
        </p:txBody>
      </p:sp>
    </p:spTree>
    <p:extLst>
      <p:ext uri="{BB962C8B-B14F-4D97-AF65-F5344CB8AC3E}">
        <p14:creationId xmlns:p14="http://schemas.microsoft.com/office/powerpoint/2010/main" val="1804003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945224" y="522193"/>
            <a:ext cx="6146147" cy="461665"/>
          </a:xfrm>
          <a:prstGeom prst="rect">
            <a:avLst/>
          </a:prstGeom>
          <a:noFill/>
        </p:spPr>
        <p:txBody>
          <a:bodyPr wrap="square" rtlCol="0">
            <a:spAutoFit/>
          </a:bodyPr>
          <a:lstStyle/>
          <a:p>
            <a:pPr algn="r"/>
            <a:r>
              <a:rPr lang="en-GB" sz="2400" b="1" dirty="0" smtClean="0">
                <a:solidFill>
                  <a:prstClr val="black"/>
                </a:solidFill>
                <a:cs typeface="Arial" charset="0"/>
              </a:rPr>
              <a:t>Reform package 2a (RP2a)</a:t>
            </a:r>
            <a:endParaRPr lang="en-GB" sz="2400" b="1" dirty="0">
              <a:solidFill>
                <a:prstClr val="black"/>
              </a:solidFill>
              <a:cs typeface="Arial" charset="0"/>
            </a:endParaRPr>
          </a:p>
        </p:txBody>
      </p:sp>
      <p:sp>
        <p:nvSpPr>
          <p:cNvPr id="5" name="TextBox 4"/>
          <p:cNvSpPr txBox="1"/>
          <p:nvPr/>
        </p:nvSpPr>
        <p:spPr>
          <a:xfrm>
            <a:off x="359532" y="1441807"/>
            <a:ext cx="8424936" cy="313932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cost of operating instant objections and calendar day working are significant, including when set against the currently identifiable direct benefits.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We have therefore developed a revised version of RP2 (known as RP2a) that allows a 1WD objection period for domestic and 2WD objection period for non-domestic consumers during the reliability buffer.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We note that there are options on retaining the 1WD/2WD functionality beyond the removal of the transitional period (which would give end of next working day switching for domestic consumers) or, subject to a decision making process, moving to start of next calendar day switching.</a:t>
            </a:r>
            <a:endParaRPr lang="en-GB" dirty="0"/>
          </a:p>
        </p:txBody>
      </p:sp>
      <p:sp>
        <p:nvSpPr>
          <p:cNvPr id="3"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3632580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945224" y="522193"/>
            <a:ext cx="6146147" cy="461665"/>
          </a:xfrm>
          <a:prstGeom prst="rect">
            <a:avLst/>
          </a:prstGeom>
          <a:noFill/>
        </p:spPr>
        <p:txBody>
          <a:bodyPr wrap="square" rtlCol="0">
            <a:spAutoFit/>
          </a:bodyPr>
          <a:lstStyle/>
          <a:p>
            <a:pPr algn="r"/>
            <a:r>
              <a:rPr lang="en-GB" sz="2400" b="1" dirty="0" smtClean="0">
                <a:solidFill>
                  <a:prstClr val="black"/>
                </a:solidFill>
                <a:cs typeface="Arial" charset="0"/>
              </a:rPr>
              <a:t>Summary of RP2a phasing options</a:t>
            </a:r>
            <a:endParaRPr lang="en-GB" sz="2400" b="1" dirty="0">
              <a:solidFill>
                <a:prstClr val="black"/>
              </a:solidFill>
              <a:cs typeface="Arial" charset="0"/>
            </a:endParaRPr>
          </a:p>
        </p:txBody>
      </p:sp>
      <p:sp>
        <p:nvSpPr>
          <p:cNvPr id="3"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dirty="0">
              <a:solidFill>
                <a:srgbClr val="000000"/>
              </a:solidFill>
              <a:latin typeface="Verdana" panose="020B0604030504040204" pitchFamily="34" charset="0"/>
            </a:endParaRPr>
          </a:p>
        </p:txBody>
      </p:sp>
      <p:sp>
        <p:nvSpPr>
          <p:cNvPr id="4" name="TextBox 3"/>
          <p:cNvSpPr txBox="1"/>
          <p:nvPr/>
        </p:nvSpPr>
        <p:spPr>
          <a:xfrm>
            <a:off x="179512" y="3421692"/>
            <a:ext cx="1512168" cy="307777"/>
          </a:xfrm>
          <a:prstGeom prst="rect">
            <a:avLst/>
          </a:prstGeom>
          <a:noFill/>
        </p:spPr>
        <p:txBody>
          <a:bodyPr wrap="square" rtlCol="0">
            <a:spAutoFit/>
          </a:bodyPr>
          <a:lstStyle/>
          <a:p>
            <a:r>
              <a:rPr lang="en-GB" sz="1400" dirty="0" smtClean="0"/>
              <a:t>Option 2</a:t>
            </a:r>
            <a:endParaRPr lang="en-GB" sz="1400" dirty="0"/>
          </a:p>
        </p:txBody>
      </p:sp>
      <p:cxnSp>
        <p:nvCxnSpPr>
          <p:cNvPr id="20" name="Straight Arrow Connector 19"/>
          <p:cNvCxnSpPr>
            <a:stCxn id="24" idx="3"/>
            <a:endCxn id="26" idx="1"/>
          </p:cNvCxnSpPr>
          <p:nvPr/>
        </p:nvCxnSpPr>
        <p:spPr>
          <a:xfrm>
            <a:off x="2855465" y="3550723"/>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25" idx="1"/>
          </p:cNvCxnSpPr>
          <p:nvPr/>
        </p:nvCxnSpPr>
        <p:spPr>
          <a:xfrm>
            <a:off x="4860032" y="3550723"/>
            <a:ext cx="15121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1343297" y="3205668"/>
            <a:ext cx="1512168" cy="6901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5WD switch</a:t>
            </a:r>
            <a:endParaRPr lang="en-GB" sz="1400" dirty="0"/>
          </a:p>
        </p:txBody>
      </p:sp>
      <p:sp>
        <p:nvSpPr>
          <p:cNvPr id="25" name="Rounded Rectangle 24"/>
          <p:cNvSpPr/>
          <p:nvPr/>
        </p:nvSpPr>
        <p:spPr>
          <a:xfrm>
            <a:off x="6372200" y="3205668"/>
            <a:ext cx="1512168" cy="6901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Start of next calendar day switch</a:t>
            </a:r>
            <a:endParaRPr lang="en-GB" sz="1400" dirty="0"/>
          </a:p>
        </p:txBody>
      </p:sp>
      <p:sp>
        <p:nvSpPr>
          <p:cNvPr id="26" name="Rounded Rectangle 25"/>
          <p:cNvSpPr/>
          <p:nvPr/>
        </p:nvSpPr>
        <p:spPr>
          <a:xfrm>
            <a:off x="3863577" y="3205668"/>
            <a:ext cx="1512168" cy="6901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End of next working day switch*</a:t>
            </a:r>
            <a:endParaRPr lang="en-GB" sz="1400" dirty="0"/>
          </a:p>
        </p:txBody>
      </p:sp>
      <p:sp>
        <p:nvSpPr>
          <p:cNvPr id="53" name="Isosceles Triangle 52"/>
          <p:cNvSpPr/>
          <p:nvPr/>
        </p:nvSpPr>
        <p:spPr>
          <a:xfrm>
            <a:off x="5724128" y="3451662"/>
            <a:ext cx="216024" cy="2164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Isosceles Triangle 61"/>
          <p:cNvSpPr/>
          <p:nvPr/>
        </p:nvSpPr>
        <p:spPr>
          <a:xfrm>
            <a:off x="3275856" y="3421692"/>
            <a:ext cx="216024" cy="216465"/>
          </a:xfrm>
          <a:prstGeom prst="triangl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64" name="Isosceles Triangle 63"/>
          <p:cNvSpPr/>
          <p:nvPr/>
        </p:nvSpPr>
        <p:spPr>
          <a:xfrm>
            <a:off x="527304" y="6093296"/>
            <a:ext cx="195554" cy="183125"/>
          </a:xfrm>
          <a:prstGeom prst="triangl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15" name="TextBox 14"/>
          <p:cNvSpPr txBox="1"/>
          <p:nvPr/>
        </p:nvSpPr>
        <p:spPr>
          <a:xfrm>
            <a:off x="395536" y="5805264"/>
            <a:ext cx="2448272" cy="738664"/>
          </a:xfrm>
          <a:prstGeom prst="rect">
            <a:avLst/>
          </a:prstGeom>
          <a:noFill/>
        </p:spPr>
        <p:txBody>
          <a:bodyPr wrap="square" rtlCol="0">
            <a:spAutoFit/>
          </a:bodyPr>
          <a:lstStyle/>
          <a:p>
            <a:r>
              <a:rPr lang="en-GB" sz="1400" dirty="0" smtClean="0"/>
              <a:t>Key </a:t>
            </a:r>
          </a:p>
          <a:p>
            <a:r>
              <a:rPr lang="en-GB" sz="1400" dirty="0" smtClean="0"/>
              <a:t>       Light touch assessment</a:t>
            </a:r>
          </a:p>
          <a:p>
            <a:r>
              <a:rPr lang="en-GB" sz="1400" dirty="0"/>
              <a:t> </a:t>
            </a:r>
            <a:r>
              <a:rPr lang="en-GB" sz="1400" dirty="0" smtClean="0"/>
              <a:t>      Formal review</a:t>
            </a:r>
            <a:endParaRPr lang="en-GB" sz="1400" dirty="0"/>
          </a:p>
        </p:txBody>
      </p:sp>
      <p:sp>
        <p:nvSpPr>
          <p:cNvPr id="65" name="Isosceles Triangle 64"/>
          <p:cNvSpPr/>
          <p:nvPr/>
        </p:nvSpPr>
        <p:spPr>
          <a:xfrm>
            <a:off x="521328" y="6278173"/>
            <a:ext cx="195844" cy="1781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TextBox 39"/>
          <p:cNvSpPr txBox="1"/>
          <p:nvPr/>
        </p:nvSpPr>
        <p:spPr>
          <a:xfrm>
            <a:off x="179512" y="2090818"/>
            <a:ext cx="1512168" cy="307777"/>
          </a:xfrm>
          <a:prstGeom prst="rect">
            <a:avLst/>
          </a:prstGeom>
          <a:noFill/>
        </p:spPr>
        <p:txBody>
          <a:bodyPr wrap="square" rtlCol="0">
            <a:spAutoFit/>
          </a:bodyPr>
          <a:lstStyle/>
          <a:p>
            <a:r>
              <a:rPr lang="en-GB" sz="1400" dirty="0" smtClean="0"/>
              <a:t>Option 1</a:t>
            </a:r>
            <a:endParaRPr lang="en-GB" sz="1400" dirty="0"/>
          </a:p>
        </p:txBody>
      </p:sp>
      <p:cxnSp>
        <p:nvCxnSpPr>
          <p:cNvPr id="44" name="Straight Arrow Connector 43"/>
          <p:cNvCxnSpPr>
            <a:stCxn id="46" idx="3"/>
            <a:endCxn id="47" idx="1"/>
          </p:cNvCxnSpPr>
          <p:nvPr/>
        </p:nvCxnSpPr>
        <p:spPr>
          <a:xfrm>
            <a:off x="2855465" y="2219849"/>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1343297" y="1874794"/>
            <a:ext cx="1512168" cy="6901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5WD switch</a:t>
            </a:r>
            <a:endParaRPr lang="en-GB" sz="1400" dirty="0"/>
          </a:p>
        </p:txBody>
      </p:sp>
      <p:sp>
        <p:nvSpPr>
          <p:cNvPr id="47" name="Rounded Rectangle 46"/>
          <p:cNvSpPr/>
          <p:nvPr/>
        </p:nvSpPr>
        <p:spPr>
          <a:xfrm>
            <a:off x="3863577" y="1874794"/>
            <a:ext cx="1512168" cy="6901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t>End of next working day switch*</a:t>
            </a:r>
            <a:endParaRPr lang="en-GB" sz="1400" dirty="0"/>
          </a:p>
        </p:txBody>
      </p:sp>
      <p:sp>
        <p:nvSpPr>
          <p:cNvPr id="57" name="Isosceles Triangle 56"/>
          <p:cNvSpPr/>
          <p:nvPr/>
        </p:nvSpPr>
        <p:spPr>
          <a:xfrm>
            <a:off x="3275856" y="2090818"/>
            <a:ext cx="216024" cy="216465"/>
          </a:xfrm>
          <a:prstGeom prst="triangl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2" name="Rounded Rectangle 1"/>
          <p:cNvSpPr/>
          <p:nvPr/>
        </p:nvSpPr>
        <p:spPr>
          <a:xfrm>
            <a:off x="179512" y="2893344"/>
            <a:ext cx="8280920" cy="1255736"/>
          </a:xfrm>
          <a:prstGeom prst="round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5" name="TextBox 4"/>
          <p:cNvSpPr txBox="1"/>
          <p:nvPr/>
        </p:nvSpPr>
        <p:spPr>
          <a:xfrm>
            <a:off x="179512" y="2905780"/>
            <a:ext cx="1368152" cy="523220"/>
          </a:xfrm>
          <a:prstGeom prst="rect">
            <a:avLst/>
          </a:prstGeom>
          <a:noFill/>
        </p:spPr>
        <p:txBody>
          <a:bodyPr wrap="square" rtlCol="0">
            <a:spAutoFit/>
          </a:bodyPr>
          <a:lstStyle/>
          <a:p>
            <a:r>
              <a:rPr lang="en-GB" sz="1400" b="1" dirty="0" smtClean="0">
                <a:solidFill>
                  <a:srgbClr val="FF0000"/>
                </a:solidFill>
              </a:rPr>
              <a:t>Preferred option </a:t>
            </a:r>
            <a:endParaRPr lang="en-GB" sz="1400" b="1" dirty="0">
              <a:solidFill>
                <a:srgbClr val="FF0000"/>
              </a:solidFill>
            </a:endParaRPr>
          </a:p>
        </p:txBody>
      </p:sp>
      <p:sp>
        <p:nvSpPr>
          <p:cNvPr id="35" name="TextBox 34"/>
          <p:cNvSpPr txBox="1"/>
          <p:nvPr/>
        </p:nvSpPr>
        <p:spPr>
          <a:xfrm>
            <a:off x="6228184" y="6146140"/>
            <a:ext cx="2448272" cy="523220"/>
          </a:xfrm>
          <a:prstGeom prst="rect">
            <a:avLst/>
          </a:prstGeom>
          <a:noFill/>
        </p:spPr>
        <p:txBody>
          <a:bodyPr wrap="square" rtlCol="0">
            <a:spAutoFit/>
          </a:bodyPr>
          <a:lstStyle/>
          <a:p>
            <a:r>
              <a:rPr lang="en-GB" sz="1400" dirty="0" smtClean="0"/>
              <a:t>* </a:t>
            </a:r>
            <a:r>
              <a:rPr lang="en-GB" sz="1400" dirty="0"/>
              <a:t>E</a:t>
            </a:r>
            <a:r>
              <a:rPr lang="en-GB" sz="1400" dirty="0" smtClean="0"/>
              <a:t>nd of second working day for non-domestic consumers</a:t>
            </a:r>
            <a:endParaRPr lang="en-GB" sz="1400" dirty="0"/>
          </a:p>
        </p:txBody>
      </p:sp>
    </p:spTree>
    <p:extLst>
      <p:ext uri="{BB962C8B-B14F-4D97-AF65-F5344CB8AC3E}">
        <p14:creationId xmlns:p14="http://schemas.microsoft.com/office/powerpoint/2010/main" val="2916694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034365" y="293747"/>
            <a:ext cx="6146147" cy="830997"/>
          </a:xfrm>
          <a:prstGeom prst="rect">
            <a:avLst/>
          </a:prstGeom>
          <a:noFill/>
        </p:spPr>
        <p:txBody>
          <a:bodyPr wrap="square" rtlCol="0">
            <a:spAutoFit/>
          </a:bodyPr>
          <a:lstStyle/>
          <a:p>
            <a:pPr algn="r"/>
            <a:r>
              <a:rPr lang="en-GB" sz="2400" b="1" dirty="0" smtClean="0">
                <a:solidFill>
                  <a:prstClr val="black"/>
                </a:solidFill>
                <a:cs typeface="Arial" charset="0"/>
              </a:rPr>
              <a:t>Why we propose to include Option </a:t>
            </a:r>
            <a:r>
              <a:rPr lang="en-GB" sz="2400" b="1" smtClean="0">
                <a:solidFill>
                  <a:prstClr val="black"/>
                </a:solidFill>
                <a:cs typeface="Arial" charset="0"/>
              </a:rPr>
              <a:t>2 in </a:t>
            </a:r>
            <a:r>
              <a:rPr lang="en-GB" sz="2400" b="1" dirty="0" smtClean="0">
                <a:solidFill>
                  <a:prstClr val="black"/>
                </a:solidFill>
                <a:cs typeface="Arial" charset="0"/>
              </a:rPr>
              <a:t>the September Blueprint consultation</a:t>
            </a:r>
            <a:endParaRPr lang="en-GB" sz="2400" b="1" dirty="0">
              <a:solidFill>
                <a:prstClr val="black"/>
              </a:solidFill>
              <a:cs typeface="Arial" charset="0"/>
            </a:endParaRPr>
          </a:p>
        </p:txBody>
      </p:sp>
      <p:sp>
        <p:nvSpPr>
          <p:cNvPr id="33" name="TextBox 32"/>
          <p:cNvSpPr txBox="1"/>
          <p:nvPr/>
        </p:nvSpPr>
        <p:spPr>
          <a:xfrm>
            <a:off x="359532" y="1320432"/>
            <a:ext cx="8424936" cy="812530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We have identified two types of review that could be undertaken as the gateway between phases:</a:t>
            </a:r>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r>
              <a:rPr lang="en-GB" i="1" dirty="0" smtClean="0"/>
              <a:t>Light touch assessment</a:t>
            </a:r>
            <a:r>
              <a:rPr lang="en-GB" dirty="0" smtClean="0"/>
              <a:t>: Move </a:t>
            </a:r>
            <a:r>
              <a:rPr lang="en-GB" dirty="0"/>
              <a:t>to next phase when </a:t>
            </a:r>
            <a:r>
              <a:rPr lang="en-GB" dirty="0" smtClean="0"/>
              <a:t>defined </a:t>
            </a:r>
            <a:r>
              <a:rPr lang="en-GB" dirty="0"/>
              <a:t>criteria are </a:t>
            </a:r>
            <a:r>
              <a:rPr lang="en-GB" dirty="0" smtClean="0"/>
              <a:t>met eg around the reliability of the switching process.  </a:t>
            </a:r>
          </a:p>
          <a:p>
            <a:pPr marL="742950" lvl="1" indent="-285750">
              <a:buFont typeface="Arial" panose="020B0604020202020204" pitchFamily="34" charset="0"/>
              <a:buChar char="•"/>
            </a:pPr>
            <a:r>
              <a:rPr lang="en-GB" i="1" dirty="0" smtClean="0"/>
              <a:t>Formal review</a:t>
            </a:r>
            <a:r>
              <a:rPr lang="en-GB" dirty="0" smtClean="0"/>
              <a:t>: Requires </a:t>
            </a:r>
            <a:r>
              <a:rPr lang="en-GB" dirty="0"/>
              <a:t>detailed analysis and consultation before deciding to move to the next phase</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We think that a light touch review is proportionate for the move from 5WD to end of next-day working switching. As described later in this slide deck, we are not expecting there to be a need to change central systems to facilitate this behavioural change and we have taken account of the costs to other market participants as identified from the RFI in the impact assessment. We expect to define criteria that allow this move to be made once it is clear that the risk to consumer engagement has been mitigated.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 move to start of next calendar day switching will require changes to industry code rules and systems and will require additional capex and higher operating costs. Before making this move we therefore propose that a formal review, focusing on suppliers, is undertaken.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smtClean="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657041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Switching event example</a:t>
            </a:r>
            <a:endParaRPr lang="en-GB" sz="2800" b="1" dirty="0"/>
          </a:p>
        </p:txBody>
      </p:sp>
      <p:sp>
        <p:nvSpPr>
          <p:cNvPr id="3" name="Content Placeholder 2"/>
          <p:cNvSpPr>
            <a:spLocks noGrp="1"/>
          </p:cNvSpPr>
          <p:nvPr>
            <p:ph idx="1"/>
          </p:nvPr>
        </p:nvSpPr>
        <p:spPr/>
        <p:txBody>
          <a:bodyPr>
            <a:normAutofit/>
          </a:bodyPr>
          <a:lstStyle/>
          <a:p>
            <a:r>
              <a:rPr lang="en-GB" sz="2400" dirty="0" smtClean="0"/>
              <a:t>Assumes no objection by incumbent Supplier</a:t>
            </a:r>
          </a:p>
          <a:p>
            <a:r>
              <a:rPr lang="en-GB" sz="2400" dirty="0" smtClean="0"/>
              <a:t>Process switch request includes all validations. These need to be passed to enable the switch to proceed.</a:t>
            </a:r>
          </a:p>
          <a:p>
            <a:r>
              <a:rPr lang="en-GB" sz="2400" dirty="0" smtClean="0"/>
              <a:t>The incoming Supplier can cancel a switch request up to Gate Closure ([17:00]</a:t>
            </a:r>
            <a:r>
              <a:rPr lang="en-GB" sz="2400" dirty="0" err="1" smtClean="0"/>
              <a:t>hrs</a:t>
            </a:r>
            <a:r>
              <a:rPr lang="en-GB" sz="2400" dirty="0" smtClean="0"/>
              <a:t> at D-1)</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13</a:t>
            </a:fld>
            <a:endParaRPr lang="en-GB" dirty="0"/>
          </a:p>
        </p:txBody>
      </p:sp>
    </p:spTree>
    <p:extLst>
      <p:ext uri="{BB962C8B-B14F-4D97-AF65-F5344CB8AC3E}">
        <p14:creationId xmlns:p14="http://schemas.microsoft.com/office/powerpoint/2010/main" val="851867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5496" y="-99392"/>
            <a:ext cx="8928992" cy="1028700"/>
          </a:xfrm>
          <a:prstGeom prst="rect">
            <a:avLst/>
          </a:prstGeom>
        </p:spPr>
        <p:txBody>
          <a:bodyPr/>
          <a:lstStyle>
            <a:lvl1pPr algn="ctr" rtl="0" eaLnBrk="0" fontAlgn="base" hangingPunct="0">
              <a:spcBef>
                <a:spcPct val="0"/>
              </a:spcBef>
              <a:spcAft>
                <a:spcPct val="0"/>
              </a:spcAft>
              <a:defRPr sz="3600">
                <a:solidFill>
                  <a:srgbClr val="5AA1F0"/>
                </a:solidFill>
                <a:latin typeface="+mj-lt"/>
                <a:ea typeface="+mj-ea"/>
                <a:cs typeface="+mj-cs"/>
              </a:defRPr>
            </a:lvl1pPr>
            <a:lvl2pPr algn="ctr" rtl="0" eaLnBrk="0" fontAlgn="base" hangingPunct="0">
              <a:spcBef>
                <a:spcPct val="0"/>
              </a:spcBef>
              <a:spcAft>
                <a:spcPct val="0"/>
              </a:spcAft>
              <a:defRPr sz="3600">
                <a:solidFill>
                  <a:srgbClr val="5AA1F0"/>
                </a:solidFill>
                <a:latin typeface="Arial" charset="0"/>
              </a:defRPr>
            </a:lvl2pPr>
            <a:lvl3pPr algn="ctr" rtl="0" eaLnBrk="0" fontAlgn="base" hangingPunct="0">
              <a:spcBef>
                <a:spcPct val="0"/>
              </a:spcBef>
              <a:spcAft>
                <a:spcPct val="0"/>
              </a:spcAft>
              <a:defRPr sz="3600">
                <a:solidFill>
                  <a:srgbClr val="5AA1F0"/>
                </a:solidFill>
                <a:latin typeface="Arial" charset="0"/>
              </a:defRPr>
            </a:lvl3pPr>
            <a:lvl4pPr algn="ctr" rtl="0" eaLnBrk="0" fontAlgn="base" hangingPunct="0">
              <a:spcBef>
                <a:spcPct val="0"/>
              </a:spcBef>
              <a:spcAft>
                <a:spcPct val="0"/>
              </a:spcAft>
              <a:defRPr sz="3600">
                <a:solidFill>
                  <a:srgbClr val="5AA1F0"/>
                </a:solidFill>
                <a:latin typeface="Arial" charset="0"/>
              </a:defRPr>
            </a:lvl4pPr>
            <a:lvl5pPr algn="ctr" rtl="0" eaLnBrk="0" fontAlgn="base" hangingPunct="0">
              <a:spcBef>
                <a:spcPct val="0"/>
              </a:spcBef>
              <a:spcAft>
                <a:spcPct val="0"/>
              </a:spcAft>
              <a:defRPr sz="3600">
                <a:solidFill>
                  <a:srgbClr val="5AA1F0"/>
                </a:solidFill>
                <a:latin typeface="Arial" charset="0"/>
              </a:defRPr>
            </a:lvl5pPr>
            <a:lvl6pPr marL="457200" algn="ctr" rtl="0" fontAlgn="base">
              <a:spcBef>
                <a:spcPct val="0"/>
              </a:spcBef>
              <a:spcAft>
                <a:spcPct val="0"/>
              </a:spcAft>
              <a:defRPr sz="3600">
                <a:solidFill>
                  <a:srgbClr val="5AA1F0"/>
                </a:solidFill>
                <a:latin typeface="Arial" charset="0"/>
              </a:defRPr>
            </a:lvl6pPr>
            <a:lvl7pPr marL="914400" algn="ctr" rtl="0" fontAlgn="base">
              <a:spcBef>
                <a:spcPct val="0"/>
              </a:spcBef>
              <a:spcAft>
                <a:spcPct val="0"/>
              </a:spcAft>
              <a:defRPr sz="3600">
                <a:solidFill>
                  <a:srgbClr val="5AA1F0"/>
                </a:solidFill>
                <a:latin typeface="Arial" charset="0"/>
              </a:defRPr>
            </a:lvl7pPr>
            <a:lvl8pPr marL="1371600" algn="ctr" rtl="0" fontAlgn="base">
              <a:spcBef>
                <a:spcPct val="0"/>
              </a:spcBef>
              <a:spcAft>
                <a:spcPct val="0"/>
              </a:spcAft>
              <a:defRPr sz="3600">
                <a:solidFill>
                  <a:srgbClr val="5AA1F0"/>
                </a:solidFill>
                <a:latin typeface="Arial" charset="0"/>
              </a:defRPr>
            </a:lvl8pPr>
            <a:lvl9pPr marL="1828800" algn="ctr" rtl="0" fontAlgn="base">
              <a:spcBef>
                <a:spcPct val="0"/>
              </a:spcBef>
              <a:spcAft>
                <a:spcPct val="0"/>
              </a:spcAft>
              <a:defRPr sz="3600">
                <a:solidFill>
                  <a:srgbClr val="5AA1F0"/>
                </a:solidFill>
                <a:latin typeface="Arial" charset="0"/>
              </a:defRPr>
            </a:lvl9pPr>
          </a:lstStyle>
          <a:p>
            <a:r>
              <a:rPr lang="en-GB" sz="2400" dirty="0" smtClean="0">
                <a:solidFill>
                  <a:schemeClr val="tx1"/>
                </a:solidFill>
              </a:rPr>
              <a:t>Example of a switching event</a:t>
            </a:r>
            <a:endParaRPr lang="en-GB" sz="2400" dirty="0">
              <a:solidFill>
                <a:schemeClr val="tx1"/>
              </a:solidFill>
            </a:endParaRPr>
          </a:p>
        </p:txBody>
      </p:sp>
      <p:sp>
        <p:nvSpPr>
          <p:cNvPr id="4" name="TextBox 3"/>
          <p:cNvSpPr txBox="1"/>
          <p:nvPr/>
        </p:nvSpPr>
        <p:spPr>
          <a:xfrm>
            <a:off x="3707904" y="329550"/>
            <a:ext cx="950901" cy="584775"/>
          </a:xfrm>
          <a:prstGeom prst="rect">
            <a:avLst/>
          </a:prstGeom>
          <a:noFill/>
        </p:spPr>
        <p:txBody>
          <a:bodyPr wrap="none" rtlCol="0">
            <a:spAutoFit/>
          </a:bodyPr>
          <a:lstStyle/>
          <a:p>
            <a:r>
              <a:rPr lang="en-GB" sz="1600" b="1" dirty="0" smtClean="0"/>
              <a:t>Xoserve</a:t>
            </a:r>
          </a:p>
          <a:p>
            <a:r>
              <a:rPr lang="en-GB" sz="1600" b="1" dirty="0" smtClean="0"/>
              <a:t>(UK Link)</a:t>
            </a:r>
            <a:endParaRPr lang="en-GB" sz="1600" b="1" dirty="0"/>
          </a:p>
        </p:txBody>
      </p:sp>
      <p:sp>
        <p:nvSpPr>
          <p:cNvPr id="5" name="TextBox 4"/>
          <p:cNvSpPr txBox="1"/>
          <p:nvPr/>
        </p:nvSpPr>
        <p:spPr>
          <a:xfrm>
            <a:off x="5572320" y="414958"/>
            <a:ext cx="1231928" cy="830997"/>
          </a:xfrm>
          <a:prstGeom prst="rect">
            <a:avLst/>
          </a:prstGeom>
          <a:noFill/>
        </p:spPr>
        <p:txBody>
          <a:bodyPr wrap="square" rtlCol="0">
            <a:spAutoFit/>
          </a:bodyPr>
          <a:lstStyle/>
          <a:p>
            <a:r>
              <a:rPr lang="en-GB" sz="1600" b="1" dirty="0" smtClean="0"/>
              <a:t>Central Switching Service</a:t>
            </a:r>
            <a:endParaRPr lang="en-GB" sz="1600" b="1" dirty="0"/>
          </a:p>
        </p:txBody>
      </p:sp>
      <p:sp>
        <p:nvSpPr>
          <p:cNvPr id="6" name="TextBox 5"/>
          <p:cNvSpPr txBox="1"/>
          <p:nvPr/>
        </p:nvSpPr>
        <p:spPr>
          <a:xfrm>
            <a:off x="395536" y="329550"/>
            <a:ext cx="840295" cy="584775"/>
          </a:xfrm>
          <a:prstGeom prst="rect">
            <a:avLst/>
          </a:prstGeom>
          <a:noFill/>
        </p:spPr>
        <p:txBody>
          <a:bodyPr wrap="none" rtlCol="0">
            <a:spAutoFit/>
          </a:bodyPr>
          <a:lstStyle/>
          <a:p>
            <a:r>
              <a:rPr lang="en-GB" sz="1600" b="1" dirty="0" smtClean="0"/>
              <a:t>Gaining</a:t>
            </a:r>
          </a:p>
          <a:p>
            <a:r>
              <a:rPr lang="en-GB" sz="1600" b="1" dirty="0" smtClean="0"/>
              <a:t>Shipper</a:t>
            </a:r>
            <a:endParaRPr lang="en-GB" sz="1600" b="1" dirty="0"/>
          </a:p>
        </p:txBody>
      </p:sp>
      <p:sp>
        <p:nvSpPr>
          <p:cNvPr id="7" name="TextBox 6"/>
          <p:cNvSpPr txBox="1"/>
          <p:nvPr/>
        </p:nvSpPr>
        <p:spPr>
          <a:xfrm>
            <a:off x="1763688" y="347467"/>
            <a:ext cx="840295" cy="584775"/>
          </a:xfrm>
          <a:prstGeom prst="rect">
            <a:avLst/>
          </a:prstGeom>
          <a:noFill/>
        </p:spPr>
        <p:txBody>
          <a:bodyPr wrap="none" rtlCol="0">
            <a:spAutoFit/>
          </a:bodyPr>
          <a:lstStyle/>
          <a:p>
            <a:r>
              <a:rPr lang="en-GB" sz="1600" b="1" dirty="0" smtClean="0"/>
              <a:t>Losing</a:t>
            </a:r>
          </a:p>
          <a:p>
            <a:r>
              <a:rPr lang="en-GB" sz="1600" b="1" dirty="0" smtClean="0"/>
              <a:t>Shipper</a:t>
            </a:r>
            <a:endParaRPr lang="en-GB" sz="1600" b="1" dirty="0"/>
          </a:p>
        </p:txBody>
      </p:sp>
      <p:sp>
        <p:nvSpPr>
          <p:cNvPr id="8" name="TextBox 7"/>
          <p:cNvSpPr txBox="1"/>
          <p:nvPr/>
        </p:nvSpPr>
        <p:spPr>
          <a:xfrm>
            <a:off x="6876256" y="395953"/>
            <a:ext cx="889987" cy="584775"/>
          </a:xfrm>
          <a:prstGeom prst="rect">
            <a:avLst/>
          </a:prstGeom>
          <a:noFill/>
        </p:spPr>
        <p:txBody>
          <a:bodyPr wrap="none" rtlCol="0">
            <a:spAutoFit/>
          </a:bodyPr>
          <a:lstStyle/>
          <a:p>
            <a:r>
              <a:rPr lang="en-GB" sz="1600" b="1" dirty="0" smtClean="0"/>
              <a:t>Gaining</a:t>
            </a:r>
          </a:p>
          <a:p>
            <a:r>
              <a:rPr lang="en-GB" sz="1600" b="1" dirty="0" smtClean="0"/>
              <a:t>Supplier</a:t>
            </a:r>
            <a:endParaRPr lang="en-GB" sz="1600" b="1" dirty="0"/>
          </a:p>
        </p:txBody>
      </p:sp>
      <p:cxnSp>
        <p:nvCxnSpPr>
          <p:cNvPr id="12" name="Straight Arrow Connector 11"/>
          <p:cNvCxnSpPr>
            <a:stCxn id="22" idx="1"/>
            <a:endCxn id="23" idx="3"/>
          </p:cNvCxnSpPr>
          <p:nvPr/>
        </p:nvCxnSpPr>
        <p:spPr>
          <a:xfrm flipH="1">
            <a:off x="6588224" y="1832247"/>
            <a:ext cx="3562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47663" y="404664"/>
            <a:ext cx="1"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43808"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64088"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04248"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028384"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72390" y="347467"/>
            <a:ext cx="1108122" cy="830997"/>
          </a:xfrm>
          <a:prstGeom prst="rect">
            <a:avLst/>
          </a:prstGeom>
          <a:noFill/>
        </p:spPr>
        <p:txBody>
          <a:bodyPr wrap="square" rtlCol="0">
            <a:spAutoFit/>
          </a:bodyPr>
          <a:lstStyle/>
          <a:p>
            <a:r>
              <a:rPr lang="en-GB" sz="1600" b="1" dirty="0" smtClean="0"/>
              <a:t>Incumbent / Losing</a:t>
            </a:r>
          </a:p>
          <a:p>
            <a:r>
              <a:rPr lang="en-GB" sz="1600" b="1" dirty="0" smtClean="0"/>
              <a:t>Supplier</a:t>
            </a:r>
            <a:endParaRPr lang="en-GB" sz="1600" b="1" dirty="0"/>
          </a:p>
        </p:txBody>
      </p:sp>
      <p:sp>
        <p:nvSpPr>
          <p:cNvPr id="22" name="Rectangle 21"/>
          <p:cNvSpPr/>
          <p:nvPr/>
        </p:nvSpPr>
        <p:spPr>
          <a:xfrm>
            <a:off x="6944517" y="1484784"/>
            <a:ext cx="1011859" cy="69492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Submit switch request</a:t>
            </a:r>
            <a:endParaRPr lang="en-GB" sz="1400" b="1" dirty="0">
              <a:solidFill>
                <a:schemeClr val="tx1"/>
              </a:solidFill>
            </a:endParaRPr>
          </a:p>
        </p:txBody>
      </p:sp>
      <p:sp>
        <p:nvSpPr>
          <p:cNvPr id="23" name="Rectangle 22"/>
          <p:cNvSpPr/>
          <p:nvPr/>
        </p:nvSpPr>
        <p:spPr>
          <a:xfrm>
            <a:off x="5576365" y="1484784"/>
            <a:ext cx="1011859" cy="69492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Receive switch request</a:t>
            </a:r>
            <a:endParaRPr lang="en-GB" sz="1400" b="1" dirty="0">
              <a:solidFill>
                <a:schemeClr val="tx1"/>
              </a:solidFill>
            </a:endParaRPr>
          </a:p>
        </p:txBody>
      </p:sp>
      <p:sp>
        <p:nvSpPr>
          <p:cNvPr id="29" name="Rectangle 28"/>
          <p:cNvSpPr/>
          <p:nvPr/>
        </p:nvSpPr>
        <p:spPr>
          <a:xfrm>
            <a:off x="5576365" y="3063804"/>
            <a:ext cx="1011859"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Process switch request</a:t>
            </a:r>
            <a:endParaRPr lang="en-GB" sz="1400" b="1" dirty="0">
              <a:solidFill>
                <a:schemeClr val="tx1"/>
              </a:solidFill>
            </a:endParaRPr>
          </a:p>
        </p:txBody>
      </p:sp>
      <p:sp>
        <p:nvSpPr>
          <p:cNvPr id="30" name="Rectangle 29"/>
          <p:cNvSpPr/>
          <p:nvPr/>
        </p:nvSpPr>
        <p:spPr>
          <a:xfrm>
            <a:off x="8096645" y="3523151"/>
            <a:ext cx="1011859" cy="67877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Provisional Loss record</a:t>
            </a:r>
            <a:endParaRPr lang="en-GB" sz="1400" b="1" dirty="0">
              <a:solidFill>
                <a:schemeClr val="tx1"/>
              </a:solidFill>
            </a:endParaRPr>
          </a:p>
        </p:txBody>
      </p:sp>
      <p:sp>
        <p:nvSpPr>
          <p:cNvPr id="31" name="Rectangle 30"/>
          <p:cNvSpPr/>
          <p:nvPr/>
        </p:nvSpPr>
        <p:spPr>
          <a:xfrm>
            <a:off x="6944517" y="3553852"/>
            <a:ext cx="1011859"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Provisional Gaining record</a:t>
            </a:r>
            <a:endParaRPr lang="en-GB" sz="1400" b="1" dirty="0">
              <a:solidFill>
                <a:schemeClr val="tx1"/>
              </a:solidFill>
            </a:endParaRPr>
          </a:p>
        </p:txBody>
      </p:sp>
      <p:cxnSp>
        <p:nvCxnSpPr>
          <p:cNvPr id="40" name="Straight Arrow Connector 39"/>
          <p:cNvCxnSpPr>
            <a:stCxn id="23" idx="2"/>
            <a:endCxn id="29" idx="0"/>
          </p:cNvCxnSpPr>
          <p:nvPr/>
        </p:nvCxnSpPr>
        <p:spPr>
          <a:xfrm>
            <a:off x="6082295" y="2179710"/>
            <a:ext cx="0" cy="8840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29" idx="3"/>
            <a:endCxn id="31" idx="0"/>
          </p:cNvCxnSpPr>
          <p:nvPr/>
        </p:nvCxnSpPr>
        <p:spPr>
          <a:xfrm>
            <a:off x="6588224" y="3387840"/>
            <a:ext cx="862223" cy="16601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29" idx="3"/>
            <a:endCxn id="30" idx="0"/>
          </p:cNvCxnSpPr>
          <p:nvPr/>
        </p:nvCxnSpPr>
        <p:spPr>
          <a:xfrm>
            <a:off x="6588224" y="3387840"/>
            <a:ext cx="2014351" cy="135311"/>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323528" y="3573016"/>
            <a:ext cx="1121044" cy="110916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Provisional Shipper appoint note</a:t>
            </a:r>
            <a:endParaRPr lang="en-GB" sz="1400" b="1" dirty="0">
              <a:solidFill>
                <a:schemeClr val="tx1"/>
              </a:solidFill>
            </a:endParaRPr>
          </a:p>
        </p:txBody>
      </p:sp>
      <p:cxnSp>
        <p:nvCxnSpPr>
          <p:cNvPr id="50" name="Elbow Connector 49"/>
          <p:cNvCxnSpPr>
            <a:stCxn id="29" idx="1"/>
            <a:endCxn id="49" idx="0"/>
          </p:cNvCxnSpPr>
          <p:nvPr/>
        </p:nvCxnSpPr>
        <p:spPr>
          <a:xfrm rot="10800000" flipV="1">
            <a:off x="884051" y="3387840"/>
            <a:ext cx="4692315" cy="18517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1669753" y="3592084"/>
            <a:ext cx="1030039" cy="11005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Provisional Shipper de-appoint note</a:t>
            </a:r>
            <a:endParaRPr lang="en-GB" sz="1400" b="1" dirty="0">
              <a:solidFill>
                <a:schemeClr val="tx1"/>
              </a:solidFill>
            </a:endParaRPr>
          </a:p>
        </p:txBody>
      </p:sp>
      <p:sp>
        <p:nvSpPr>
          <p:cNvPr id="52" name="Rectangle 51"/>
          <p:cNvSpPr/>
          <p:nvPr/>
        </p:nvSpPr>
        <p:spPr>
          <a:xfrm>
            <a:off x="2987825" y="3573016"/>
            <a:ext cx="1080119" cy="111964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Provisional Shipper appoint note</a:t>
            </a:r>
            <a:endParaRPr lang="en-GB" sz="1400" b="1" dirty="0">
              <a:solidFill>
                <a:schemeClr val="tx1"/>
              </a:solidFill>
            </a:endParaRPr>
          </a:p>
        </p:txBody>
      </p:sp>
      <p:sp>
        <p:nvSpPr>
          <p:cNvPr id="53" name="Rectangle 52"/>
          <p:cNvSpPr/>
          <p:nvPr/>
        </p:nvSpPr>
        <p:spPr>
          <a:xfrm>
            <a:off x="4155287" y="3592085"/>
            <a:ext cx="1064785" cy="110594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Provisional Shipper de-appoint note</a:t>
            </a:r>
            <a:endParaRPr lang="en-GB" sz="1400" b="1" dirty="0">
              <a:solidFill>
                <a:schemeClr val="tx1"/>
              </a:solidFill>
            </a:endParaRPr>
          </a:p>
        </p:txBody>
      </p:sp>
      <p:cxnSp>
        <p:nvCxnSpPr>
          <p:cNvPr id="54" name="Elbow Connector 53"/>
          <p:cNvCxnSpPr>
            <a:endCxn id="51" idx="0"/>
          </p:cNvCxnSpPr>
          <p:nvPr/>
        </p:nvCxnSpPr>
        <p:spPr>
          <a:xfrm rot="10800000" flipV="1">
            <a:off x="2184773" y="3387840"/>
            <a:ext cx="2881782" cy="20424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29" idx="1"/>
            <a:endCxn id="52" idx="0"/>
          </p:cNvCxnSpPr>
          <p:nvPr/>
        </p:nvCxnSpPr>
        <p:spPr>
          <a:xfrm rot="10800000" flipV="1">
            <a:off x="3527885" y="3387840"/>
            <a:ext cx="2048480" cy="18517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29" idx="1"/>
            <a:endCxn id="53" idx="0"/>
          </p:cNvCxnSpPr>
          <p:nvPr/>
        </p:nvCxnSpPr>
        <p:spPr>
          <a:xfrm rot="10800000" flipV="1">
            <a:off x="4687681" y="3387839"/>
            <a:ext cx="888685" cy="20424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9" idx="2"/>
            <a:endCxn id="9" idx="0"/>
          </p:cNvCxnSpPr>
          <p:nvPr/>
        </p:nvCxnSpPr>
        <p:spPr>
          <a:xfrm>
            <a:off x="6082295" y="3711876"/>
            <a:ext cx="35160" cy="5406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35496" y="5611938"/>
            <a:ext cx="1115284" cy="1057421"/>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 “shell” record - see later slide</a:t>
            </a:r>
            <a:endParaRPr lang="en-GB" sz="1400" b="1" dirty="0">
              <a:solidFill>
                <a:schemeClr val="tx1"/>
              </a:solidFill>
            </a:endParaRPr>
          </a:p>
        </p:txBody>
      </p:sp>
      <p:sp>
        <p:nvSpPr>
          <p:cNvPr id="62" name="Rectangle 61"/>
          <p:cNvSpPr/>
          <p:nvPr/>
        </p:nvSpPr>
        <p:spPr>
          <a:xfrm>
            <a:off x="5580112" y="5850663"/>
            <a:ext cx="1011859"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Switch gate closure</a:t>
            </a:r>
            <a:endParaRPr lang="en-GB" sz="1400" b="1" dirty="0">
              <a:solidFill>
                <a:schemeClr val="tx1"/>
              </a:solidFill>
            </a:endParaRPr>
          </a:p>
        </p:txBody>
      </p:sp>
      <p:cxnSp>
        <p:nvCxnSpPr>
          <p:cNvPr id="75" name="Elbow Connector 74"/>
          <p:cNvCxnSpPr>
            <a:stCxn id="49" idx="1"/>
            <a:endCxn id="59" idx="0"/>
          </p:cNvCxnSpPr>
          <p:nvPr/>
        </p:nvCxnSpPr>
        <p:spPr>
          <a:xfrm rot="10800000" flipH="1" flipV="1">
            <a:off x="323528" y="4127600"/>
            <a:ext cx="269610" cy="1484337"/>
          </a:xfrm>
          <a:prstGeom prst="bentConnector4">
            <a:avLst>
              <a:gd name="adj1" fmla="val -84789"/>
              <a:gd name="adj2" fmla="val 9014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lowchart: Delay 8"/>
          <p:cNvSpPr/>
          <p:nvPr/>
        </p:nvSpPr>
        <p:spPr>
          <a:xfrm>
            <a:off x="5574677" y="4252477"/>
            <a:ext cx="1085555" cy="1056121"/>
          </a:xfrm>
          <a:prstGeom prst="flowChartDela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5 working days</a:t>
            </a:r>
            <a:endParaRPr lang="en-GB" sz="1400" b="1" dirty="0">
              <a:solidFill>
                <a:schemeClr val="tx1"/>
              </a:solidFill>
            </a:endParaRPr>
          </a:p>
        </p:txBody>
      </p:sp>
      <p:cxnSp>
        <p:nvCxnSpPr>
          <p:cNvPr id="44" name="Straight Arrow Connector 43"/>
          <p:cNvCxnSpPr>
            <a:stCxn id="9" idx="2"/>
            <a:endCxn id="62" idx="0"/>
          </p:cNvCxnSpPr>
          <p:nvPr/>
        </p:nvCxnSpPr>
        <p:spPr>
          <a:xfrm flipH="1">
            <a:off x="6086042" y="5308598"/>
            <a:ext cx="31413" cy="5420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23529" y="4845154"/>
            <a:ext cx="1080119" cy="44241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CFR file</a:t>
            </a:r>
            <a:endParaRPr lang="en-GB" sz="1400" b="1" dirty="0">
              <a:solidFill>
                <a:schemeClr val="tx1"/>
              </a:solidFill>
            </a:endParaRPr>
          </a:p>
        </p:txBody>
      </p:sp>
      <p:cxnSp>
        <p:nvCxnSpPr>
          <p:cNvPr id="38" name="Elbow Connector 37"/>
          <p:cNvCxnSpPr>
            <a:stCxn id="52" idx="2"/>
            <a:endCxn id="37" idx="3"/>
          </p:cNvCxnSpPr>
          <p:nvPr/>
        </p:nvCxnSpPr>
        <p:spPr>
          <a:xfrm rot="5400000">
            <a:off x="2278918" y="3817395"/>
            <a:ext cx="373699" cy="2124237"/>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23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3052192" y="6304235"/>
            <a:ext cx="2895600" cy="365125"/>
          </a:xfrm>
        </p:spPr>
        <p:txBody>
          <a:bodyPr/>
          <a:lstStyle/>
          <a:p>
            <a:pPr>
              <a:defRPr/>
            </a:pPr>
            <a:fld id="{54047BF5-76A6-4ED0-B7AD-4805B66D92FE}" type="slidenum">
              <a:rPr lang="en-GB" sz="1400" smtClean="0"/>
              <a:pPr>
                <a:defRPr/>
              </a:pPr>
              <a:t>15</a:t>
            </a:fld>
            <a:endParaRPr lang="en-GB" sz="1400" dirty="0"/>
          </a:p>
        </p:txBody>
      </p:sp>
      <p:sp>
        <p:nvSpPr>
          <p:cNvPr id="3" name="Title 1"/>
          <p:cNvSpPr txBox="1">
            <a:spLocks/>
          </p:cNvSpPr>
          <p:nvPr/>
        </p:nvSpPr>
        <p:spPr>
          <a:xfrm>
            <a:off x="35496" y="-99392"/>
            <a:ext cx="8928992" cy="1028700"/>
          </a:xfrm>
          <a:prstGeom prst="rect">
            <a:avLst/>
          </a:prstGeom>
        </p:spPr>
        <p:txBody>
          <a:bodyPr/>
          <a:lstStyle>
            <a:lvl1pPr algn="ctr" rtl="0" eaLnBrk="0" fontAlgn="base" hangingPunct="0">
              <a:spcBef>
                <a:spcPct val="0"/>
              </a:spcBef>
              <a:spcAft>
                <a:spcPct val="0"/>
              </a:spcAft>
              <a:defRPr sz="3600">
                <a:solidFill>
                  <a:srgbClr val="5AA1F0"/>
                </a:solidFill>
                <a:latin typeface="+mj-lt"/>
                <a:ea typeface="+mj-ea"/>
                <a:cs typeface="+mj-cs"/>
              </a:defRPr>
            </a:lvl1pPr>
            <a:lvl2pPr algn="ctr" rtl="0" eaLnBrk="0" fontAlgn="base" hangingPunct="0">
              <a:spcBef>
                <a:spcPct val="0"/>
              </a:spcBef>
              <a:spcAft>
                <a:spcPct val="0"/>
              </a:spcAft>
              <a:defRPr sz="3600">
                <a:solidFill>
                  <a:srgbClr val="5AA1F0"/>
                </a:solidFill>
                <a:latin typeface="Arial" charset="0"/>
              </a:defRPr>
            </a:lvl2pPr>
            <a:lvl3pPr algn="ctr" rtl="0" eaLnBrk="0" fontAlgn="base" hangingPunct="0">
              <a:spcBef>
                <a:spcPct val="0"/>
              </a:spcBef>
              <a:spcAft>
                <a:spcPct val="0"/>
              </a:spcAft>
              <a:defRPr sz="3600">
                <a:solidFill>
                  <a:srgbClr val="5AA1F0"/>
                </a:solidFill>
                <a:latin typeface="Arial" charset="0"/>
              </a:defRPr>
            </a:lvl3pPr>
            <a:lvl4pPr algn="ctr" rtl="0" eaLnBrk="0" fontAlgn="base" hangingPunct="0">
              <a:spcBef>
                <a:spcPct val="0"/>
              </a:spcBef>
              <a:spcAft>
                <a:spcPct val="0"/>
              </a:spcAft>
              <a:defRPr sz="3600">
                <a:solidFill>
                  <a:srgbClr val="5AA1F0"/>
                </a:solidFill>
                <a:latin typeface="Arial" charset="0"/>
              </a:defRPr>
            </a:lvl4pPr>
            <a:lvl5pPr algn="ctr" rtl="0" eaLnBrk="0" fontAlgn="base" hangingPunct="0">
              <a:spcBef>
                <a:spcPct val="0"/>
              </a:spcBef>
              <a:spcAft>
                <a:spcPct val="0"/>
              </a:spcAft>
              <a:defRPr sz="3600">
                <a:solidFill>
                  <a:srgbClr val="5AA1F0"/>
                </a:solidFill>
                <a:latin typeface="Arial" charset="0"/>
              </a:defRPr>
            </a:lvl5pPr>
            <a:lvl6pPr marL="457200" algn="ctr" rtl="0" fontAlgn="base">
              <a:spcBef>
                <a:spcPct val="0"/>
              </a:spcBef>
              <a:spcAft>
                <a:spcPct val="0"/>
              </a:spcAft>
              <a:defRPr sz="3600">
                <a:solidFill>
                  <a:srgbClr val="5AA1F0"/>
                </a:solidFill>
                <a:latin typeface="Arial" charset="0"/>
              </a:defRPr>
            </a:lvl6pPr>
            <a:lvl7pPr marL="914400" algn="ctr" rtl="0" fontAlgn="base">
              <a:spcBef>
                <a:spcPct val="0"/>
              </a:spcBef>
              <a:spcAft>
                <a:spcPct val="0"/>
              </a:spcAft>
              <a:defRPr sz="3600">
                <a:solidFill>
                  <a:srgbClr val="5AA1F0"/>
                </a:solidFill>
                <a:latin typeface="Arial" charset="0"/>
              </a:defRPr>
            </a:lvl7pPr>
            <a:lvl8pPr marL="1371600" algn="ctr" rtl="0" fontAlgn="base">
              <a:spcBef>
                <a:spcPct val="0"/>
              </a:spcBef>
              <a:spcAft>
                <a:spcPct val="0"/>
              </a:spcAft>
              <a:defRPr sz="3600">
                <a:solidFill>
                  <a:srgbClr val="5AA1F0"/>
                </a:solidFill>
                <a:latin typeface="Arial" charset="0"/>
              </a:defRPr>
            </a:lvl8pPr>
            <a:lvl9pPr marL="1828800" algn="ctr" rtl="0" fontAlgn="base">
              <a:spcBef>
                <a:spcPct val="0"/>
              </a:spcBef>
              <a:spcAft>
                <a:spcPct val="0"/>
              </a:spcAft>
              <a:defRPr sz="3600">
                <a:solidFill>
                  <a:srgbClr val="5AA1F0"/>
                </a:solidFill>
                <a:latin typeface="Arial" charset="0"/>
              </a:defRPr>
            </a:lvl9pPr>
          </a:lstStyle>
          <a:p>
            <a:r>
              <a:rPr lang="en-GB" sz="2400" dirty="0" smtClean="0">
                <a:solidFill>
                  <a:schemeClr val="tx1"/>
                </a:solidFill>
              </a:rPr>
              <a:t>Example of a switching event</a:t>
            </a:r>
            <a:endParaRPr lang="en-GB" sz="2400" dirty="0">
              <a:solidFill>
                <a:schemeClr val="tx1"/>
              </a:solidFill>
            </a:endParaRPr>
          </a:p>
        </p:txBody>
      </p:sp>
      <p:sp>
        <p:nvSpPr>
          <p:cNvPr id="4" name="TextBox 3"/>
          <p:cNvSpPr txBox="1"/>
          <p:nvPr/>
        </p:nvSpPr>
        <p:spPr>
          <a:xfrm>
            <a:off x="3213223" y="347467"/>
            <a:ext cx="854721" cy="523220"/>
          </a:xfrm>
          <a:prstGeom prst="rect">
            <a:avLst/>
          </a:prstGeom>
          <a:noFill/>
        </p:spPr>
        <p:txBody>
          <a:bodyPr wrap="none" rtlCol="0">
            <a:spAutoFit/>
          </a:bodyPr>
          <a:lstStyle/>
          <a:p>
            <a:r>
              <a:rPr lang="en-GB" sz="1400" b="1" dirty="0" smtClean="0"/>
              <a:t>Xoserve</a:t>
            </a:r>
          </a:p>
          <a:p>
            <a:r>
              <a:rPr lang="en-GB" sz="1400" b="1" dirty="0" smtClean="0"/>
              <a:t>(UK Link)</a:t>
            </a:r>
            <a:endParaRPr lang="en-GB" sz="1400" b="1" dirty="0"/>
          </a:p>
        </p:txBody>
      </p:sp>
      <p:sp>
        <p:nvSpPr>
          <p:cNvPr id="5" name="TextBox 4"/>
          <p:cNvSpPr txBox="1"/>
          <p:nvPr/>
        </p:nvSpPr>
        <p:spPr>
          <a:xfrm>
            <a:off x="4965149" y="385125"/>
            <a:ext cx="1479059" cy="307777"/>
          </a:xfrm>
          <a:prstGeom prst="rect">
            <a:avLst/>
          </a:prstGeom>
          <a:noFill/>
        </p:spPr>
        <p:txBody>
          <a:bodyPr wrap="none" rtlCol="0">
            <a:spAutoFit/>
          </a:bodyPr>
          <a:lstStyle/>
          <a:p>
            <a:r>
              <a:rPr lang="en-GB" sz="1400" b="1" dirty="0" smtClean="0"/>
              <a:t>Switching Service</a:t>
            </a:r>
            <a:endParaRPr lang="en-GB" sz="1400" b="1" dirty="0"/>
          </a:p>
        </p:txBody>
      </p:sp>
      <p:sp>
        <p:nvSpPr>
          <p:cNvPr id="6" name="TextBox 5"/>
          <p:cNvSpPr txBox="1"/>
          <p:nvPr/>
        </p:nvSpPr>
        <p:spPr>
          <a:xfrm>
            <a:off x="35496" y="347467"/>
            <a:ext cx="914353" cy="523220"/>
          </a:xfrm>
          <a:prstGeom prst="rect">
            <a:avLst/>
          </a:prstGeom>
          <a:noFill/>
        </p:spPr>
        <p:txBody>
          <a:bodyPr wrap="none" rtlCol="0">
            <a:spAutoFit/>
          </a:bodyPr>
          <a:lstStyle/>
          <a:p>
            <a:r>
              <a:rPr lang="en-GB" sz="1400" b="1" dirty="0" smtClean="0"/>
              <a:t>“Gaining”</a:t>
            </a:r>
          </a:p>
          <a:p>
            <a:r>
              <a:rPr lang="en-GB" sz="1400" b="1" dirty="0" smtClean="0"/>
              <a:t>Shipper</a:t>
            </a:r>
            <a:endParaRPr lang="en-GB" sz="1400" b="1" dirty="0"/>
          </a:p>
        </p:txBody>
      </p:sp>
      <p:sp>
        <p:nvSpPr>
          <p:cNvPr id="7" name="TextBox 6"/>
          <p:cNvSpPr txBox="1"/>
          <p:nvPr/>
        </p:nvSpPr>
        <p:spPr>
          <a:xfrm>
            <a:off x="1378140" y="347467"/>
            <a:ext cx="817596" cy="523220"/>
          </a:xfrm>
          <a:prstGeom prst="rect">
            <a:avLst/>
          </a:prstGeom>
          <a:noFill/>
        </p:spPr>
        <p:txBody>
          <a:bodyPr wrap="none" rtlCol="0">
            <a:spAutoFit/>
          </a:bodyPr>
          <a:lstStyle/>
          <a:p>
            <a:r>
              <a:rPr lang="en-GB" sz="1400" b="1" dirty="0" smtClean="0"/>
              <a:t>“Losing”</a:t>
            </a:r>
          </a:p>
          <a:p>
            <a:r>
              <a:rPr lang="en-GB" sz="1400" b="1" dirty="0" smtClean="0"/>
              <a:t>Shipper</a:t>
            </a:r>
            <a:endParaRPr lang="en-GB" sz="1400" b="1" dirty="0"/>
          </a:p>
        </p:txBody>
      </p:sp>
      <p:sp>
        <p:nvSpPr>
          <p:cNvPr id="8" name="TextBox 7"/>
          <p:cNvSpPr txBox="1"/>
          <p:nvPr/>
        </p:nvSpPr>
        <p:spPr>
          <a:xfrm>
            <a:off x="6598379" y="332656"/>
            <a:ext cx="801823" cy="523220"/>
          </a:xfrm>
          <a:prstGeom prst="rect">
            <a:avLst/>
          </a:prstGeom>
          <a:noFill/>
        </p:spPr>
        <p:txBody>
          <a:bodyPr wrap="none" rtlCol="0">
            <a:spAutoFit/>
          </a:bodyPr>
          <a:lstStyle/>
          <a:p>
            <a:r>
              <a:rPr lang="en-GB" sz="1400" b="1" dirty="0" smtClean="0"/>
              <a:t>Gaining</a:t>
            </a:r>
          </a:p>
          <a:p>
            <a:r>
              <a:rPr lang="en-GB" sz="1400" b="1" dirty="0" smtClean="0"/>
              <a:t>Supplier</a:t>
            </a:r>
            <a:endParaRPr lang="en-GB" sz="1400" b="1" dirty="0"/>
          </a:p>
        </p:txBody>
      </p:sp>
      <p:sp>
        <p:nvSpPr>
          <p:cNvPr id="9" name="Rectangle 8"/>
          <p:cNvSpPr/>
          <p:nvPr/>
        </p:nvSpPr>
        <p:spPr>
          <a:xfrm>
            <a:off x="5088480" y="4725144"/>
            <a:ext cx="1067696"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Update DES and ECOES</a:t>
            </a:r>
            <a:endParaRPr lang="en-GB" sz="1400" b="1" dirty="0">
              <a:solidFill>
                <a:schemeClr val="tx1"/>
              </a:solidFill>
            </a:endParaRPr>
          </a:p>
        </p:txBody>
      </p:sp>
      <p:cxnSp>
        <p:nvCxnSpPr>
          <p:cNvPr id="14" name="Straight Connector 13"/>
          <p:cNvCxnSpPr/>
          <p:nvPr/>
        </p:nvCxnSpPr>
        <p:spPr>
          <a:xfrm>
            <a:off x="1187624" y="404664"/>
            <a:ext cx="1"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83768"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2040"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44208"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812360" y="404664"/>
            <a:ext cx="0" cy="62646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884369" y="347467"/>
            <a:ext cx="1108122" cy="738664"/>
          </a:xfrm>
          <a:prstGeom prst="rect">
            <a:avLst/>
          </a:prstGeom>
          <a:noFill/>
        </p:spPr>
        <p:txBody>
          <a:bodyPr wrap="square" rtlCol="0">
            <a:spAutoFit/>
          </a:bodyPr>
          <a:lstStyle/>
          <a:p>
            <a:r>
              <a:rPr lang="en-GB" sz="1400" b="1" dirty="0" smtClean="0"/>
              <a:t>Incumbent / Losing</a:t>
            </a:r>
          </a:p>
          <a:p>
            <a:r>
              <a:rPr lang="en-GB" sz="1400" b="1" dirty="0" smtClean="0"/>
              <a:t>Supplier</a:t>
            </a:r>
            <a:endParaRPr lang="en-GB" sz="1400" b="1" dirty="0"/>
          </a:p>
        </p:txBody>
      </p:sp>
      <p:cxnSp>
        <p:nvCxnSpPr>
          <p:cNvPr id="20" name="Straight Arrow Connector 19"/>
          <p:cNvCxnSpPr>
            <a:stCxn id="26" idx="2"/>
            <a:endCxn id="9" idx="0"/>
          </p:cNvCxnSpPr>
          <p:nvPr/>
        </p:nvCxnSpPr>
        <p:spPr>
          <a:xfrm>
            <a:off x="5570447" y="4293096"/>
            <a:ext cx="51881"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 y="3593215"/>
            <a:ext cx="1156541" cy="70367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Shipper appointment note</a:t>
            </a:r>
            <a:endParaRPr lang="en-GB" sz="1400" b="1" dirty="0">
              <a:solidFill>
                <a:schemeClr val="tx1"/>
              </a:solidFill>
            </a:endParaRPr>
          </a:p>
        </p:txBody>
      </p:sp>
      <p:sp>
        <p:nvSpPr>
          <p:cNvPr id="26" name="Rectangle 25"/>
          <p:cNvSpPr/>
          <p:nvPr/>
        </p:nvSpPr>
        <p:spPr>
          <a:xfrm>
            <a:off x="5064517" y="3637706"/>
            <a:ext cx="1011859" cy="6553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Supplier registered to RMP</a:t>
            </a:r>
            <a:endParaRPr lang="en-GB" sz="1400" b="1" dirty="0">
              <a:solidFill>
                <a:schemeClr val="tx1"/>
              </a:solidFill>
            </a:endParaRPr>
          </a:p>
        </p:txBody>
      </p:sp>
      <p:cxnSp>
        <p:nvCxnSpPr>
          <p:cNvPr id="27" name="Elbow Connector 26"/>
          <p:cNvCxnSpPr>
            <a:stCxn id="47" idx="1"/>
            <a:endCxn id="25" idx="0"/>
          </p:cNvCxnSpPr>
          <p:nvPr/>
        </p:nvCxnSpPr>
        <p:spPr>
          <a:xfrm rot="10800000" flipV="1">
            <a:off x="578271" y="2776279"/>
            <a:ext cx="4507569" cy="81693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7" idx="2"/>
            <a:endCxn id="26" idx="0"/>
          </p:cNvCxnSpPr>
          <p:nvPr/>
        </p:nvCxnSpPr>
        <p:spPr>
          <a:xfrm flipH="1">
            <a:off x="5570447" y="3491710"/>
            <a:ext cx="21322" cy="1459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237706" y="3593214"/>
            <a:ext cx="1174054" cy="70367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Shipper de-appointment note</a:t>
            </a:r>
            <a:endParaRPr lang="en-GB" sz="1400" b="1" dirty="0">
              <a:solidFill>
                <a:schemeClr val="tx1"/>
              </a:solidFill>
            </a:endParaRPr>
          </a:p>
        </p:txBody>
      </p:sp>
      <p:sp>
        <p:nvSpPr>
          <p:cNvPr id="33" name="Rectangle 32"/>
          <p:cNvSpPr/>
          <p:nvPr/>
        </p:nvSpPr>
        <p:spPr>
          <a:xfrm>
            <a:off x="2555777" y="3641500"/>
            <a:ext cx="1080119" cy="111964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Shipper appointed to Supply Point</a:t>
            </a:r>
            <a:endParaRPr lang="en-GB" sz="1400" b="1" dirty="0">
              <a:solidFill>
                <a:schemeClr val="tx1"/>
              </a:solidFill>
            </a:endParaRPr>
          </a:p>
        </p:txBody>
      </p:sp>
      <p:sp>
        <p:nvSpPr>
          <p:cNvPr id="34" name="Rectangle 33"/>
          <p:cNvSpPr/>
          <p:nvPr/>
        </p:nvSpPr>
        <p:spPr>
          <a:xfrm>
            <a:off x="3705585" y="3655207"/>
            <a:ext cx="1082439" cy="135796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Shipper de-appointed from Supply Point</a:t>
            </a:r>
            <a:endParaRPr lang="en-GB" sz="1400" b="1" dirty="0">
              <a:solidFill>
                <a:schemeClr val="tx1"/>
              </a:solidFill>
            </a:endParaRPr>
          </a:p>
        </p:txBody>
      </p:sp>
      <p:cxnSp>
        <p:nvCxnSpPr>
          <p:cNvPr id="35" name="Elbow Connector 34"/>
          <p:cNvCxnSpPr>
            <a:stCxn id="47" idx="1"/>
            <a:endCxn id="32" idx="0"/>
          </p:cNvCxnSpPr>
          <p:nvPr/>
        </p:nvCxnSpPr>
        <p:spPr>
          <a:xfrm rot="10800000" flipV="1">
            <a:off x="1824733" y="2776278"/>
            <a:ext cx="3261106" cy="81693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47" idx="1"/>
            <a:endCxn id="33" idx="0"/>
          </p:cNvCxnSpPr>
          <p:nvPr/>
        </p:nvCxnSpPr>
        <p:spPr>
          <a:xfrm rot="10800000" flipV="1">
            <a:off x="3095837" y="2776278"/>
            <a:ext cx="1990002" cy="865221"/>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47" idx="1"/>
            <a:endCxn id="34" idx="0"/>
          </p:cNvCxnSpPr>
          <p:nvPr/>
        </p:nvCxnSpPr>
        <p:spPr>
          <a:xfrm rot="10800000" flipV="1">
            <a:off x="4246805" y="2776279"/>
            <a:ext cx="839034" cy="87892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085839" y="2060848"/>
            <a:ext cx="1011859" cy="143086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Switch gate closure</a:t>
            </a:r>
          </a:p>
          <a:p>
            <a:pPr algn="ctr"/>
            <a:r>
              <a:rPr lang="en-GB" sz="1400" b="1" dirty="0" smtClean="0">
                <a:solidFill>
                  <a:schemeClr val="tx1"/>
                </a:solidFill>
              </a:rPr>
              <a:t>(17:00 at D-1)</a:t>
            </a:r>
            <a:endParaRPr lang="en-GB" sz="1400" b="1" dirty="0">
              <a:solidFill>
                <a:schemeClr val="tx1"/>
              </a:solidFill>
            </a:endParaRPr>
          </a:p>
        </p:txBody>
      </p:sp>
      <p:sp>
        <p:nvSpPr>
          <p:cNvPr id="66" name="Rectangle 65"/>
          <p:cNvSpPr/>
          <p:nvPr/>
        </p:nvSpPr>
        <p:spPr>
          <a:xfrm>
            <a:off x="8028259" y="3398299"/>
            <a:ext cx="1011859" cy="67877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Loss record</a:t>
            </a:r>
            <a:endParaRPr lang="en-GB" sz="1400" b="1" dirty="0">
              <a:solidFill>
                <a:schemeClr val="tx1"/>
              </a:solidFill>
            </a:endParaRPr>
          </a:p>
        </p:txBody>
      </p:sp>
      <p:sp>
        <p:nvSpPr>
          <p:cNvPr id="67" name="Rectangle 66"/>
          <p:cNvSpPr/>
          <p:nvPr/>
        </p:nvSpPr>
        <p:spPr>
          <a:xfrm>
            <a:off x="6656485" y="3429000"/>
            <a:ext cx="1011859"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Gaining record</a:t>
            </a:r>
            <a:endParaRPr lang="en-GB" sz="1400" b="1" dirty="0">
              <a:solidFill>
                <a:schemeClr val="tx1"/>
              </a:solidFill>
            </a:endParaRPr>
          </a:p>
        </p:txBody>
      </p:sp>
      <p:cxnSp>
        <p:nvCxnSpPr>
          <p:cNvPr id="68" name="Elbow Connector 67"/>
          <p:cNvCxnSpPr>
            <a:stCxn id="47" idx="3"/>
            <a:endCxn id="67" idx="0"/>
          </p:cNvCxnSpPr>
          <p:nvPr/>
        </p:nvCxnSpPr>
        <p:spPr>
          <a:xfrm>
            <a:off x="6097698" y="2776279"/>
            <a:ext cx="1064717" cy="652721"/>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47" idx="3"/>
            <a:endCxn id="66" idx="0"/>
          </p:cNvCxnSpPr>
          <p:nvPr/>
        </p:nvCxnSpPr>
        <p:spPr>
          <a:xfrm>
            <a:off x="6097698" y="2776279"/>
            <a:ext cx="2436491" cy="62202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35496" y="1086131"/>
            <a:ext cx="1115284" cy="1379054"/>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The “Shell” record - see later slide</a:t>
            </a:r>
            <a:endParaRPr lang="en-GB" sz="1400" b="1" dirty="0">
              <a:solidFill>
                <a:schemeClr val="tx1"/>
              </a:solidFill>
            </a:endParaRPr>
          </a:p>
        </p:txBody>
      </p:sp>
      <p:cxnSp>
        <p:nvCxnSpPr>
          <p:cNvPr id="61" name="Elbow Connector 60"/>
          <p:cNvCxnSpPr>
            <a:stCxn id="59" idx="3"/>
            <a:endCxn id="33" idx="0"/>
          </p:cNvCxnSpPr>
          <p:nvPr/>
        </p:nvCxnSpPr>
        <p:spPr>
          <a:xfrm>
            <a:off x="1150780" y="1775658"/>
            <a:ext cx="1945057" cy="18658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37319" y="4884520"/>
            <a:ext cx="911638" cy="5598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TRF file</a:t>
            </a:r>
            <a:endParaRPr lang="en-GB" sz="1400" b="1" dirty="0">
              <a:solidFill>
                <a:schemeClr val="tx1"/>
              </a:solidFill>
            </a:endParaRPr>
          </a:p>
        </p:txBody>
      </p:sp>
      <p:cxnSp>
        <p:nvCxnSpPr>
          <p:cNvPr id="39" name="Elbow Connector 38"/>
          <p:cNvCxnSpPr>
            <a:stCxn id="33" idx="2"/>
            <a:endCxn id="38" idx="3"/>
          </p:cNvCxnSpPr>
          <p:nvPr/>
        </p:nvCxnSpPr>
        <p:spPr>
          <a:xfrm rot="5400000">
            <a:off x="1870755" y="3939350"/>
            <a:ext cx="403284" cy="204688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614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935" y="211862"/>
            <a:ext cx="8955569" cy="6186309"/>
          </a:xfrm>
          <a:prstGeom prst="rect">
            <a:avLst/>
          </a:prstGeom>
          <a:noFill/>
        </p:spPr>
        <p:txBody>
          <a:bodyPr wrap="square" rtlCol="0">
            <a:spAutoFit/>
          </a:bodyPr>
          <a:lstStyle/>
          <a:p>
            <a:r>
              <a:rPr lang="en-GB" dirty="0" smtClean="0"/>
              <a:t>Points for consideration regarding arrangements for Supplier switching via CRS and Shipper appointment / de-appointment to a supply point under the UNC, via CRS notice</a:t>
            </a:r>
          </a:p>
          <a:p>
            <a:endParaRPr lang="en-GB" dirty="0" smtClean="0"/>
          </a:p>
          <a:p>
            <a:r>
              <a:rPr lang="en-GB" dirty="0" smtClean="0"/>
              <a:t>There will be a table in the CRS to hold the supplier:shipper relationship (note this can be a many to many relationship).</a:t>
            </a:r>
          </a:p>
          <a:p>
            <a:endParaRPr lang="en-GB" dirty="0"/>
          </a:p>
          <a:p>
            <a:r>
              <a:rPr lang="en-GB" dirty="0" smtClean="0"/>
              <a:t>When the supplier submits a switch request they include the shipper id. This is relationship validated in the CRS (by reference to the table).</a:t>
            </a:r>
          </a:p>
          <a:p>
            <a:endParaRPr lang="en-GB" dirty="0" smtClean="0"/>
          </a:p>
          <a:p>
            <a:r>
              <a:rPr lang="en-GB" dirty="0" smtClean="0"/>
              <a:t>The Shipper must approve their position on the table and any amendments to it. This is essential to satisfy the Shipper that they will not be incorrectly appointed to a supply point.</a:t>
            </a:r>
          </a:p>
          <a:p>
            <a:endParaRPr lang="en-GB" dirty="0" smtClean="0"/>
          </a:p>
          <a:p>
            <a:r>
              <a:rPr lang="en-GB" dirty="0" smtClean="0"/>
              <a:t>New entrants (suppliers and shippers) need new rules to manage entry e.g. a supplier cannot be a party to the [REC] </a:t>
            </a:r>
            <a:r>
              <a:rPr lang="en-GB" dirty="0"/>
              <a:t>(or cannot register supply </a:t>
            </a:r>
            <a:r>
              <a:rPr lang="en-GB" dirty="0" smtClean="0"/>
              <a:t>points) without a Shipper present.</a:t>
            </a:r>
          </a:p>
          <a:p>
            <a:endParaRPr lang="en-GB" dirty="0" smtClean="0"/>
          </a:p>
          <a:p>
            <a:r>
              <a:rPr lang="en-GB" dirty="0" smtClean="0"/>
              <a:t>Market exit needs to ensure that a shipper / supplier cannot exit without withdrawing from all Registerable Measurement Points and Supply Points</a:t>
            </a:r>
          </a:p>
          <a:p>
            <a:endParaRPr lang="en-GB" dirty="0" smtClean="0"/>
          </a:p>
          <a:p>
            <a:r>
              <a:rPr lang="en-GB" dirty="0" smtClean="0"/>
              <a:t>The benefits to this approach include:</a:t>
            </a:r>
          </a:p>
          <a:p>
            <a:pPr marL="285750" indent="-285750">
              <a:buFontTx/>
              <a:buChar char="-"/>
            </a:pPr>
            <a:r>
              <a:rPr lang="en-GB" dirty="0" smtClean="0"/>
              <a:t>Timing of “registration” is exact across the registers</a:t>
            </a:r>
          </a:p>
          <a:p>
            <a:pPr marL="285750" indent="-285750">
              <a:buFontTx/>
              <a:buChar char="-"/>
            </a:pPr>
            <a:r>
              <a:rPr lang="en-GB" dirty="0" smtClean="0"/>
              <a:t>Ensures that Shipper : Supplier commercial relationship is held with regard to customer (retail) and gas (wholesale) settlement liabilities</a:t>
            </a:r>
          </a:p>
        </p:txBody>
      </p:sp>
      <p:sp>
        <p:nvSpPr>
          <p:cNvPr id="3" name="Slide Number Placeholder 2"/>
          <p:cNvSpPr>
            <a:spLocks noGrp="1"/>
          </p:cNvSpPr>
          <p:nvPr>
            <p:ph type="sldNum" sz="quarter" idx="12"/>
          </p:nvPr>
        </p:nvSpPr>
        <p:spPr/>
        <p:txBody>
          <a:bodyPr/>
          <a:lstStyle/>
          <a:p>
            <a:fld id="{996AAA7A-BD44-4093-A34E-CB585179B868}" type="slidenum">
              <a:rPr lang="en-GB" smtClean="0"/>
              <a:t>16</a:t>
            </a:fld>
            <a:endParaRPr lang="en-GB" dirty="0"/>
          </a:p>
        </p:txBody>
      </p:sp>
    </p:spTree>
    <p:extLst>
      <p:ext uri="{BB962C8B-B14F-4D97-AF65-F5344CB8AC3E}">
        <p14:creationId xmlns:p14="http://schemas.microsoft.com/office/powerpoint/2010/main" val="81930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Implications for the OSP on Shipper and UK Link activities</a:t>
            </a:r>
            <a:endParaRPr lang="en-GB" sz="2800" b="1" dirty="0"/>
          </a:p>
        </p:txBody>
      </p:sp>
      <p:sp>
        <p:nvSpPr>
          <p:cNvPr id="3" name="Content Placeholder 2"/>
          <p:cNvSpPr>
            <a:spLocks noGrp="1"/>
          </p:cNvSpPr>
          <p:nvPr>
            <p:ph idx="1"/>
          </p:nvPr>
        </p:nvSpPr>
        <p:spPr/>
        <p:txBody>
          <a:bodyPr>
            <a:normAutofit/>
          </a:bodyPr>
          <a:lstStyle/>
          <a:p>
            <a:r>
              <a:rPr lang="en-GB" sz="2400" dirty="0" smtClean="0"/>
              <a:t>The “Shell” record</a:t>
            </a:r>
          </a:p>
          <a:p>
            <a:r>
              <a:rPr lang="en-GB" sz="2400" dirty="0" smtClean="0"/>
              <a:t>Obtaining the transportation charges for Larger Supply Points </a:t>
            </a:r>
          </a:p>
          <a:p>
            <a:r>
              <a:rPr lang="en-GB" sz="2400" dirty="0" smtClean="0"/>
              <a:t>Confirmation period</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17</a:t>
            </a:fld>
            <a:endParaRPr lang="en-GB" dirty="0"/>
          </a:p>
        </p:txBody>
      </p:sp>
    </p:spTree>
    <p:extLst>
      <p:ext uri="{BB962C8B-B14F-4D97-AF65-F5344CB8AC3E}">
        <p14:creationId xmlns:p14="http://schemas.microsoft.com/office/powerpoint/2010/main" val="987617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sz="2800" b="1" dirty="0" smtClean="0"/>
              <a:t>The “shell” record</a:t>
            </a:r>
            <a:endParaRPr lang="en-GB" sz="2800" b="1" dirty="0"/>
          </a:p>
        </p:txBody>
      </p:sp>
      <p:sp>
        <p:nvSpPr>
          <p:cNvPr id="3" name="Content Placeholder 2"/>
          <p:cNvSpPr>
            <a:spLocks noGrp="1"/>
          </p:cNvSpPr>
          <p:nvPr>
            <p:ph idx="1"/>
          </p:nvPr>
        </p:nvSpPr>
        <p:spPr>
          <a:xfrm>
            <a:off x="457200" y="836712"/>
            <a:ext cx="8229600" cy="5040560"/>
          </a:xfrm>
        </p:spPr>
        <p:txBody>
          <a:bodyPr>
            <a:normAutofit lnSpcReduction="10000"/>
          </a:bodyPr>
          <a:lstStyle/>
          <a:p>
            <a:r>
              <a:rPr lang="en-GB" sz="2400" dirty="0" smtClean="0"/>
              <a:t>The switch request leads to the appointment of the Shipper to the Supply Point.</a:t>
            </a:r>
          </a:p>
          <a:p>
            <a:r>
              <a:rPr lang="en-GB" sz="2400" dirty="0" smtClean="0"/>
              <a:t>Currently the Shipper submits the </a:t>
            </a:r>
            <a:r>
              <a:rPr lang="en-GB" sz="2400" dirty="0"/>
              <a:t>C</a:t>
            </a:r>
            <a:r>
              <a:rPr lang="en-GB" sz="2400" dirty="0" smtClean="0"/>
              <a:t>lass, and, where Class 1 or 2, the SOQ and other settlement data with the confirmation (establishing the Supply Point to their requirements).</a:t>
            </a:r>
          </a:p>
          <a:p>
            <a:r>
              <a:rPr lang="en-GB" sz="2400" dirty="0" smtClean="0"/>
              <a:t>The Supplier switch request will not include any settlement data (Class, SOQ etc)</a:t>
            </a:r>
          </a:p>
          <a:p>
            <a:r>
              <a:rPr lang="en-GB" sz="2400" dirty="0" smtClean="0"/>
              <a:t>To enable the incoming Shipper to create the Supply Point as they require, the incoming Shipper will be able to create a “shell” record of the Supply Point prior to D.</a:t>
            </a:r>
          </a:p>
          <a:p>
            <a:r>
              <a:rPr lang="en-GB" sz="2400" dirty="0" smtClean="0"/>
              <a:t>In future, where the switch is next day, or where a Shipper does not create the “shell” record, the existing settlement parameters will be carried forward. The new Shipper can then update these after D, if required.</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18</a:t>
            </a:fld>
            <a:endParaRPr lang="en-GB" dirty="0"/>
          </a:p>
        </p:txBody>
      </p:sp>
    </p:spTree>
    <p:extLst>
      <p:ext uri="{BB962C8B-B14F-4D97-AF65-F5344CB8AC3E}">
        <p14:creationId xmlns:p14="http://schemas.microsoft.com/office/powerpoint/2010/main" val="3872052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Obtaining transportation charges for Larger Supply Points</a:t>
            </a:r>
            <a:endParaRPr lang="en-GB" sz="2800" b="1" dirty="0"/>
          </a:p>
        </p:txBody>
      </p:sp>
      <p:sp>
        <p:nvSpPr>
          <p:cNvPr id="3" name="Content Placeholder 2"/>
          <p:cNvSpPr>
            <a:spLocks noGrp="1"/>
          </p:cNvSpPr>
          <p:nvPr>
            <p:ph idx="1"/>
          </p:nvPr>
        </p:nvSpPr>
        <p:spPr/>
        <p:txBody>
          <a:bodyPr>
            <a:normAutofit/>
          </a:bodyPr>
          <a:lstStyle/>
          <a:p>
            <a:r>
              <a:rPr lang="en-GB" sz="2400" dirty="0" smtClean="0"/>
              <a:t>Currently transportation charges are available via the Supply Point Enquiry and / or nomination process.</a:t>
            </a:r>
          </a:p>
          <a:p>
            <a:r>
              <a:rPr lang="en-GB" sz="2400" dirty="0" smtClean="0"/>
              <a:t>Whilst these may both still exist in the future they are not suitable for next day switching.</a:t>
            </a:r>
          </a:p>
          <a:p>
            <a:r>
              <a:rPr lang="en-GB" sz="2400" dirty="0" smtClean="0"/>
              <a:t>New solutions for obtaining this data are to be developed with full industry engagement.</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19</a:t>
            </a:fld>
            <a:endParaRPr lang="en-GB" dirty="0"/>
          </a:p>
        </p:txBody>
      </p:sp>
    </p:spTree>
    <p:extLst>
      <p:ext uri="{BB962C8B-B14F-4D97-AF65-F5344CB8AC3E}">
        <p14:creationId xmlns:p14="http://schemas.microsoft.com/office/powerpoint/2010/main" val="82346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Items outside scope of the Ofgem Switching Programme (OSP)</a:t>
            </a:r>
          </a:p>
          <a:p>
            <a:r>
              <a:rPr lang="en-GB" dirty="0" smtClean="0"/>
              <a:t>Reform Packages</a:t>
            </a:r>
          </a:p>
          <a:p>
            <a:r>
              <a:rPr lang="en-GB" dirty="0" smtClean="0"/>
              <a:t>Market Intelligence Service</a:t>
            </a:r>
          </a:p>
          <a:p>
            <a:r>
              <a:rPr lang="en-GB" dirty="0" smtClean="0"/>
              <a:t>Retail Energy Code</a:t>
            </a:r>
          </a:p>
          <a:p>
            <a:r>
              <a:rPr lang="en-GB" dirty="0" smtClean="0"/>
              <a:t>Reform Package 2a</a:t>
            </a:r>
          </a:p>
          <a:p>
            <a:r>
              <a:rPr lang="en-GB" dirty="0" smtClean="0"/>
              <a:t>Switch event example</a:t>
            </a:r>
          </a:p>
          <a:p>
            <a:r>
              <a:rPr lang="en-GB" dirty="0" smtClean="0"/>
              <a:t>Implications of the OSP on Shippers and UK Link</a:t>
            </a:r>
          </a:p>
          <a:p>
            <a:r>
              <a:rPr lang="en-GB" dirty="0" smtClean="0"/>
              <a:t>Next steps</a:t>
            </a:r>
          </a:p>
          <a:p>
            <a:pPr marL="0" indent="0">
              <a:buNone/>
            </a:pPr>
            <a:r>
              <a:rPr lang="en-GB" dirty="0" smtClean="0"/>
              <a:t>Link to EDAG slides 22 June 2017</a:t>
            </a:r>
          </a:p>
          <a:p>
            <a:pPr marL="0" indent="0">
              <a:buNone/>
            </a:pPr>
            <a:r>
              <a:rPr lang="en-GB" u="sng" dirty="0">
                <a:hlinkClick r:id="rId2"/>
              </a:rPr>
              <a:t>https://www.ofgem.gov.uk/system/files/docs/2017/06/edag_13_presentation_0.pdf</a:t>
            </a:r>
            <a:endParaRPr lang="en-GB" dirty="0"/>
          </a:p>
        </p:txBody>
      </p:sp>
      <p:sp>
        <p:nvSpPr>
          <p:cNvPr id="4" name="Slide Number Placeholder 3"/>
          <p:cNvSpPr>
            <a:spLocks noGrp="1"/>
          </p:cNvSpPr>
          <p:nvPr>
            <p:ph type="sldNum" sz="quarter" idx="12"/>
          </p:nvPr>
        </p:nvSpPr>
        <p:spPr/>
        <p:txBody>
          <a:bodyPr/>
          <a:lstStyle/>
          <a:p>
            <a:fld id="{996AAA7A-BD44-4093-A34E-CB585179B868}" type="slidenum">
              <a:rPr lang="en-GB" smtClean="0"/>
              <a:t>2</a:t>
            </a:fld>
            <a:endParaRPr lang="en-GB" dirty="0"/>
          </a:p>
        </p:txBody>
      </p:sp>
    </p:spTree>
    <p:extLst>
      <p:ext uri="{BB962C8B-B14F-4D97-AF65-F5344CB8AC3E}">
        <p14:creationId xmlns:p14="http://schemas.microsoft.com/office/powerpoint/2010/main" val="2264738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Confirmation period</a:t>
            </a:r>
            <a:endParaRPr lang="en-GB" sz="2800" b="1" dirty="0"/>
          </a:p>
        </p:txBody>
      </p:sp>
      <p:sp>
        <p:nvSpPr>
          <p:cNvPr id="3" name="Content Placeholder 2"/>
          <p:cNvSpPr>
            <a:spLocks noGrp="1"/>
          </p:cNvSpPr>
          <p:nvPr>
            <p:ph idx="1"/>
          </p:nvPr>
        </p:nvSpPr>
        <p:spPr/>
        <p:txBody>
          <a:bodyPr>
            <a:normAutofit/>
          </a:bodyPr>
          <a:lstStyle/>
          <a:p>
            <a:r>
              <a:rPr lang="en-GB" sz="2400" dirty="0" smtClean="0"/>
              <a:t>Whilst not impacted by the first phase of RP2, next calendar day switching will impact the confirmation period.</a:t>
            </a:r>
          </a:p>
          <a:p>
            <a:r>
              <a:rPr lang="en-GB" sz="2400" dirty="0" smtClean="0"/>
              <a:t>The extent of the impact needs to be understood with possible new requirements for the Gemini system e.g. more frequent gas nominations</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20</a:t>
            </a:fld>
            <a:endParaRPr lang="en-GB" dirty="0"/>
          </a:p>
        </p:txBody>
      </p:sp>
    </p:spTree>
    <p:extLst>
      <p:ext uri="{BB962C8B-B14F-4D97-AF65-F5344CB8AC3E}">
        <p14:creationId xmlns:p14="http://schemas.microsoft.com/office/powerpoint/2010/main" val="2681268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Next steps</a:t>
            </a:r>
            <a:endParaRPr lang="en-GB" sz="2800" b="1" dirty="0"/>
          </a:p>
        </p:txBody>
      </p:sp>
      <p:sp>
        <p:nvSpPr>
          <p:cNvPr id="3" name="Content Placeholder 2"/>
          <p:cNvSpPr>
            <a:spLocks noGrp="1"/>
          </p:cNvSpPr>
          <p:nvPr>
            <p:ph idx="1"/>
          </p:nvPr>
        </p:nvSpPr>
        <p:spPr/>
        <p:txBody>
          <a:bodyPr>
            <a:normAutofit/>
          </a:bodyPr>
          <a:lstStyle/>
          <a:p>
            <a:r>
              <a:rPr lang="en-GB" sz="2400" dirty="0" smtClean="0"/>
              <a:t>Ofgem are continuing to present their RP2a proposal – the next EDAG is 19 July</a:t>
            </a:r>
          </a:p>
          <a:p>
            <a:r>
              <a:rPr lang="en-GB" sz="2400" dirty="0" smtClean="0"/>
              <a:t>Ofgem will consult on RP2a later in 2017</a:t>
            </a:r>
          </a:p>
          <a:p>
            <a:r>
              <a:rPr lang="en-GB" sz="2400" dirty="0" smtClean="0"/>
              <a:t>Question – should a UNC Review Group be convened as the means for progressing the OSP consequential changes to the UNC and UK Link? </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21</a:t>
            </a:fld>
            <a:endParaRPr lang="en-GB" dirty="0"/>
          </a:p>
        </p:txBody>
      </p:sp>
    </p:spTree>
    <p:extLst>
      <p:ext uri="{BB962C8B-B14F-4D97-AF65-F5344CB8AC3E}">
        <p14:creationId xmlns:p14="http://schemas.microsoft.com/office/powerpoint/2010/main" val="319479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Items outside the scope of OSP</a:t>
            </a:r>
            <a:endParaRPr lang="en-GB" dirty="0">
              <a:solidFill>
                <a:schemeClr val="tx1"/>
              </a:solidFill>
            </a:endParaRPr>
          </a:p>
        </p:txBody>
      </p:sp>
      <p:sp>
        <p:nvSpPr>
          <p:cNvPr id="3" name="Content Placeholder 2"/>
          <p:cNvSpPr>
            <a:spLocks noGrp="1"/>
          </p:cNvSpPr>
          <p:nvPr>
            <p:ph idx="1"/>
          </p:nvPr>
        </p:nvSpPr>
        <p:spPr/>
        <p:txBody>
          <a:bodyPr/>
          <a:lstStyle/>
          <a:p>
            <a:r>
              <a:rPr lang="en-GB" sz="2400" dirty="0" smtClean="0">
                <a:latin typeface="+mj-lt"/>
              </a:rPr>
              <a:t>Out of scope are:</a:t>
            </a:r>
          </a:p>
          <a:p>
            <a:pPr lvl="1"/>
            <a:r>
              <a:rPr lang="en-GB" sz="2400" dirty="0" smtClean="0">
                <a:latin typeface="+mj-lt"/>
              </a:rPr>
              <a:t>Supply points connected to the NTS </a:t>
            </a:r>
          </a:p>
          <a:p>
            <a:pPr lvl="1"/>
            <a:r>
              <a:rPr lang="en-GB" sz="2400" dirty="0" smtClean="0">
                <a:latin typeface="+mj-lt"/>
              </a:rPr>
              <a:t>Settlement (and its supporting activities) </a:t>
            </a:r>
          </a:p>
          <a:p>
            <a:pPr lvl="1"/>
            <a:r>
              <a:rPr lang="en-GB" sz="2400" dirty="0" smtClean="0">
                <a:latin typeface="+mj-lt"/>
              </a:rPr>
              <a:t>The supply point register and the processes by which data is maintained</a:t>
            </a:r>
          </a:p>
          <a:p>
            <a:pPr lvl="1"/>
            <a:r>
              <a:rPr lang="en-GB" sz="2400" dirty="0" smtClean="0">
                <a:latin typeface="+mj-lt"/>
              </a:rPr>
              <a:t>MPRN creation (leading to the corresponding record on the Central Switching System), this is retained by GTs and iGTs.</a:t>
            </a:r>
            <a:endParaRPr lang="en-GB" sz="2400" dirty="0">
              <a:latin typeface="+mj-lt"/>
            </a:endParaRPr>
          </a:p>
        </p:txBody>
      </p:sp>
      <p:sp>
        <p:nvSpPr>
          <p:cNvPr id="4" name="Slide Number Placeholder 3"/>
          <p:cNvSpPr>
            <a:spLocks noGrp="1"/>
          </p:cNvSpPr>
          <p:nvPr>
            <p:ph type="sldNum" sz="quarter" idx="11"/>
          </p:nvPr>
        </p:nvSpPr>
        <p:spPr/>
        <p:txBody>
          <a:bodyPr/>
          <a:lstStyle/>
          <a:p>
            <a:pPr>
              <a:defRPr/>
            </a:pPr>
            <a:fld id="{A176AB4F-906D-4205-AE5E-656FDBA11821}" type="slidenum">
              <a:rPr lang="en-GB" smtClean="0"/>
              <a:pPr>
                <a:defRPr/>
              </a:pPr>
              <a:t>3</a:t>
            </a:fld>
            <a:endParaRPr lang="en-GB" dirty="0"/>
          </a:p>
        </p:txBody>
      </p:sp>
    </p:spTree>
    <p:extLst>
      <p:ext uri="{BB962C8B-B14F-4D97-AF65-F5344CB8AC3E}">
        <p14:creationId xmlns:p14="http://schemas.microsoft.com/office/powerpoint/2010/main" val="315995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036"/>
            <a:ext cx="8229600" cy="1028700"/>
          </a:xfrm>
        </p:spPr>
        <p:txBody>
          <a:bodyPr>
            <a:normAutofit/>
          </a:bodyPr>
          <a:lstStyle/>
          <a:p>
            <a:r>
              <a:rPr lang="en-GB" dirty="0" smtClean="0">
                <a:solidFill>
                  <a:schemeClr val="tx1"/>
                </a:solidFill>
              </a:rPr>
              <a:t>Ofgem Switching Programme - RFI</a:t>
            </a:r>
            <a:endParaRPr lang="en-GB" dirty="0">
              <a:solidFill>
                <a:schemeClr val="tx1"/>
              </a:solidFill>
            </a:endParaRPr>
          </a:p>
        </p:txBody>
      </p:sp>
      <p:sp>
        <p:nvSpPr>
          <p:cNvPr id="4" name="Slide Number Placeholder 3"/>
          <p:cNvSpPr>
            <a:spLocks noGrp="1"/>
          </p:cNvSpPr>
          <p:nvPr>
            <p:ph type="sldNum" sz="quarter" idx="11"/>
          </p:nvPr>
        </p:nvSpPr>
        <p:spPr/>
        <p:txBody>
          <a:bodyPr/>
          <a:lstStyle/>
          <a:p>
            <a:pPr>
              <a:defRPr/>
            </a:pPr>
            <a:fld id="{A176AB4F-906D-4205-AE5E-656FDBA11821}" type="slidenum">
              <a:rPr lang="en-GB" smtClean="0"/>
              <a:pPr>
                <a:defRPr/>
              </a:pPr>
              <a:t>4</a:t>
            </a:fld>
            <a:endParaRPr lang="en-GB" dirty="0"/>
          </a:p>
        </p:txBody>
      </p:sp>
      <p:sp>
        <p:nvSpPr>
          <p:cNvPr id="7" name="Content Placeholder 2"/>
          <p:cNvSpPr>
            <a:spLocks noGrp="1"/>
          </p:cNvSpPr>
          <p:nvPr>
            <p:ph idx="1"/>
          </p:nvPr>
        </p:nvSpPr>
        <p:spPr>
          <a:xfrm>
            <a:off x="467544" y="1123925"/>
            <a:ext cx="8229600" cy="4105275"/>
          </a:xfrm>
        </p:spPr>
        <p:txBody>
          <a:bodyPr>
            <a:noAutofit/>
          </a:bodyPr>
          <a:lstStyle/>
          <a:p>
            <a:r>
              <a:rPr lang="en-GB" sz="2400" b="1" dirty="0"/>
              <a:t>Reform package 1</a:t>
            </a:r>
            <a:r>
              <a:rPr lang="en-GB" sz="2400" dirty="0"/>
              <a:t>: </a:t>
            </a:r>
            <a:r>
              <a:rPr lang="en-GB" sz="2400" dirty="0" smtClean="0"/>
              <a:t>Enhance existing</a:t>
            </a:r>
          </a:p>
          <a:p>
            <a:pPr marL="0" indent="0">
              <a:buNone/>
            </a:pPr>
            <a:r>
              <a:rPr lang="en-GB" sz="2400" dirty="0"/>
              <a:t>From the Strategic Outline Case</a:t>
            </a:r>
          </a:p>
          <a:p>
            <a:r>
              <a:rPr lang="en-GB" sz="2400" b="1" dirty="0" smtClean="0"/>
              <a:t>“Reform </a:t>
            </a:r>
            <a:r>
              <a:rPr lang="en-GB" sz="2400" b="1" dirty="0"/>
              <a:t>package 2</a:t>
            </a:r>
            <a:r>
              <a:rPr lang="en-GB" sz="2400" dirty="0"/>
              <a:t>: The switching functionality that currently exists within separate gas and electricity switching services would be replaced by a single central switching service (CSS). This would harmonise the gas and electricity switching processes where appropriate. In gas, suppliers would initiate a switch, rather than shippers as is currently the case. </a:t>
            </a:r>
            <a:r>
              <a:rPr lang="en-GB" sz="2400" b="1" dirty="0"/>
              <a:t>Should a supplier wish to object to a customer loss, they would have to develop an automated mechanism to do so on an instant basis</a:t>
            </a:r>
            <a:r>
              <a:rPr lang="en-GB" sz="2400" dirty="0"/>
              <a:t>. This option would allow a switch to be completed by the next calendar day where a switch request has been confirmed by the CSS by 5pm</a:t>
            </a:r>
            <a:r>
              <a:rPr lang="en-GB" sz="2400" dirty="0" smtClean="0"/>
              <a:t>.”</a:t>
            </a:r>
          </a:p>
          <a:p>
            <a:pPr marL="0" indent="0">
              <a:buNone/>
            </a:pPr>
            <a:endParaRPr lang="en-GB" sz="2400" dirty="0" smtClean="0">
              <a:latin typeface="+mj-lt"/>
            </a:endParaRPr>
          </a:p>
        </p:txBody>
      </p:sp>
    </p:spTree>
    <p:extLst>
      <p:ext uri="{BB962C8B-B14F-4D97-AF65-F5344CB8AC3E}">
        <p14:creationId xmlns:p14="http://schemas.microsoft.com/office/powerpoint/2010/main" val="30398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Market Intelligence Service</a:t>
            </a:r>
            <a:endParaRPr lang="en-GB" sz="2800" b="1" dirty="0"/>
          </a:p>
        </p:txBody>
      </p:sp>
      <p:sp>
        <p:nvSpPr>
          <p:cNvPr id="3" name="Content Placeholder 2"/>
          <p:cNvSpPr>
            <a:spLocks noGrp="1"/>
          </p:cNvSpPr>
          <p:nvPr>
            <p:ph idx="1"/>
          </p:nvPr>
        </p:nvSpPr>
        <p:spPr/>
        <p:txBody>
          <a:bodyPr>
            <a:normAutofit lnSpcReduction="10000"/>
          </a:bodyPr>
          <a:lstStyle/>
          <a:p>
            <a:pPr marL="0" indent="0">
              <a:buNone/>
            </a:pPr>
            <a:r>
              <a:rPr lang="en-GB" sz="2400" dirty="0"/>
              <a:t>From the Strategic Outline Case</a:t>
            </a:r>
          </a:p>
          <a:p>
            <a:pPr marL="0" indent="0">
              <a:buNone/>
            </a:pPr>
            <a:r>
              <a:rPr lang="en-US" sz="2400" b="1" dirty="0" smtClean="0"/>
              <a:t>“Reform </a:t>
            </a:r>
            <a:r>
              <a:rPr lang="en-US" sz="2400" b="1" dirty="0"/>
              <a:t>Package 3</a:t>
            </a:r>
            <a:r>
              <a:rPr lang="en-US" sz="2400" dirty="0"/>
              <a:t>: in addition to the changes outlined in Reform Package 2, the currently separate gas and electricity enquiry services would be superseded by, or made accessible through, a single market intelligence service, allowing users to look up information relevant to a particular switch, that would cover both gas and electricity data. As with Reform Package 2, this option would allow a switch to be completed by the start of the next calendar day. We expect that it would bring additional benefits for the reliability of switching as more industry switching data would be accessible via a single source, enabling easier matching and reconciliation</a:t>
            </a:r>
            <a:r>
              <a:rPr lang="en-US" sz="2400" dirty="0" smtClean="0"/>
              <a:t>.”</a:t>
            </a:r>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5</a:t>
            </a:fld>
            <a:endParaRPr lang="en-GB" dirty="0"/>
          </a:p>
        </p:txBody>
      </p:sp>
    </p:spTree>
    <p:extLst>
      <p:ext uri="{BB962C8B-B14F-4D97-AF65-F5344CB8AC3E}">
        <p14:creationId xmlns:p14="http://schemas.microsoft.com/office/powerpoint/2010/main" val="323872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Retail Energy Code</a:t>
            </a:r>
            <a:endParaRPr lang="en-GB" sz="2800" b="1" dirty="0"/>
          </a:p>
        </p:txBody>
      </p:sp>
      <p:sp>
        <p:nvSpPr>
          <p:cNvPr id="3" name="Content Placeholder 2"/>
          <p:cNvSpPr>
            <a:spLocks noGrp="1"/>
          </p:cNvSpPr>
          <p:nvPr>
            <p:ph idx="1"/>
          </p:nvPr>
        </p:nvSpPr>
        <p:spPr>
          <a:xfrm>
            <a:off x="395536" y="1484784"/>
            <a:ext cx="8229600" cy="4525963"/>
          </a:xfrm>
        </p:spPr>
        <p:txBody>
          <a:bodyPr>
            <a:normAutofit/>
          </a:bodyPr>
          <a:lstStyle/>
          <a:p>
            <a:pPr marL="0" indent="0">
              <a:buNone/>
            </a:pPr>
            <a:r>
              <a:rPr lang="en-GB" sz="2400" dirty="0" smtClean="0"/>
              <a:t>From the Strategic Outline Case</a:t>
            </a:r>
            <a:endParaRPr lang="en-GB" sz="2400" dirty="0"/>
          </a:p>
          <a:p>
            <a:pPr marL="0" indent="0">
              <a:buNone/>
            </a:pPr>
            <a:r>
              <a:rPr lang="en-US" sz="2400" dirty="0" smtClean="0"/>
              <a:t>“1.16 </a:t>
            </a:r>
            <a:r>
              <a:rPr lang="en-US" sz="2400" dirty="0"/>
              <a:t>RP2 represents a more significant level of intervention as it involves transferring the switching functions currently provided by </a:t>
            </a:r>
            <a:r>
              <a:rPr lang="en-US" sz="2400" dirty="0" err="1"/>
              <a:t>UKLink</a:t>
            </a:r>
            <a:r>
              <a:rPr lang="en-US" sz="2400" dirty="0"/>
              <a:t> (gas) and MPRS (electricity) to a new CSS, procured by DCC. The aim of this change is to </a:t>
            </a:r>
            <a:r>
              <a:rPr lang="en-US" sz="2400" dirty="0" err="1"/>
              <a:t>harmonise</a:t>
            </a:r>
            <a:r>
              <a:rPr lang="en-US" sz="2400" dirty="0"/>
              <a:t> the switching arrangements across gas and electricity by operating them on a single platform. The new CSS would be designed to enable suppliers - wherever appropriate - to process switching transactions 'next day'. Governance of the CSS would be set out in the Smart Energy Code (SEC) or a new Retail Energy Code (REC): this will be decided later in the Blueprint phase</a:t>
            </a:r>
            <a:r>
              <a:rPr lang="en-US" sz="2400" dirty="0" smtClean="0"/>
              <a:t>.” </a:t>
            </a:r>
            <a:endParaRPr lang="en-US" sz="2400" dirty="0"/>
          </a:p>
          <a:p>
            <a:endParaRPr lang="en-GB" sz="2400" dirty="0"/>
          </a:p>
        </p:txBody>
      </p:sp>
      <p:sp>
        <p:nvSpPr>
          <p:cNvPr id="4" name="Slide Number Placeholder 3"/>
          <p:cNvSpPr>
            <a:spLocks noGrp="1"/>
          </p:cNvSpPr>
          <p:nvPr>
            <p:ph type="sldNum" sz="quarter" idx="12"/>
          </p:nvPr>
        </p:nvSpPr>
        <p:spPr/>
        <p:txBody>
          <a:bodyPr/>
          <a:lstStyle/>
          <a:p>
            <a:fld id="{996AAA7A-BD44-4093-A34E-CB585179B868}" type="slidenum">
              <a:rPr lang="en-GB" smtClean="0"/>
              <a:t>6</a:t>
            </a:fld>
            <a:endParaRPr lang="en-GB" dirty="0"/>
          </a:p>
        </p:txBody>
      </p:sp>
    </p:spTree>
    <p:extLst>
      <p:ext uri="{BB962C8B-B14F-4D97-AF65-F5344CB8AC3E}">
        <p14:creationId xmlns:p14="http://schemas.microsoft.com/office/powerpoint/2010/main" val="1350782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034365" y="663079"/>
            <a:ext cx="6146147" cy="461665"/>
          </a:xfrm>
          <a:prstGeom prst="rect">
            <a:avLst/>
          </a:prstGeom>
          <a:noFill/>
        </p:spPr>
        <p:txBody>
          <a:bodyPr wrap="square" rtlCol="0">
            <a:spAutoFit/>
          </a:bodyPr>
          <a:lstStyle/>
          <a:p>
            <a:pPr algn="r"/>
            <a:r>
              <a:rPr lang="en-GB" sz="2400" b="1" dirty="0" smtClean="0">
                <a:solidFill>
                  <a:prstClr val="black"/>
                </a:solidFill>
                <a:cs typeface="Arial" charset="0"/>
              </a:rPr>
              <a:t>Overview</a:t>
            </a:r>
            <a:endParaRPr lang="en-GB" sz="2400" b="1" dirty="0">
              <a:solidFill>
                <a:prstClr val="black"/>
              </a:solidFill>
              <a:cs typeface="Arial" charset="0"/>
            </a:endParaRPr>
          </a:p>
        </p:txBody>
      </p:sp>
      <p:sp>
        <p:nvSpPr>
          <p:cNvPr id="5" name="TextBox 4"/>
          <p:cNvSpPr txBox="1"/>
          <p:nvPr/>
        </p:nvSpPr>
        <p:spPr>
          <a:xfrm>
            <a:off x="359532" y="1502196"/>
            <a:ext cx="8424936" cy="6463308"/>
          </a:xfrm>
          <a:prstGeom prst="rect">
            <a:avLst/>
          </a:prstGeom>
          <a:noFill/>
        </p:spPr>
        <p:txBody>
          <a:bodyPr wrap="square" rtlCol="0">
            <a:spAutoFit/>
          </a:bodyPr>
          <a:lstStyle/>
          <a:p>
            <a:pPr marL="285750" indent="-285750">
              <a:buFont typeface="Arial" panose="020B0604020202020204" pitchFamily="34" charset="0"/>
              <a:buChar char="•"/>
            </a:pPr>
            <a:r>
              <a:rPr lang="en-GB" dirty="0" smtClean="0"/>
              <a:t>We are leaning towards recommending implementation of next-day switching functionality on a CSS.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From a consumer perspective, and to support reliability, we expect to establish a transitional period that would provide reliable one week switching with a glide path towards next-day.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Suppliers can go faster if they want. The market more generally would move to next day switching when we have confidence on reliability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There are options for how this glide path is achieved and whether </a:t>
            </a:r>
            <a:r>
              <a:rPr lang="en-GB" dirty="0"/>
              <a:t>the ultimate goal is end of next working day or start of next calendar day and how to determine when we reach that </a:t>
            </a:r>
            <a:r>
              <a:rPr lang="en-GB" dirty="0" smtClean="0"/>
              <a:t>goal.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endParaRPr lang="en-GB" dirty="0" smtClean="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
        <p:nvSpPr>
          <p:cNvPr id="3"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516609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987824" y="663079"/>
            <a:ext cx="6146147" cy="461665"/>
          </a:xfrm>
          <a:prstGeom prst="rect">
            <a:avLst/>
          </a:prstGeom>
          <a:noFill/>
        </p:spPr>
        <p:txBody>
          <a:bodyPr wrap="square" rtlCol="0">
            <a:spAutoFit/>
          </a:bodyPr>
          <a:lstStyle/>
          <a:p>
            <a:pPr algn="r"/>
            <a:r>
              <a:rPr lang="en-GB" sz="2400" b="1" dirty="0" smtClean="0">
                <a:solidFill>
                  <a:prstClr val="black"/>
                </a:solidFill>
                <a:cs typeface="Arial" charset="0"/>
              </a:rPr>
              <a:t>Overview (cont.)</a:t>
            </a:r>
            <a:endParaRPr lang="en-GB" sz="2400" b="1" dirty="0">
              <a:solidFill>
                <a:prstClr val="black"/>
              </a:solidFill>
              <a:cs typeface="Arial" charset="0"/>
            </a:endParaRPr>
          </a:p>
        </p:txBody>
      </p:sp>
      <p:sp>
        <p:nvSpPr>
          <p:cNvPr id="5" name="TextBox 4"/>
          <p:cNvSpPr txBox="1"/>
          <p:nvPr/>
        </p:nvSpPr>
        <p:spPr>
          <a:xfrm>
            <a:off x="359532" y="1502196"/>
            <a:ext cx="8424936" cy="7571303"/>
          </a:xfrm>
          <a:prstGeom prst="rect">
            <a:avLst/>
          </a:prstGeom>
          <a:noFill/>
        </p:spPr>
        <p:txBody>
          <a:bodyPr wrap="square" rtlCol="0">
            <a:spAutoFit/>
          </a:bodyPr>
          <a:lstStyle/>
          <a:p>
            <a:pPr marL="285750" indent="-285750">
              <a:buFont typeface="Arial" panose="020B0604020202020204" pitchFamily="34" charset="0"/>
              <a:buChar char="•"/>
            </a:pPr>
            <a:r>
              <a:rPr lang="en-GB" dirty="0"/>
              <a:t>We have developed a new option which is based on RP2 (referred to as RP2a). The main change is that it has a 1 working day objection period for domestic consumers and 2 working day period for non-domestic.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For domestic, RP2a delivers a minimum switch time of end of next working day switching. For non-domestic, it is end of the following working day.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Our initial assessment is that RP2a reduces cost and delivery risk and focuses on reliability while providing a material improvement to speed from the start. </a:t>
            </a:r>
            <a:r>
              <a:rPr lang="en-GB" dirty="0">
                <a:solidFill>
                  <a:srgbClr val="FF0000"/>
                </a:solidFill>
              </a:rPr>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We </a:t>
            </a:r>
            <a:r>
              <a:rPr lang="en-GB" dirty="0"/>
              <a:t>are also considering the potential to phase </a:t>
            </a:r>
            <a:r>
              <a:rPr lang="en-GB" dirty="0" smtClean="0"/>
              <a:t>RP2 </a:t>
            </a:r>
            <a:r>
              <a:rPr lang="en-GB" dirty="0"/>
              <a:t>and 3 </a:t>
            </a:r>
            <a:r>
              <a:rPr lang="en-GB" dirty="0" smtClean="0"/>
              <a:t>to </a:t>
            </a:r>
            <a:r>
              <a:rPr lang="en-GB" dirty="0"/>
              <a:t>make sure that reliability concerns are addressed from the outset. For </a:t>
            </a:r>
            <a:r>
              <a:rPr lang="en-GB" dirty="0" smtClean="0"/>
              <a:t>these two reform </a:t>
            </a:r>
            <a:r>
              <a:rPr lang="en-GB" dirty="0"/>
              <a:t>packages, the systems would operate instant objections and be “start of next calendar day capable”.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Having taken into account your views today and the views of SPDG on 4 July, we propose to return to EDAG on 19 July with our updated thinking. We will then be making our recommendation to the Programme Board at the end of July.</a:t>
            </a:r>
          </a:p>
          <a:p>
            <a:pPr marL="285750" indent="-285750">
              <a:buFont typeface="Arial" panose="020B0604020202020204" pitchFamily="34" charset="0"/>
              <a:buChar char="•"/>
            </a:pPr>
            <a:endParaRPr lang="en-GB" dirty="0"/>
          </a:p>
          <a:p>
            <a:endParaRPr lang="en-GB"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3"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55520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RP2a</a:t>
            </a:r>
            <a:endParaRPr lang="en-GB" dirty="0"/>
          </a:p>
        </p:txBody>
      </p:sp>
      <p:sp>
        <p:nvSpPr>
          <p:cNvPr id="4" name="Slide Number Placeholder 3"/>
          <p:cNvSpPr>
            <a:spLocks noGrp="1"/>
          </p:cNvSpPr>
          <p:nvPr>
            <p:ph type="sldNum" sz="quarter" idx="12"/>
          </p:nvPr>
        </p:nvSpPr>
        <p:spPr/>
        <p:txBody>
          <a:bodyPr/>
          <a:lstStyle/>
          <a:p>
            <a:fld id="{21E4C87E-3570-4FE7-8CB1-A6A8D61B2A20}" type="slidenum">
              <a:rPr lang="en-GB" smtClean="0"/>
              <a:pPr/>
              <a:t>9</a:t>
            </a:fld>
            <a:endParaRPr lang="en-GB" dirty="0"/>
          </a:p>
        </p:txBody>
      </p:sp>
      <p:sp>
        <p:nvSpPr>
          <p:cNvPr id="5"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panose="020B0604030504040204" pitchFamily="34" charset="0"/>
              </a:rPr>
              <a:t>        </a:t>
            </a:r>
            <a:r>
              <a:rPr lang="en-GB" sz="1100" smtClean="0">
                <a:solidFill>
                  <a:srgbClr val="000000"/>
                </a:solidFill>
                <a:latin typeface="Calibri" panose="020F0502020204030204" pitchFamily="34" charset="0"/>
              </a:rPr>
              <a:t>
</a:t>
            </a:r>
            <a:r>
              <a:rPr lang="en-GB" sz="900" smtClean="0">
                <a:solidFill>
                  <a:srgbClr val="000000"/>
                </a:solidFill>
                <a:latin typeface="Verdana" panose="020B0604030504040204" pitchFamily="34" charset="0"/>
              </a:rPr>
              <a:t>  </a:t>
            </a:r>
            <a:endParaRPr lang="en-GB" sz="900">
              <a:solidFill>
                <a:srgbClr val="000000"/>
              </a:solidFill>
              <a:latin typeface="Verdana" panose="020B0604030504040204" pitchFamily="34" charset="0"/>
            </a:endParaRPr>
          </a:p>
        </p:txBody>
      </p:sp>
    </p:spTree>
    <p:extLst>
      <p:ext uri="{BB962C8B-B14F-4D97-AF65-F5344CB8AC3E}">
        <p14:creationId xmlns:p14="http://schemas.microsoft.com/office/powerpoint/2010/main" val="25512140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PresentationOfgem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r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RS_RFI_CT" ma:contentTypeID="0x010100B73AC9881012B84386BD33078BAD49E300F8772C07E0312645AE8EBC92E4BFAD23" ma:contentTypeVersion="14" ma:contentTypeDescription="" ma:contentTypeScope="" ma:versionID="7e13010af88c9e29121c1d961923c525">
  <xsd:schema xmlns:xsd="http://www.w3.org/2001/XMLSchema" xmlns:xs="http://www.w3.org/2001/XMLSchema" xmlns:p="http://schemas.microsoft.com/office/2006/metadata/properties" xmlns:ns2="74565e04-d6b2-45a3-b9b7-4a15edde7cb9" xmlns:ns3="631298fc-6a88-4548-b7d9-3b164918c4a3" targetNamespace="http://schemas.microsoft.com/office/2006/metadata/properties" ma:root="true" ma:fieldsID="85bfa8ea5e740898fbd62cfe9b8f09a7" ns2:_="" ns3:_="">
    <xsd:import namespace="74565e04-d6b2-45a3-b9b7-4a15edde7cb9"/>
    <xsd:import namespace="631298fc-6a88-4548-b7d9-3b164918c4a3"/>
    <xsd:element name="properties">
      <xsd:complexType>
        <xsd:sequence>
          <xsd:element name="documentManagement">
            <xsd:complexType>
              <xsd:all>
                <xsd:element ref="ns2:Workstream" minOccurs="0"/>
                <xsd:element ref="ns2:Project_x0020_Stage"/>
                <xsd:element ref="ns2:Document_x0020_Type" minOccurs="0"/>
                <xsd:element ref="ns2:Document_x0020_Status" minOccurs="0"/>
                <xsd:element ref="ns3:Classification"/>
                <xsd:element ref="ns3:Descriptor"/>
                <xsd:element ref="ns2:Event_x0020_Date" minOccurs="0"/>
                <xsd:element ref="ns3:TaxCatchAll" minOccurs="0"/>
                <xsd:element ref="ns3:TaxCatchAllLabel" minOccurs="0"/>
                <xsd:element ref="ns2:m9a5c924f20c43a495de0dd9d6f62bb0" minOccurs="0"/>
                <xsd:element ref="ns2:jfc60aaa43c242a7a3a374b1462ecca8"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565e04-d6b2-45a3-b9b7-4a15edde7cb9" elementFormDefault="qualified">
    <xsd:import namespace="http://schemas.microsoft.com/office/2006/documentManagement/types"/>
    <xsd:import namespace="http://schemas.microsoft.com/office/infopath/2007/PartnerControls"/>
    <xsd:element name="Workstream" ma:index="1" nillable="true" ma:displayName="Workstream" ma:format="Dropdown" ma:internalName="Workstream" ma:readOnly="false">
      <xsd:simpleType>
        <xsd:restriction base="dms:Choice">
          <xsd:enumeration value="Business process design"/>
          <xsd:enumeration value="Regulatory design"/>
          <xsd:enumeration value="Commercial design"/>
          <xsd:enumeration value="Delivery strategy"/>
          <xsd:enumeration value="Design authority group"/>
          <xsd:enumeration value="Senior stakeholder group"/>
          <xsd:enumeration value="EDAG"/>
          <xsd:enumeration value="Internal design authority"/>
          <xsd:enumeration value="Programme board"/>
          <xsd:enumeration value="Programme management"/>
          <xsd:enumeration value="Stakeholder engagement"/>
          <xsd:enumeration value="DIAT"/>
          <xsd:enumeration value="SPDG"/>
        </xsd:restriction>
      </xsd:simpleType>
    </xsd:element>
    <xsd:element name="Project_x0020_Stage" ma:index="3" ma:displayName="Project Stage" ma:format="Dropdown" ma:internalName="Project_x0020_Stage" ma:readOnly="false">
      <xsd:simpleType>
        <xsd:restriction base="dms:Choice">
          <xsd:enumeration value="Project Management"/>
          <xsd:enumeration value="Research, Analysis and Evidence"/>
          <xsd:enumeration value="Decision making/Publish"/>
        </xsd:restriction>
      </xsd:simpleType>
    </xsd:element>
    <xsd:element name="Document_x0020_Type" ma:index="4" nillable="true" ma:displayName="Document Type" ma:format="Dropdown" ma:internalName="Document_x0020_Type" ma:readOnly="false">
      <xsd:simpleType>
        <xsd:restriction base="dms:Choice">
          <xsd:enumeration value="Administrative document"/>
          <xsd:enumeration value="Project Management document"/>
          <xsd:enumeration value="Management paper"/>
          <xsd:enumeration value="Briefing note / internal paper"/>
          <xsd:enumeration value="Agenda"/>
          <xsd:enumeration value="Minutes / meeting note"/>
          <xsd:enumeration value="Presentation"/>
          <xsd:enumeration value="Publication"/>
          <xsd:enumeration value="Information Request"/>
          <xsd:enumeration value="Consultation"/>
          <xsd:enumeration value="Data"/>
          <xsd:enumeration value="Analysis"/>
          <xsd:enumeration value="Economic model"/>
          <xsd:enumeration value="Modelling results"/>
          <xsd:enumeration value="Email correspondence"/>
          <xsd:enumeration value="Letter"/>
          <xsd:enumeration value="Legal advice"/>
          <xsd:enumeration value="Licence / code / legal text"/>
          <xsd:enumeration value="FOI request"/>
          <xsd:enumeration value="Process flow"/>
        </xsd:restriction>
      </xsd:simpleType>
    </xsd:element>
    <xsd:element name="Document_x0020_Status" ma:index="7" nillable="true" ma:displayName="Document Status" ma:format="RadioButtons" ma:internalName="Document_x0020_Status">
      <xsd:simpleType>
        <xsd:restriction base="dms:Choice">
          <xsd:enumeration value="Draft"/>
          <xsd:enumeration value="Final"/>
        </xsd:restriction>
      </xsd:simpleType>
    </xsd:element>
    <xsd:element name="Event_x0020_Date" ma:index="10" nillable="true" ma:displayName="Event Date" ma:format="DateOnly" ma:internalName="Event_x0020_Date">
      <xsd:simpleType>
        <xsd:restriction base="dms:DateTime"/>
      </xsd:simpleType>
    </xsd:element>
    <xsd:element name="m9a5c924f20c43a495de0dd9d6f62bb0" ma:index="14" nillable="true" ma:taxonomy="true" ma:internalName="m9a5c924f20c43a495de0dd9d6f62bb0" ma:taxonomyFieldName="Folksonomy" ma:displayName="Folksonomy" ma:default="" ma:fieldId="{69a5c924-f20c-43a4-95de-0dd9d6f62bb0}" ma:taxonomyMulti="true" ma:sspId="69773578-b348-4185-91b0-0c3a7eda8d2a" ma:termSetId="4c561f97-f05e-49a9-bdb7-d7a0f7a10c91" ma:anchorId="00000000-0000-0000-0000-000000000000" ma:open="true" ma:isKeyword="false">
      <xsd:complexType>
        <xsd:sequence>
          <xsd:element ref="pc:Terms" minOccurs="0" maxOccurs="1"/>
        </xsd:sequence>
      </xsd:complexType>
    </xsd:element>
    <xsd:element name="jfc60aaa43c242a7a3a374b1462ecca8" ma:index="19" nillable="true" ma:taxonomy="true" ma:internalName="jfc60aaa43c242a7a3a374b1462ecca8" ma:taxonomyFieldName="Organisation_Contactshare" ma:displayName="Organisation_Contactshare" ma:indexed="true" ma:readOnly="false" ma:default="" ma:fieldId="{3fc60aaa-43c2-42a7-a3a3-74b1462ecca8}" ma:sspId="69773578-b348-4185-91b0-0c3a7eda8d2a" ma:termSetId="198f4597-1449-4407-9082-75aad48ce81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1298fc-6a88-4548-b7d9-3b164918c4a3" elementFormDefault="qualified">
    <xsd:import namespace="http://schemas.microsoft.com/office/2006/documentManagement/types"/>
    <xsd:import namespace="http://schemas.microsoft.com/office/infopath/2007/PartnerControls"/>
    <xsd:element name="Classification" ma:index="8" ma:displayName="Classification" ma:default="Unclassified" ma:format="Dropdown" ma:internalName="Classification" ma:readOnly="false">
      <xsd:simpleType>
        <xsd:restriction base="dms:Choice">
          <xsd:enumeration value="Unclassified"/>
          <xsd:enumeration value="Protect"/>
          <xsd:enumeration value="Restricted"/>
        </xsd:restriction>
      </xsd:simpleType>
    </xsd:element>
    <xsd:element name="Descriptor" ma:index="9" ma:displayName="Descriptor" ma:format="Dropdown" ma:internalName="Descriptor" ma:readOnly="false">
      <xsd:simpleType>
        <xsd:restriction base="dms:Choice">
          <xsd:enumeration value="Commercial"/>
          <xsd:enumeration value="Management"/>
          <xsd:enumeration value="Market Sensitive"/>
          <xsd:enumeration value="Staff"/>
        </xsd:restriction>
      </xsd:simpleType>
    </xsd:element>
    <xsd:element name="TaxCatchAll" ma:index="11" nillable="true" ma:displayName="Taxonomy Catch All Column" ma:hidden="true" ma:list="{7322fadc-f799-4e41-8862-be1b14da3f2e}" ma:internalName="TaxCatchAll" ma:showField="CatchAllData" ma:web="74565e04-d6b2-45a3-b9b7-4a15edde7cb9">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7322fadc-f799-4e41-8862-be1b14da3f2e}" ma:internalName="TaxCatchAllLabel" ma:readOnly="true" ma:showField="CatchAllDataLabel" ma:web="74565e04-d6b2-45a3-b9b7-4a15edde7c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sisl xmlns:xsi="http://www.w3.org/2001/XMLSchema-instance" xmlns:xsd="http://www.w3.org/2001/XMLSchema" xmlns="http://www.boldonjames.com/2008/01/sie/internal/label" sislVersion="0" policy="973096ae-7329-4b3b-9368-47aeba6959e1">
  <element uid="id_classification_nonbusiness" value=""/>
</sisl>
</file>

<file path=customXml/item4.xml><?xml version="1.0" encoding="utf-8"?>
<p:properties xmlns:p="http://schemas.microsoft.com/office/2006/metadata/properties" xmlns:xsi="http://www.w3.org/2001/XMLSchema-instance" xmlns:pc="http://schemas.microsoft.com/office/infopath/2007/PartnerControls">
  <documentManagement>
    <TaxCatchAll xmlns="631298fc-6a88-4548-b7d9-3b164918c4a3">
      <Value>83</Value>
      <Value>424</Value>
    </TaxCatchAll>
    <Document_x0020_Status xmlns="74565e04-d6b2-45a3-b9b7-4a15edde7cb9" xsi:nil="true"/>
    <Document_x0020_Type xmlns="74565e04-d6b2-45a3-b9b7-4a15edde7cb9">Management paper</Document_x0020_Type>
    <jfc60aaa43c242a7a3a374b1462ecca8 xmlns="74565e04-d6b2-45a3-b9b7-4a15edde7cb9">
      <Terms xmlns="http://schemas.microsoft.com/office/infopath/2007/PartnerControls">
        <TermInfo xmlns="http://schemas.microsoft.com/office/infopath/2007/PartnerControls">
          <TermName xmlns="http://schemas.microsoft.com/office/infopath/2007/PartnerControls">Ofgem</TermName>
          <TermId xmlns="http://schemas.microsoft.com/office/infopath/2007/PartnerControls">8b4368c1-752b-461b-aa1f-79fb1ab95926</TermId>
        </TermInfo>
      </Terms>
    </jfc60aaa43c242a7a3a374b1462ecca8>
    <Event_x0020_Date xmlns="74565e04-d6b2-45a3-b9b7-4a15edde7cb9">2017-06-07T23:00:00+00:00</Event_x0020_Date>
    <Workstream xmlns="74565e04-d6b2-45a3-b9b7-4a15edde7cb9">Programme board</Workstream>
    <Descriptor xmlns="631298fc-6a88-4548-b7d9-3b164918c4a3">Commercial</Descriptor>
    <Classification xmlns="631298fc-6a88-4548-b7d9-3b164918c4a3">Protect</Classification>
    <m9a5c924f20c43a495de0dd9d6f62bb0 xmlns="74565e04-d6b2-45a3-b9b7-4a15edde7cb9">
      <Terms xmlns="http://schemas.microsoft.com/office/infopath/2007/PartnerControls">
        <TermInfo xmlns="http://schemas.microsoft.com/office/infopath/2007/PartnerControls">
          <TermName xmlns="http://schemas.microsoft.com/office/infopath/2007/PartnerControls">RFI</TermName>
          <TermId xmlns="http://schemas.microsoft.com/office/infopath/2007/PartnerControls">33f5ed72-88f7-457b-9431-22b1e17ecd9c</TermId>
        </TermInfo>
      </Terms>
    </m9a5c924f20c43a495de0dd9d6f62bb0>
    <Project_x0020_Stage xmlns="74565e04-d6b2-45a3-b9b7-4a15edde7cb9">Research, Analysis and Evidence</Project_x0020_Stage>
  </documentManagement>
</p:properties>
</file>

<file path=customXml/itemProps1.xml><?xml version="1.0" encoding="utf-8"?>
<ds:datastoreItem xmlns:ds="http://schemas.openxmlformats.org/officeDocument/2006/customXml" ds:itemID="{D5EF4976-720D-447F-AF62-4CE7D3E9765E}">
  <ds:schemaRefs>
    <ds:schemaRef ds:uri="http://schemas.microsoft.com/sharepoint/v3/contenttype/forms"/>
  </ds:schemaRefs>
</ds:datastoreItem>
</file>

<file path=customXml/itemProps2.xml><?xml version="1.0" encoding="utf-8"?>
<ds:datastoreItem xmlns:ds="http://schemas.openxmlformats.org/officeDocument/2006/customXml" ds:itemID="{9DABE063-47FE-4EDB-BA98-0FA5F03892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565e04-d6b2-45a3-b9b7-4a15edde7cb9"/>
    <ds:schemaRef ds:uri="631298fc-6a88-4548-b7d9-3b164918c4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3A6BAB-6AD8-4119-8AA2-9DBD6B71A169}">
  <ds:schemaRefs>
    <ds:schemaRef ds:uri="http://www.w3.org/2001/XMLSchema"/>
    <ds:schemaRef ds:uri="http://www.boldonjames.com/2008/01/sie/internal/label"/>
  </ds:schemaRefs>
</ds:datastoreItem>
</file>

<file path=customXml/itemProps4.xml><?xml version="1.0" encoding="utf-8"?>
<ds:datastoreItem xmlns:ds="http://schemas.openxmlformats.org/officeDocument/2006/customXml" ds:itemID="{A8608675-EC16-4967-956F-AA71405DCDA4}">
  <ds:schemaRefs>
    <ds:schemaRef ds:uri="http://schemas.microsoft.com/office/infopath/2007/PartnerControls"/>
    <ds:schemaRef ds:uri="http://purl.org/dc/elements/1.1/"/>
    <ds:schemaRef ds:uri="http://purl.org/dc/terms/"/>
    <ds:schemaRef ds:uri="http://schemas.openxmlformats.org/package/2006/metadata/core-properties"/>
    <ds:schemaRef ds:uri="http://schemas.microsoft.com/office/2006/documentManagement/types"/>
    <ds:schemaRef ds:uri="74565e04-d6b2-45a3-b9b7-4a15edde7cb9"/>
    <ds:schemaRef ds:uri="http://www.w3.org/XML/1998/namespace"/>
    <ds:schemaRef ds:uri="631298fc-6a88-4548-b7d9-3b164918c4a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OfgemTemplates_PresentationOfgem2015</Template>
  <TotalTime>12653</TotalTime>
  <Words>1967</Words>
  <Application>Microsoft Macintosh PowerPoint</Application>
  <PresentationFormat>On-screen Show (4:3)</PresentationFormat>
  <Paragraphs>215</Paragraphs>
  <Slides>21</Slides>
  <Notes>6</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21</vt:i4>
      </vt:variant>
    </vt:vector>
  </HeadingPairs>
  <TitlesOfParts>
    <vt:vector size="28" baseType="lpstr">
      <vt:lpstr>Calibri</vt:lpstr>
      <vt:lpstr>Verdana</vt:lpstr>
      <vt:lpstr>Arial</vt:lpstr>
      <vt:lpstr>PresentationOfgem2013</vt:lpstr>
      <vt:lpstr>FirstSlideMaster</vt:lpstr>
      <vt:lpstr>LastSlideMaster</vt:lpstr>
      <vt:lpstr>Custom Design</vt:lpstr>
      <vt:lpstr>PowerPoint Presentation</vt:lpstr>
      <vt:lpstr>Contents</vt:lpstr>
      <vt:lpstr>Items outside the scope of OSP</vt:lpstr>
      <vt:lpstr>Ofgem Switching Programme - RFI</vt:lpstr>
      <vt:lpstr>Market Intelligence Service</vt:lpstr>
      <vt:lpstr>Retail Energy Code</vt:lpstr>
      <vt:lpstr>PowerPoint Presentation</vt:lpstr>
      <vt:lpstr>PowerPoint Presentation</vt:lpstr>
      <vt:lpstr>RP2a</vt:lpstr>
      <vt:lpstr>PowerPoint Presentation</vt:lpstr>
      <vt:lpstr>PowerPoint Presentation</vt:lpstr>
      <vt:lpstr>PowerPoint Presentation</vt:lpstr>
      <vt:lpstr>Switching event example</vt:lpstr>
      <vt:lpstr>PowerPoint Presentation</vt:lpstr>
      <vt:lpstr>PowerPoint Presentation</vt:lpstr>
      <vt:lpstr>PowerPoint Presentation</vt:lpstr>
      <vt:lpstr>Implications for the OSP on Shipper and UK Link activities</vt:lpstr>
      <vt:lpstr>The “shell” record</vt:lpstr>
      <vt:lpstr>Obtaining transportation charges for Larger Supply Points</vt:lpstr>
      <vt:lpstr>Confirmation period</vt:lpstr>
      <vt:lpstr>Next steps</vt:lpstr>
    </vt:vector>
  </TitlesOfParts>
  <Company>Ofgem</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Pennington</dc:creator>
  <cp:lastModifiedBy>Helen Bennett</cp:lastModifiedBy>
  <cp:revision>535</cp:revision>
  <cp:lastPrinted>2017-05-25T18:05:13Z</cp:lastPrinted>
  <dcterms:created xsi:type="dcterms:W3CDTF">2017-03-27T13:15:40Z</dcterms:created>
  <dcterms:modified xsi:type="dcterms:W3CDTF">2017-07-06T08:54:01Z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c67d9ac5-07fb-4224-a541-82a74bfe565f</vt:lpwstr>
  </property>
  <property fmtid="{D5CDD505-2E9C-101B-9397-08002B2CF9AE}" pid="3" name="bjSaver">
    <vt:lpwstr>JFqlsOTkwRVacl8PSat7KL1bBgwaDqzV</vt:lpwstr>
  </property>
  <property fmtid="{D5CDD505-2E9C-101B-9397-08002B2CF9AE}" pid="4" name="ContentTypeId">
    <vt:lpwstr>0x010100B73AC9881012B84386BD33078BAD49E300F8772C07E0312645AE8EBC92E4BFAD23</vt:lpwstr>
  </property>
  <property fmtid="{D5CDD505-2E9C-101B-9397-08002B2CF9AE}" pid="5" name="Order">
    <vt:r8>3600</vt:r8>
  </property>
  <property fmtid="{D5CDD505-2E9C-101B-9397-08002B2CF9AE}" pid="6" name="SubGroup1">
    <vt:lpwstr/>
  </property>
  <property fmtid="{D5CDD505-2E9C-101B-9397-08002B2CF9AE}" pid="7" name="SubGroup3">
    <vt:lpwstr/>
  </property>
  <property fmtid="{D5CDD505-2E9C-101B-9397-08002B2CF9AE}" pid="8" name="SubGroup2">
    <vt:lpwstr/>
  </property>
  <property fmtid="{D5CDD505-2E9C-101B-9397-08002B2CF9AE}" pid="9" name="Organisation_Contactshare">
    <vt:lpwstr>83;#Ofgem|8b4368c1-752b-461b-aa1f-79fb1ab95926</vt:lpwstr>
  </property>
  <property fmtid="{D5CDD505-2E9C-101B-9397-08002B2CF9AE}" pid="10" name="BJSCc5a055b0-1bed-4579_x">
    <vt:lpwstr/>
  </property>
  <property fmtid="{D5CDD505-2E9C-101B-9397-08002B2CF9AE}" pid="11" name="BJSCid_group_classification">
    <vt:lpwstr>OFFICIAL</vt:lpwstr>
  </property>
  <property fmtid="{D5CDD505-2E9C-101B-9397-08002B2CF9AE}" pid="12" name="BJSCdd9eba61-d6b9-469b_x">
    <vt:lpwstr/>
  </property>
  <property fmtid="{D5CDD505-2E9C-101B-9397-08002B2CF9AE}" pid="13" name="BJSCSummaryMarking">
    <vt:lpwstr>OFFICIAL</vt:lpwstr>
  </property>
  <property fmtid="{D5CDD505-2E9C-101B-9397-08002B2CF9AE}" pid="14" name="BJSCInternalLabel">
    <vt:lpwstr>&lt;?xml version="1.0" encoding="us-ascii"?&gt;&lt;sisl xmlns:xsi="http://www.w3.org/2001/XMLSchema-instance" xmlns:xsd="http://www.w3.org/2001/XMLSchema" sislVersion="0" policy="973096ae-7329-4b3b-9368-47aeba6959e1" xmlns="http://www.boldonjames.com/2008/01/sie/i</vt:lpwstr>
  </property>
  <property fmtid="{D5CDD505-2E9C-101B-9397-08002B2CF9AE}" pid="15" name="BJSC514bdf30-2227-4016_x">
    <vt:lpwstr/>
  </property>
  <property fmtid="{D5CDD505-2E9C-101B-9397-08002B2CF9AE}" pid="16" name="Folksonomy">
    <vt:lpwstr>424;#RFI|33f5ed72-88f7-457b-9431-22b1e17ecd9c</vt:lpwstr>
  </property>
  <property fmtid="{D5CDD505-2E9C-101B-9397-08002B2CF9AE}" pid="17" name="Switching_programme_folksonomy">
    <vt:lpwstr>178;#IA|f1eb5c87-bbab-4f69-b0da-4d08f6c1c1ae;#420;#RFI|7f1626db-3918-475f-9f81-9bef15bf9e94</vt:lpwstr>
  </property>
  <property fmtid="{D5CDD505-2E9C-101B-9397-08002B2CF9AE}" pid="18" name="bjDocumentLabelXML">
    <vt:lpwstr>&lt;?xml version="1.0" encoding="us-ascii"?&gt;&lt;sisl xmlns:xsi="http://www.w3.org/2001/XMLSchema-instance" xmlns:xsd="http://www.w3.org/2001/XMLSchema" sislVersion="0" policy="973096ae-7329-4b3b-9368-47aeba6959e1" xmlns="http://www.boldonjames.com/2008/01/sie/i</vt:lpwstr>
  </property>
  <property fmtid="{D5CDD505-2E9C-101B-9397-08002B2CF9AE}" pid="19" name="bjDocumentLabelXML-0">
    <vt:lpwstr>nternal/label"&gt;&lt;element uid="id_classification_nonbusiness" value="" /&gt;&lt;/sisl&gt;</vt:lpwstr>
  </property>
  <property fmtid="{D5CDD505-2E9C-101B-9397-08002B2CF9AE}" pid="20" name="bjDocumentSecurityLabel">
    <vt:lpwstr>OFFICIAL</vt:lpwstr>
  </property>
  <property fmtid="{D5CDD505-2E9C-101B-9397-08002B2CF9AE}" pid="21" name="_AdHocReviewCycleID">
    <vt:i4>1424769196</vt:i4>
  </property>
  <property fmtid="{D5CDD505-2E9C-101B-9397-08002B2CF9AE}" pid="22" name="_NewReviewCycle">
    <vt:lpwstr/>
  </property>
  <property fmtid="{D5CDD505-2E9C-101B-9397-08002B2CF9AE}" pid="23" name="_EmailSubject">
    <vt:lpwstr>Request for an agenda item at 3 meetings</vt:lpwstr>
  </property>
  <property fmtid="{D5CDD505-2E9C-101B-9397-08002B2CF9AE}" pid="24" name="_AuthorEmail">
    <vt:lpwstr>andy.j.miller@xoserve.com</vt:lpwstr>
  </property>
  <property fmtid="{D5CDD505-2E9C-101B-9397-08002B2CF9AE}" pid="25" name="_AuthorEmailDisplayName">
    <vt:lpwstr>Miller, Andy J</vt:lpwstr>
  </property>
  <property fmtid="{D5CDD505-2E9C-101B-9397-08002B2CF9AE}" pid="26" name="_PreviousAdHocReviewCycleID">
    <vt:i4>519559978</vt:i4>
  </property>
</Properties>
</file>