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10"/>
  </p:notesMasterIdLst>
  <p:handoutMasterIdLst>
    <p:handoutMasterId r:id="rId11"/>
  </p:handoutMasterIdLst>
  <p:sldIdLst>
    <p:sldId id="548" r:id="rId5"/>
    <p:sldId id="551" r:id="rId6"/>
    <p:sldId id="550" r:id="rId7"/>
    <p:sldId id="549" r:id="rId8"/>
    <p:sldId id="442" r:id="rId9"/>
  </p:sldIdLst>
  <p:sldSz cx="9144000" cy="5143500" type="screen16x9"/>
  <p:notesSz cx="6670675" cy="9777413"/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1800">
        <a:solidFill>
          <a:schemeClr val="tx1"/>
        </a:solidFill>
        <a:latin typeface="+mn-lt"/>
        <a:ea typeface="+mn-ea"/>
      </a:defRPr>
    </a:lvl2pPr>
    <a:lvl3pPr marL="27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•"/>
      <a:defRPr sz="1800">
        <a:solidFill>
          <a:schemeClr val="tx1"/>
        </a:solidFill>
        <a:latin typeface="+mn-lt"/>
        <a:ea typeface="+mn-ea"/>
      </a:defRPr>
    </a:lvl3pPr>
    <a:lvl4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-"/>
      <a:defRPr sz="1800">
        <a:solidFill>
          <a:schemeClr val="tx1"/>
        </a:solidFill>
        <a:latin typeface="+mn-lt"/>
        <a:ea typeface="+mn-ea"/>
      </a:defRPr>
    </a:lvl4pPr>
    <a:lvl5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Arial" panose="020B0604020202020204" pitchFamily="34" charset="0"/>
      <a:buChar char="◦"/>
      <a:defRPr sz="1800">
        <a:solidFill>
          <a:schemeClr val="tx1"/>
        </a:solidFill>
        <a:latin typeface="+mn-lt"/>
        <a:ea typeface="+mn-ea"/>
      </a:defRPr>
    </a:lvl5pPr>
    <a:lvl6pPr marL="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rabicPeriod"/>
      <a:defRPr sz="1800">
        <a:solidFill>
          <a:schemeClr val="tx1"/>
        </a:solidFill>
        <a:latin typeface="+mn-lt"/>
        <a:ea typeface="+mn-ea"/>
      </a:defRPr>
    </a:lvl6pPr>
    <a:lvl7pPr marL="54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alphaLcPeriod"/>
      <a:defRPr sz="1800">
        <a:solidFill>
          <a:schemeClr val="tx1"/>
        </a:solidFill>
        <a:latin typeface="+mn-lt"/>
        <a:ea typeface="+mn-ea"/>
      </a:defRPr>
    </a:lvl7pPr>
    <a:lvl8pPr marL="810000" indent="-270000" algn="l" rtl="0" eaLnBrk="1" fontAlgn="base" hangingPunct="1">
      <a:spcBef>
        <a:spcPct val="0"/>
      </a:spcBef>
      <a:spcAft>
        <a:spcPts val="600"/>
      </a:spcAft>
      <a:buClr>
        <a:schemeClr val="accent1"/>
      </a:buClr>
      <a:buFont typeface="+mj-lt"/>
      <a:buAutoNum type="romanLcPeriod"/>
      <a:defRPr sz="18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600"/>
      </a:spcAft>
      <a:buClr>
        <a:schemeClr val="tx1"/>
      </a:buClr>
      <a:buFontTx/>
      <a:buNone/>
      <a:defRPr sz="24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962" userDrawn="1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orient="horz" pos="22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9EFF4-F577-486F-8754-E68A43312332}" v="2" dt="2021-01-21T15:14:12.3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215" autoAdjust="0"/>
  </p:normalViewPr>
  <p:slideViewPr>
    <p:cSldViewPr snapToGrid="0">
      <p:cViewPr varScale="1">
        <p:scale>
          <a:sx n="143" d="100"/>
          <a:sy n="143" d="100"/>
        </p:scale>
        <p:origin x="102" y="108"/>
      </p:cViewPr>
      <p:guideLst>
        <p:guide orient="horz" pos="962"/>
        <p:guide pos="748"/>
        <p:guide orient="horz" pos="2255"/>
      </p:guideLst>
    </p:cSldViewPr>
  </p:slideViewPr>
  <p:outlineViewPr>
    <p:cViewPr>
      <p:scale>
        <a:sx n="33" d="100"/>
        <a:sy n="33" d="100"/>
      </p:scale>
      <p:origin x="0" y="-171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22/01/2021</a:t>
            </a:fld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22/01/2021</a:t>
            </a:fld>
            <a:endParaRPr lang="en-GB" dirty="0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5544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28000" y="1062500"/>
            <a:ext cx="2592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849600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9206425" y="0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323850" y="1062500"/>
            <a:ext cx="5543550" cy="3453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9206425" y="2167651"/>
            <a:ext cx="2029736" cy="996033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36000" tIns="36000" rIns="36000" bIns="36000" rtlCol="0" anchor="t" anchorCtr="0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323850" y="2218065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0"/>
            <a:ext cx="994286" cy="108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311146"/>
            <a:ext cx="2592388" cy="1087477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400"/>
            </a:lvl1pPr>
            <a:lvl2pPr>
              <a:spcBef>
                <a:spcPts val="0"/>
              </a:spcBef>
              <a:spcAft>
                <a:spcPts val="200"/>
              </a:spcAft>
              <a:defRPr sz="14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32385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85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2385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3276600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276600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276601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6227762" y="2061354"/>
            <a:ext cx="259238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27762" y="2154435"/>
            <a:ext cx="2592388" cy="138499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/>
            </a:lvl1pPr>
            <a:lvl2pPr>
              <a:spcBef>
                <a:spcPts val="600"/>
              </a:spcBef>
              <a:spcAft>
                <a:spcPts val="0"/>
              </a:spcAft>
              <a:defRPr sz="1400"/>
            </a:lvl2pPr>
            <a:lvl3pPr marL="0" indent="0">
              <a:spcBef>
                <a:spcPts val="600"/>
              </a:spcBef>
              <a:spcAft>
                <a:spcPts val="0"/>
              </a:spcAft>
              <a:buFontTx/>
              <a:buNone/>
              <a:defRPr sz="1400"/>
            </a:lvl3pPr>
            <a:lvl4pPr marL="213690" indent="-209974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/>
            </a:lvl4pPr>
            <a:lvl5pPr marL="419946" indent="-209974">
              <a:spcBef>
                <a:spcPts val="600"/>
              </a:spcBef>
              <a:spcAft>
                <a:spcPts val="0"/>
              </a:spcAft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227763" y="1062001"/>
            <a:ext cx="839787" cy="91281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7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287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18147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134225" y="1062000"/>
            <a:ext cx="1687514" cy="1025922"/>
          </a:xfrm>
        </p:spPr>
        <p:txBody>
          <a:bodyPr/>
          <a:lstStyle>
            <a:lvl1pPr>
              <a:spcBef>
                <a:spcPts val="0"/>
              </a:spcBef>
              <a:spcAft>
                <a:spcPts val="200"/>
              </a:spcAft>
              <a:defRPr sz="1100"/>
            </a:lvl1pPr>
            <a:lvl2pPr>
              <a:spcBef>
                <a:spcPts val="0"/>
              </a:spcBef>
              <a:spcAft>
                <a:spcPts val="200"/>
              </a:spcAft>
              <a:defRPr sz="11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00"/>
              </a:spcAft>
              <a:buFontTx/>
              <a:buNone/>
              <a:defRPr sz="900">
                <a:solidFill>
                  <a:schemeClr val="accent1"/>
                </a:solidFill>
              </a:defRPr>
            </a:lvl3pPr>
            <a:lvl4pPr marL="213690" indent="-209974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 sz="900">
                <a:solidFill>
                  <a:schemeClr val="accent1"/>
                </a:solidFill>
              </a:defRPr>
            </a:lvl4pPr>
            <a:lvl5pPr marL="419946" indent="-209974">
              <a:spcBef>
                <a:spcPts val="0"/>
              </a:spcBef>
              <a:spcAft>
                <a:spcPts val="200"/>
              </a:spcAft>
              <a:defRPr sz="9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4696555" y="696054"/>
            <a:ext cx="5143500" cy="375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4000500" y="1392109"/>
            <a:ext cx="5143500" cy="3751391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95" y="1058863"/>
            <a:ext cx="4033839" cy="868039"/>
          </a:xfrm>
        </p:spPr>
        <p:txBody>
          <a:bodyPr anchor="t" anchorCtr="0"/>
          <a:lstStyle>
            <a:lvl1pPr>
              <a:lnSpc>
                <a:spcPct val="8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0195" y="2600550"/>
            <a:ext cx="4033839" cy="52322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0194" y="2536528"/>
            <a:ext cx="2524125" cy="769441"/>
          </a:xfrm>
        </p:spPr>
        <p:txBody>
          <a:bodyPr/>
          <a:lstStyle>
            <a:lvl1pPr>
              <a:spcAft>
                <a:spcPts val="0"/>
              </a:spcAft>
              <a:def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 dirty="0"/>
              <a:t>Title</a:t>
            </a:r>
          </a:p>
          <a:p>
            <a:pPr lvl="1"/>
            <a:r>
              <a:rPr lang="en-GB" dirty="0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3266" y="4633912"/>
            <a:ext cx="1410824" cy="290076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496" y="680340"/>
            <a:ext cx="2598742" cy="1769715"/>
          </a:xfrm>
        </p:spPr>
        <p:txBody>
          <a:bodyPr anchor="b" anchorCtr="0"/>
          <a:lstStyle>
            <a:lvl1pPr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4391573" y="2078323"/>
            <a:ext cx="4752427" cy="30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505645" y="4778375"/>
            <a:ext cx="638355" cy="365125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600" smtClean="0"/>
              <a:pPr/>
              <a:t>‹#›</a:t>
            </a:fld>
            <a:endParaRPr lang="en-GB" sz="60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105025" y="2051785"/>
            <a:ext cx="4933950" cy="1039932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1" y="1062500"/>
            <a:ext cx="55434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5544620" cy="430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51388" y="1062500"/>
            <a:ext cx="4068000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4068613" cy="1877437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752975" y="1062038"/>
            <a:ext cx="4051937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27763" y="1062038"/>
            <a:ext cx="2577149" cy="345440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9206425" y="2140326"/>
            <a:ext cx="2030635" cy="211642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2138" tIns="42138" rIns="42138" bIns="42138" rtlCol="0" anchor="t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90488" marR="0" lvl="2" indent="-904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4000" y="1062500"/>
            <a:ext cx="2592239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6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961" y="1062500"/>
            <a:ext cx="2592000" cy="156966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3999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8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76000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999" y="1062500"/>
            <a:ext cx="2592000" cy="215443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8000" y="1062500"/>
            <a:ext cx="2592000" cy="2664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600"/>
              </a:spcAft>
              <a:defRPr sz="18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1600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234838" y="4740424"/>
            <a:ext cx="7195415" cy="16927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2780" y="1068388"/>
            <a:ext cx="5544621" cy="187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9206425" y="0"/>
            <a:ext cx="2029736" cy="2104028"/>
            <a:chOff x="3528102" y="847657"/>
            <a:chExt cx="2029736" cy="2104028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10402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90488" marR="0" lvl="2" indent="-90488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722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90488" marR="0" lvl="2" indent="-9048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273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2780" y="267573"/>
            <a:ext cx="84973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780" y="1058864"/>
            <a:ext cx="849844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/>
              <a:t>Heading 1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86937" y="4740424"/>
            <a:ext cx="534283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100" smtClean="0">
                <a:solidFill>
                  <a:schemeClr val="accent1"/>
                </a:solidFill>
              </a:rPr>
              <a:pPr/>
              <a:t>‹#›</a:t>
            </a:fld>
            <a:endParaRPr lang="en-GB" sz="1100" dirty="0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838" y="4740424"/>
            <a:ext cx="7195415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100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989013" algn="l"/>
              </a:tabLst>
            </a:pPr>
            <a:r>
              <a:rPr lang="en-GB" dirty="0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322780" y="4740424"/>
            <a:ext cx="912058" cy="1692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989013" algn="l"/>
              </a:tabLst>
            </a:pPr>
            <a:r>
              <a:rPr lang="en-GB" b="1" dirty="0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342866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685732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028598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371464" algn="l" rtl="0" eaLnBrk="1" fontAlgn="base" hangingPunct="1">
        <a:spcBef>
          <a:spcPct val="0"/>
        </a:spcBef>
        <a:spcAft>
          <a:spcPct val="0"/>
        </a:spcAft>
        <a:defRPr sz="21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8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7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54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810000" indent="-270000" algn="l" rtl="0" eaLnBrk="1" fontAlgn="base" hangingPunct="1">
        <a:spcBef>
          <a:spcPct val="0"/>
        </a:spcBef>
        <a:spcAft>
          <a:spcPts val="12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200"/>
        </a:spcAft>
        <a:buClr>
          <a:schemeClr val="tx1"/>
        </a:buClr>
        <a:buFontTx/>
        <a:buNone/>
        <a:defRPr sz="24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tx1"/>
          </a:solidFill>
          <a:latin typeface="+mn-lt"/>
          <a:ea typeface="+mn-ea"/>
        </a:defRPr>
      </a:lvl2pPr>
      <a:lvl3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-"/>
        <a:defRPr sz="1200">
          <a:solidFill>
            <a:schemeClr val="tx1"/>
          </a:solidFill>
          <a:latin typeface="+mn-lt"/>
          <a:ea typeface="+mn-ea"/>
        </a:defRPr>
      </a:lvl4pPr>
      <a:lvl5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◦"/>
        <a:defRPr sz="1200">
          <a:solidFill>
            <a:schemeClr val="tx1"/>
          </a:solidFill>
          <a:latin typeface="+mn-lt"/>
          <a:ea typeface="+mn-ea"/>
        </a:defRPr>
      </a:lvl5pPr>
      <a:lvl6pPr marL="18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rabicPeriod"/>
        <a:defRPr sz="1200">
          <a:solidFill>
            <a:schemeClr val="tx1"/>
          </a:solidFill>
          <a:latin typeface="+mn-lt"/>
          <a:ea typeface="+mn-ea"/>
        </a:defRPr>
      </a:lvl6pPr>
      <a:lvl7pPr marL="36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alphaLcPeriod"/>
        <a:defRPr sz="1200">
          <a:solidFill>
            <a:schemeClr val="tx1"/>
          </a:solidFill>
          <a:latin typeface="+mn-lt"/>
          <a:ea typeface="+mn-ea"/>
        </a:defRPr>
      </a:lvl7pPr>
      <a:lvl8pPr marL="540000" indent="-18000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+mj-lt"/>
        <a:buAutoNum type="romanLcPeriod"/>
        <a:defRPr sz="12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FontTx/>
        <a:buNone/>
        <a:defRPr sz="12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 userDrawn="1">
          <p15:clr>
            <a:srgbClr val="F26B43"/>
          </p15:clr>
        </p15:guide>
        <p15:guide id="4" pos="5556" userDrawn="1">
          <p15:clr>
            <a:srgbClr val="F26B43"/>
          </p15:clr>
        </p15:guide>
        <p15:guide id="6" orient="horz" pos="2845" userDrawn="1">
          <p15:clr>
            <a:srgbClr val="F26B43"/>
          </p15:clr>
        </p15:guide>
        <p15:guide id="8" pos="204" userDrawn="1">
          <p15:clr>
            <a:srgbClr val="F26B43"/>
          </p15:clr>
        </p15:guide>
        <p15:guide id="13" pos="2993" userDrawn="1">
          <p15:clr>
            <a:srgbClr val="F26B43"/>
          </p15:clr>
        </p15:guide>
        <p15:guide id="14" orient="horz" pos="350" userDrawn="1">
          <p15:clr>
            <a:srgbClr val="F26B43"/>
          </p15:clr>
        </p15:guide>
        <p15:guide id="15" orient="horz" pos="667" userDrawn="1">
          <p15:clr>
            <a:srgbClr val="F26B43"/>
          </p15:clr>
        </p15:guide>
        <p15:guide id="16" pos="2064" userDrawn="1">
          <p15:clr>
            <a:srgbClr val="F26B43"/>
          </p15:clr>
        </p15:guide>
        <p15:guide id="17" pos="3923" userDrawn="1">
          <p15:clr>
            <a:srgbClr val="F26B43"/>
          </p15:clr>
        </p15:guide>
        <p15:guide id="18" pos="3696" userDrawn="1">
          <p15:clr>
            <a:srgbClr val="F26B43"/>
          </p15:clr>
        </p15:guide>
        <p15:guide id="19" pos="18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Proposal 738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0195" y="2600550"/>
            <a:ext cx="4033839" cy="954107"/>
          </a:xfrm>
        </p:spPr>
        <p:txBody>
          <a:bodyPr/>
          <a:lstStyle/>
          <a:p>
            <a:r>
              <a:rPr lang="en-GB" dirty="0"/>
              <a:t>Correction</a:t>
            </a:r>
          </a:p>
          <a:p>
            <a:pPr lvl="1"/>
            <a:r>
              <a:rPr lang="en-GB" dirty="0"/>
              <a:t>21/01/21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910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723C5-BC3C-42DE-B08D-B8F76057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F777A-219C-46A0-9A03-B35E1BE6D08A}"/>
              </a:ext>
            </a:extLst>
          </p:cNvPr>
          <p:cNvSpPr txBox="1"/>
          <p:nvPr/>
        </p:nvSpPr>
        <p:spPr bwMode="auto">
          <a:xfrm>
            <a:off x="812131" y="1161047"/>
            <a:ext cx="6755731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800" b="0" kern="0" dirty="0">
                <a:solidFill>
                  <a:schemeClr val="tx1"/>
                </a:solidFill>
                <a:latin typeface="+mn-lt"/>
                <a:ea typeface="+mn-ea"/>
              </a:rPr>
              <a:t>Incorrect units have been identified in one of the tables previously submitted by National Grid in response to action 1101.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b="0" dirty="0">
                <a:solidFill>
                  <a:schemeClr val="tx1"/>
                </a:solidFill>
              </a:rPr>
              <a:t>A slight error in the reported figures have also been identified, however it is non-material in nature.</a:t>
            </a:r>
            <a:endParaRPr lang="en-GB" sz="1800" b="0" kern="0" dirty="0">
              <a:solidFill>
                <a:schemeClr val="tx1"/>
              </a:solidFill>
              <a:latin typeface="+mn-lt"/>
              <a:ea typeface="+mn-ea"/>
            </a:endParaRP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b="0" dirty="0">
                <a:solidFill>
                  <a:schemeClr val="tx1"/>
                </a:solidFill>
              </a:rPr>
              <a:t>The next two slides show firstly the original table, and secondly the corrected table.</a:t>
            </a:r>
          </a:p>
          <a:p>
            <a:pPr algn="l">
              <a:spcAft>
                <a:spcPts val="600"/>
              </a:spcAft>
              <a:buClr>
                <a:schemeClr val="tx1"/>
              </a:buClr>
            </a:pPr>
            <a:r>
              <a:rPr lang="en-GB" sz="1800" b="0" kern="0" dirty="0">
                <a:solidFill>
                  <a:schemeClr val="tx1"/>
                </a:solidFill>
                <a:latin typeface="+mn-lt"/>
                <a:ea typeface="+mn-ea"/>
              </a:rPr>
              <a:t>If you would like to discuss further any of the information</a:t>
            </a:r>
            <a:r>
              <a:rPr lang="en-GB" b="0" dirty="0">
                <a:solidFill>
                  <a:schemeClr val="tx1"/>
                </a:solidFill>
              </a:rPr>
              <a:t> provided in this table then please get in touch with malcolm.montgomery@nationalgrid.com</a:t>
            </a:r>
            <a:endParaRPr lang="en-GB" sz="1800" b="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51221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978795-9E8D-424F-BEF7-FB23A24B0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989013" algn="l"/>
              </a:tabLst>
            </a:pPr>
            <a:r>
              <a:rPr lang="en-GB" dirty="0"/>
              <a:t>| Mod 738 – Correction | 21</a:t>
            </a:r>
            <a:r>
              <a:rPr lang="en-GB" baseline="30000" dirty="0"/>
              <a:t>st</a:t>
            </a:r>
            <a:r>
              <a:rPr lang="en-GB" dirty="0"/>
              <a:t> Jan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7537EB-BA52-4833-9314-142E3863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8497370" cy="448306"/>
          </a:xfrm>
        </p:spPr>
        <p:txBody>
          <a:bodyPr/>
          <a:lstStyle/>
          <a:p>
            <a:r>
              <a:rPr lang="en-GB" dirty="0"/>
              <a:t>Original Table – 3/12/20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803B6B-9630-4B3B-A80E-AFFE46ABF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56317"/>
              </p:ext>
            </p:extLst>
          </p:nvPr>
        </p:nvGraphicFramePr>
        <p:xfrm>
          <a:off x="803706" y="1164185"/>
          <a:ext cx="6962675" cy="192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35">
                  <a:extLst>
                    <a:ext uri="{9D8B030D-6E8A-4147-A177-3AD203B41FA5}">
                      <a16:colId xmlns:a16="http://schemas.microsoft.com/office/drawing/2014/main" val="3986091851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201863707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4268498061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108598948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258736180"/>
                    </a:ext>
                  </a:extLst>
                </a:gridCol>
              </a:tblGrid>
              <a:tr h="7635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Type of Incremental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Capacity Amount (kWh/d)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Original value (£)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Forecast value (£)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Uplift x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513744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Substitution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64,459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    64,459.19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£ 16,509,639.51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0436829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Non-Obligated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66,779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    67,689.49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£ 17,428,135.50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45607375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£ 33,937,775.01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317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6999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978795-9E8D-424F-BEF7-FB23A24B0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989013" algn="l"/>
              </a:tabLst>
            </a:pPr>
            <a:r>
              <a:rPr lang="en-GB" dirty="0"/>
              <a:t>| Mod 738 – Correction | 21</a:t>
            </a:r>
            <a:r>
              <a:rPr lang="en-GB" baseline="30000" dirty="0"/>
              <a:t>st</a:t>
            </a:r>
            <a:r>
              <a:rPr lang="en-GB" dirty="0"/>
              <a:t> Jan 2021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7537EB-BA52-4833-9314-142E3863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267573"/>
            <a:ext cx="8497370" cy="448306"/>
          </a:xfrm>
        </p:spPr>
        <p:txBody>
          <a:bodyPr/>
          <a:lstStyle/>
          <a:p>
            <a:r>
              <a:rPr lang="en-GB" dirty="0"/>
              <a:t>Corrected Table – 21/01/21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803B6B-9630-4B3B-A80E-AFFE46ABF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084548"/>
              </p:ext>
            </p:extLst>
          </p:nvPr>
        </p:nvGraphicFramePr>
        <p:xfrm>
          <a:off x="803706" y="1164185"/>
          <a:ext cx="6962675" cy="192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35">
                  <a:extLst>
                    <a:ext uri="{9D8B030D-6E8A-4147-A177-3AD203B41FA5}">
                      <a16:colId xmlns:a16="http://schemas.microsoft.com/office/drawing/2014/main" val="3986091851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201863707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4268498061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108598948"/>
                    </a:ext>
                  </a:extLst>
                </a:gridCol>
                <a:gridCol w="1392535">
                  <a:extLst>
                    <a:ext uri="{9D8B030D-6E8A-4147-A177-3AD203B41FA5}">
                      <a16:colId xmlns:a16="http://schemas.microsoft.com/office/drawing/2014/main" val="1258736180"/>
                    </a:ext>
                  </a:extLst>
                </a:gridCol>
              </a:tblGrid>
              <a:tr h="7635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Type of Incremental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Capacity Amount (GWh)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Original value (£)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Forecast value (£)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Uplift x</a:t>
                      </a:r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513744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Substitution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64,418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    64,418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£ 16,565,090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0436829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Non-Obligated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     67,592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£ 17,404,906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45607375"/>
                  </a:ext>
                </a:extLst>
              </a:tr>
              <a:tr h="3870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£ 33,969,995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317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2122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63f065d3-f48e-4d2d-a5d5-b4becdeb24fc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9FE3A0DFBDDF4B86E3D79E9FDBE029" ma:contentTypeVersion="13" ma:contentTypeDescription="Create a new document." ma:contentTypeScope="" ma:versionID="a7975b0689f984a9ceb30d01b1c5ec91">
  <xsd:schema xmlns:xsd="http://www.w3.org/2001/XMLSchema" xmlns:xs="http://www.w3.org/2001/XMLSchema" xmlns:p="http://schemas.microsoft.com/office/2006/metadata/properties" xmlns:ns3="058e8728-260f-4dfb-8787-4ebe17203182" xmlns:ns4="63f065d3-f48e-4d2d-a5d5-b4becdeb24fc" targetNamespace="http://schemas.microsoft.com/office/2006/metadata/properties" ma:root="true" ma:fieldsID="c186f5e41ec1966ae02ab9c6b020244d" ns3:_="" ns4:_="">
    <xsd:import namespace="058e8728-260f-4dfb-8787-4ebe17203182"/>
    <xsd:import namespace="63f065d3-f48e-4d2d-a5d5-b4becdeb24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e8728-260f-4dfb-8787-4ebe17203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065d3-f48e-4d2d-a5d5-b4becdeb2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04DA17-4FAB-418C-88AF-EBB5C20EE5F3}">
  <ds:schemaRefs>
    <ds:schemaRef ds:uri="http://schemas.microsoft.com/office/2006/metadata/properties"/>
    <ds:schemaRef ds:uri="63f065d3-f48e-4d2d-a5d5-b4becdeb24fc"/>
  </ds:schemaRefs>
</ds:datastoreItem>
</file>

<file path=customXml/itemProps2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916DA6-E5D3-465F-AEBE-DE1511BCCF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8e8728-260f-4dfb-8787-4ebe17203182"/>
    <ds:schemaRef ds:uri="63f065d3-f48e-4d2d-a5d5-b4becdeb2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 738 - NG slides</Template>
  <TotalTime>590</TotalTime>
  <Words>194</Words>
  <Application>Microsoft Office PowerPoint</Application>
  <PresentationFormat>On-screen Show (16:9)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US NG_2018 PPT__EnergyLines Template 16x9</vt:lpstr>
      <vt:lpstr>Modification Proposal 738</vt:lpstr>
      <vt:lpstr>Correction</vt:lpstr>
      <vt:lpstr>Original Table – 3/12/20</vt:lpstr>
      <vt:lpstr>Corrected Table – 21/01/21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(on two lines)</dc:title>
  <dc:creator>Malcolm Montgomery</dc:creator>
  <cp:lastModifiedBy>Rebecca Hailes</cp:lastModifiedBy>
  <cp:revision>3</cp:revision>
  <cp:lastPrinted>2018-08-10T07:16:05Z</cp:lastPrinted>
  <dcterms:created xsi:type="dcterms:W3CDTF">2020-11-09T14:18:25Z</dcterms:created>
  <dcterms:modified xsi:type="dcterms:W3CDTF">2021-01-22T13:51:11Z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0x010100719FE3A0DFBDDF4B86E3D79E9FDBE029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