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handoutMasterIdLst>
    <p:handoutMasterId r:id="rId9"/>
  </p:handoutMasterIdLst>
  <p:sldIdLst>
    <p:sldId id="277" r:id="rId5"/>
    <p:sldId id="278" r:id="rId6"/>
    <p:sldId id="288" r:id="rId7"/>
    <p:sldId id="287" r:id="rId8"/>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232A"/>
    <a:srgbClr val="1D3E61"/>
    <a:srgbClr val="68AEE0"/>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Objects="1">
      <p:cViewPr varScale="1">
        <p:scale>
          <a:sx n="99" d="100"/>
          <a:sy n="99" d="100"/>
        </p:scale>
        <p:origin x="-534" y="-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03/04/2018</a:t>
            </a:fld>
            <a:endParaRPr lang="en-GB" dirty="0"/>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sz="quarter"/>
          </p:nvPr>
        </p:nvSpPr>
        <p:spPr>
          <a:xfrm>
            <a:off x="0" y="2283718"/>
            <a:ext cx="9144000" cy="648072"/>
          </a:xfrm>
        </p:spPr>
        <p:txBody>
          <a:bodyPr/>
          <a:lstStyle/>
          <a:p>
            <a:r>
              <a:rPr lang="en-GB" sz="3200" dirty="0" smtClean="0">
                <a:solidFill>
                  <a:srgbClr val="68AEE0"/>
                </a:solidFill>
                <a:latin typeface="+mn-lt"/>
              </a:rPr>
              <a:t> </a:t>
            </a:r>
            <a:endParaRPr lang="en-GB" sz="3200" dirty="0">
              <a:solidFill>
                <a:srgbClr val="68AEE0"/>
              </a:solidFill>
              <a:latin typeface="+mn-lt"/>
            </a:endParaRPr>
          </a:p>
        </p:txBody>
      </p:sp>
      <p:sp>
        <p:nvSpPr>
          <p:cNvPr id="7" name="Subtitle 2"/>
          <p:cNvSpPr>
            <a:spLocks noGrp="1"/>
          </p:cNvSpPr>
          <p:nvPr>
            <p:ph type="subTitle" sz="quarter" idx="1"/>
          </p:nvPr>
        </p:nvSpPr>
        <p:spPr>
          <a:xfrm>
            <a:off x="-20340" y="2440196"/>
            <a:ext cx="9144000" cy="1643721"/>
          </a:xfrm>
        </p:spPr>
        <p:txBody>
          <a:bodyPr/>
          <a:lstStyle/>
          <a:p>
            <a:r>
              <a:rPr lang="en-GB" sz="2800" b="1" dirty="0" smtClean="0">
                <a:solidFill>
                  <a:srgbClr val="3E5AA8"/>
                </a:solidFill>
              </a:rPr>
              <a:t>XRN4361 – UK Link Release 2</a:t>
            </a:r>
          </a:p>
          <a:p>
            <a:r>
              <a:rPr lang="en-GB" sz="2800" b="1" dirty="0" smtClean="0">
                <a:solidFill>
                  <a:srgbClr val="3E5AA8"/>
                </a:solidFill>
              </a:rPr>
              <a:t>Data Migration Plan for XRN4249</a:t>
            </a:r>
            <a:endParaRPr lang="en-GB" sz="2800" b="1" dirty="0">
              <a:solidFill>
                <a:srgbClr val="3E5AA8"/>
              </a:solidFill>
            </a:endParaRPr>
          </a:p>
          <a:p>
            <a:endParaRPr lang="en-GB" sz="1200" b="1" dirty="0">
              <a:solidFill>
                <a:srgbClr val="3E5AA8"/>
              </a:solidFill>
            </a:endParaRPr>
          </a:p>
          <a:p>
            <a:r>
              <a:rPr lang="en-GB" sz="2400" dirty="0" smtClean="0">
                <a:solidFill>
                  <a:srgbClr val="3E5AA8"/>
                </a:solidFill>
              </a:rPr>
              <a:t>28/03/18</a:t>
            </a:r>
            <a:endParaRPr lang="en-GB" sz="2400" dirty="0">
              <a:solidFill>
                <a:srgbClr val="3E5AA8"/>
              </a:solidFill>
            </a:endParaRPr>
          </a:p>
          <a:p>
            <a:endParaRPr lang="en-GB" sz="2400" dirty="0">
              <a:solidFill>
                <a:srgbClr val="3E5AA8"/>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5425" y="51470"/>
            <a:ext cx="8688388" cy="504056"/>
          </a:xfrm>
        </p:spPr>
        <p:txBody>
          <a:bodyPr/>
          <a:lstStyle/>
          <a:p>
            <a:r>
              <a:rPr lang="en-GB" sz="2800" dirty="0" smtClean="0"/>
              <a:t>Introduction/Problem Statement</a:t>
            </a:r>
            <a:endParaRPr lang="en-GB" sz="2800" dirty="0"/>
          </a:p>
        </p:txBody>
      </p:sp>
      <p:sp>
        <p:nvSpPr>
          <p:cNvPr id="4" name="Content Placeholder 2"/>
          <p:cNvSpPr txBox="1">
            <a:spLocks/>
          </p:cNvSpPr>
          <p:nvPr/>
        </p:nvSpPr>
        <p:spPr bwMode="auto">
          <a:xfrm>
            <a:off x="179513" y="627534"/>
            <a:ext cx="8568952"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marL="0" indent="0">
              <a:buNone/>
            </a:pPr>
            <a:r>
              <a:rPr lang="en-GB" sz="1600" dirty="0" smtClean="0"/>
              <a:t>Change XRN4249 is part of the scope of changes planned to be implemented as part of UK Link Release 2 on the 29</a:t>
            </a:r>
            <a:r>
              <a:rPr lang="en-GB" sz="1600" baseline="30000" dirty="0" smtClean="0"/>
              <a:t>th</a:t>
            </a:r>
            <a:r>
              <a:rPr lang="en-GB" sz="1600" dirty="0" smtClean="0"/>
              <a:t> June 2018. </a:t>
            </a:r>
          </a:p>
          <a:p>
            <a:pPr marL="0" indent="0">
              <a:buNone/>
            </a:pPr>
            <a:endParaRPr lang="en-GB" sz="1600" dirty="0"/>
          </a:p>
          <a:p>
            <a:pPr marL="0" indent="0">
              <a:buNone/>
            </a:pPr>
            <a:r>
              <a:rPr lang="en-GB" sz="1600" dirty="0" smtClean="0"/>
              <a:t>Following analysis of this change, discussion was held with Customers at both ChMC and DSG.  Concerns were raised around the migration of the PAF updates from when the process was suspended in April 2017.  These concerns relate to the volume of updates required over the period April 17 through to June 18 that could have a downstream impact to Customer systems and business processes.</a:t>
            </a:r>
          </a:p>
          <a:p>
            <a:pPr marL="0" indent="0">
              <a:buNone/>
            </a:pPr>
            <a:endParaRPr lang="en-GB" sz="1600" dirty="0"/>
          </a:p>
          <a:p>
            <a:pPr marL="0" indent="0">
              <a:buNone/>
            </a:pPr>
            <a:r>
              <a:rPr lang="en-GB" sz="1600" dirty="0" smtClean="0"/>
              <a:t>To minimise the impact of loading all retrospective PAF updates from April 2017, Xoserve are recommending a staggered approach to migrate the data over a number of weekends.  This would have checkpoints built into the plan to review the process and agree the volume of updates to be loaded on the next planned date.  This approach is expected to reduce the impacts to Customer systems and business processes.</a:t>
            </a:r>
            <a:endParaRPr lang="en-US" sz="1600" dirty="0"/>
          </a:p>
          <a:p>
            <a:pPr marL="0" indent="0">
              <a:buNone/>
            </a:pPr>
            <a:endParaRPr lang="en-GB"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Migration Plan</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696358203"/>
              </p:ext>
            </p:extLst>
          </p:nvPr>
        </p:nvGraphicFramePr>
        <p:xfrm>
          <a:off x="251518" y="627534"/>
          <a:ext cx="8352929" cy="4063920"/>
        </p:xfrm>
        <a:graphic>
          <a:graphicData uri="http://schemas.openxmlformats.org/drawingml/2006/table">
            <a:tbl>
              <a:tblPr firstRow="1" bandRow="1">
                <a:tableStyleId>{5C22544A-7EE6-4342-B048-85BDC9FD1C3A}</a:tableStyleId>
              </a:tblPr>
              <a:tblGrid>
                <a:gridCol w="347118"/>
                <a:gridCol w="5197500"/>
                <a:gridCol w="1467165"/>
                <a:gridCol w="1341146"/>
              </a:tblGrid>
              <a:tr h="174295">
                <a:tc>
                  <a:txBody>
                    <a:bodyPr/>
                    <a:lstStyle/>
                    <a:p>
                      <a:pPr algn="ctr"/>
                      <a:r>
                        <a:rPr lang="en-GB" sz="800" dirty="0" smtClean="0"/>
                        <a:t>No</a:t>
                      </a:r>
                      <a:endParaRPr lang="en-GB" sz="800" dirty="0"/>
                    </a:p>
                  </a:txBody>
                  <a:tcPr marL="50728" marR="50728" marT="25364" marB="25364"/>
                </a:tc>
                <a:tc>
                  <a:txBody>
                    <a:bodyPr/>
                    <a:lstStyle/>
                    <a:p>
                      <a:pPr algn="ctr"/>
                      <a:r>
                        <a:rPr lang="en-GB" sz="800" dirty="0" smtClean="0"/>
                        <a:t>Activity</a:t>
                      </a:r>
                      <a:endParaRPr lang="en-GB" sz="800" dirty="0"/>
                    </a:p>
                  </a:txBody>
                  <a:tcPr marL="50728" marR="50728" marT="25364" marB="25364"/>
                </a:tc>
                <a:tc>
                  <a:txBody>
                    <a:bodyPr/>
                    <a:lstStyle/>
                    <a:p>
                      <a:pPr algn="ctr"/>
                      <a:r>
                        <a:rPr lang="en-GB" sz="800" dirty="0" smtClean="0"/>
                        <a:t>Start Date</a:t>
                      </a:r>
                      <a:endParaRPr lang="en-GB" sz="800" dirty="0"/>
                    </a:p>
                  </a:txBody>
                  <a:tcPr marL="50728" marR="50728" marT="25364" marB="25364"/>
                </a:tc>
                <a:tc>
                  <a:txBody>
                    <a:bodyPr/>
                    <a:lstStyle/>
                    <a:p>
                      <a:pPr algn="ctr"/>
                      <a:r>
                        <a:rPr lang="en-GB" sz="800" dirty="0" smtClean="0"/>
                        <a:t>End Date</a:t>
                      </a:r>
                      <a:endParaRPr lang="en-GB" sz="800" dirty="0"/>
                    </a:p>
                  </a:txBody>
                  <a:tcPr marL="50728" marR="50728" marT="25364" marB="25364"/>
                </a:tc>
              </a:tr>
              <a:tr h="174295">
                <a:tc>
                  <a:txBody>
                    <a:bodyPr/>
                    <a:lstStyle/>
                    <a:p>
                      <a:pPr algn="r"/>
                      <a:r>
                        <a:rPr lang="en-GB" sz="900" dirty="0" smtClean="0"/>
                        <a:t>1</a:t>
                      </a:r>
                      <a:endParaRPr lang="en-GB" sz="900" dirty="0"/>
                    </a:p>
                  </a:txBody>
                  <a:tcPr marL="50728" marR="50728" marT="25364" marB="25364"/>
                </a:tc>
                <a:tc>
                  <a:txBody>
                    <a:bodyPr/>
                    <a:lstStyle/>
                    <a:p>
                      <a:r>
                        <a:rPr lang="en-GB" sz="900" dirty="0" smtClean="0"/>
                        <a:t>Code Deployment as part of R2 Cutover/Implementation</a:t>
                      </a:r>
                      <a:endParaRPr lang="en-GB" sz="900" dirty="0"/>
                    </a:p>
                  </a:txBody>
                  <a:tcPr marL="50728" marR="50728" marT="25364" marB="25364"/>
                </a:tc>
                <a:tc>
                  <a:txBody>
                    <a:bodyPr/>
                    <a:lstStyle/>
                    <a:p>
                      <a:pPr algn="ctr"/>
                      <a:r>
                        <a:rPr lang="en-GB" sz="900" dirty="0" smtClean="0"/>
                        <a:t>30/06/2018</a:t>
                      </a:r>
                      <a:endParaRPr lang="en-GB" sz="900" dirty="0"/>
                    </a:p>
                  </a:txBody>
                  <a:tcPr marL="50728" marR="50728" marT="25364" marB="25364"/>
                </a:tc>
                <a:tc>
                  <a:txBody>
                    <a:bodyPr/>
                    <a:lstStyle/>
                    <a:p>
                      <a:pPr algn="ctr"/>
                      <a:r>
                        <a:rPr lang="en-GB" sz="900" dirty="0" smtClean="0"/>
                        <a:t>01/07/2018</a:t>
                      </a:r>
                      <a:endParaRPr lang="en-GB" sz="900" dirty="0"/>
                    </a:p>
                  </a:txBody>
                  <a:tcPr marL="50728" marR="50728" marT="25364" marB="25364"/>
                </a:tc>
              </a:tr>
              <a:tr h="174295">
                <a:tc>
                  <a:txBody>
                    <a:bodyPr/>
                    <a:lstStyle/>
                    <a:p>
                      <a:pPr algn="r"/>
                      <a:r>
                        <a:rPr lang="en-GB" sz="900" dirty="0" smtClean="0"/>
                        <a:t>2</a:t>
                      </a:r>
                      <a:endParaRPr lang="en-GB" sz="900" dirty="0"/>
                    </a:p>
                  </a:txBody>
                  <a:tcPr marL="50728" marR="50728" marT="25364" marB="25364"/>
                </a:tc>
                <a:tc>
                  <a:txBody>
                    <a:bodyPr/>
                    <a:lstStyle/>
                    <a:p>
                      <a:r>
                        <a:rPr lang="en-GB" sz="900" dirty="0" smtClean="0"/>
                        <a:t>Initial 10K Load</a:t>
                      </a:r>
                      <a:endParaRPr lang="en-GB" sz="900" dirty="0"/>
                    </a:p>
                  </a:txBody>
                  <a:tcPr marL="50728" marR="50728" marT="25364" marB="25364"/>
                </a:tc>
                <a:tc>
                  <a:txBody>
                    <a:bodyPr/>
                    <a:lstStyle/>
                    <a:p>
                      <a:pPr algn="ctr"/>
                      <a:r>
                        <a:rPr lang="en-GB" sz="900" dirty="0" smtClean="0"/>
                        <a:t>07/07/2018</a:t>
                      </a:r>
                      <a:endParaRPr lang="en-GB" sz="900" dirty="0"/>
                    </a:p>
                  </a:txBody>
                  <a:tcPr marL="50728" marR="50728" marT="25364" marB="25364"/>
                </a:tc>
                <a:tc>
                  <a:txBody>
                    <a:bodyPr/>
                    <a:lstStyle/>
                    <a:p>
                      <a:pPr algn="ctr"/>
                      <a:r>
                        <a:rPr lang="en-GB" sz="900" dirty="0" smtClean="0"/>
                        <a:t>07/07/2018</a:t>
                      </a:r>
                      <a:endParaRPr lang="en-GB" sz="900" dirty="0"/>
                    </a:p>
                  </a:txBody>
                  <a:tcPr marL="50728" marR="50728" marT="25364" marB="25364"/>
                </a:tc>
              </a:tr>
              <a:tr h="174295">
                <a:tc>
                  <a:txBody>
                    <a:bodyPr/>
                    <a:lstStyle/>
                    <a:p>
                      <a:pPr algn="r"/>
                      <a:r>
                        <a:rPr lang="en-GB" sz="900" dirty="0" smtClean="0"/>
                        <a:t>3</a:t>
                      </a:r>
                      <a:endParaRPr lang="en-GB" sz="900" dirty="0"/>
                    </a:p>
                  </a:txBody>
                  <a:tcPr marL="50728" marR="50728" marT="25364" marB="25364"/>
                </a:tc>
                <a:tc>
                  <a:txBody>
                    <a:bodyPr/>
                    <a:lstStyle/>
                    <a:p>
                      <a:r>
                        <a:rPr lang="en-GB" sz="900" dirty="0" smtClean="0"/>
                        <a:t>NAC File / Portfolio Files / Daily Delta on the back of the initial 10K address update</a:t>
                      </a:r>
                      <a:endParaRPr lang="en-GB" sz="900" dirty="0"/>
                    </a:p>
                  </a:txBody>
                  <a:tcPr marL="50728" marR="50728" marT="25364" marB="25364"/>
                </a:tc>
                <a:tc>
                  <a:txBody>
                    <a:bodyPr/>
                    <a:lstStyle/>
                    <a:p>
                      <a:pPr algn="ctr"/>
                      <a:r>
                        <a:rPr lang="en-GB" sz="900" dirty="0" smtClean="0"/>
                        <a:t>08/07/2018</a:t>
                      </a:r>
                      <a:endParaRPr lang="en-GB" sz="900" dirty="0"/>
                    </a:p>
                  </a:txBody>
                  <a:tcPr marL="50728" marR="50728" marT="25364" marB="25364"/>
                </a:tc>
                <a:tc>
                  <a:txBody>
                    <a:bodyPr/>
                    <a:lstStyle/>
                    <a:p>
                      <a:pPr algn="ctr"/>
                      <a:r>
                        <a:rPr lang="en-GB" sz="900" dirty="0" smtClean="0"/>
                        <a:t>08/07/2018</a:t>
                      </a:r>
                      <a:endParaRPr lang="en-GB" sz="900" dirty="0"/>
                    </a:p>
                  </a:txBody>
                  <a:tcPr marL="50728" marR="50728" marT="25364" marB="25364"/>
                </a:tc>
              </a:tr>
              <a:tr h="174295">
                <a:tc>
                  <a:txBody>
                    <a:bodyPr/>
                    <a:lstStyle/>
                    <a:p>
                      <a:pPr algn="r"/>
                      <a:r>
                        <a:rPr lang="en-GB" sz="900" dirty="0" smtClean="0"/>
                        <a:t>4</a:t>
                      </a:r>
                      <a:endParaRPr lang="en-GB" sz="900" dirty="0"/>
                    </a:p>
                  </a:txBody>
                  <a:tcPr marL="50728" marR="50728" marT="25364" marB="25364"/>
                </a:tc>
                <a:tc>
                  <a:txBody>
                    <a:bodyPr/>
                    <a:lstStyle/>
                    <a:p>
                      <a:r>
                        <a:rPr lang="en-GB" sz="900" dirty="0" smtClean="0"/>
                        <a:t>Data Load to SAP BW</a:t>
                      </a:r>
                      <a:endParaRPr lang="en-GB" sz="900" dirty="0"/>
                    </a:p>
                  </a:txBody>
                  <a:tcPr marL="50728" marR="50728" marT="25364" marB="25364"/>
                </a:tc>
                <a:tc>
                  <a:txBody>
                    <a:bodyPr/>
                    <a:lstStyle/>
                    <a:p>
                      <a:pPr algn="ctr"/>
                      <a:r>
                        <a:rPr lang="en-GB" sz="900" dirty="0" smtClean="0"/>
                        <a:t>09/07/2018</a:t>
                      </a:r>
                      <a:endParaRPr lang="en-GB" sz="900" dirty="0"/>
                    </a:p>
                  </a:txBody>
                  <a:tcPr marL="50728" marR="50728" marT="25364" marB="25364"/>
                </a:tc>
                <a:tc>
                  <a:txBody>
                    <a:bodyPr/>
                    <a:lstStyle/>
                    <a:p>
                      <a:pPr algn="ctr"/>
                      <a:r>
                        <a:rPr lang="en-GB" sz="900" dirty="0" smtClean="0"/>
                        <a:t>09/07/2018</a:t>
                      </a:r>
                      <a:endParaRPr lang="en-GB" sz="900" dirty="0"/>
                    </a:p>
                  </a:txBody>
                  <a:tcPr marL="50728" marR="50728" marT="25364" marB="25364"/>
                </a:tc>
              </a:tr>
              <a:tr h="174295">
                <a:tc>
                  <a:txBody>
                    <a:bodyPr/>
                    <a:lstStyle/>
                    <a:p>
                      <a:pPr algn="r"/>
                      <a:r>
                        <a:rPr lang="en-GB" sz="900" dirty="0" smtClean="0"/>
                        <a:t>5</a:t>
                      </a:r>
                      <a:endParaRPr lang="en-GB" sz="900" dirty="0"/>
                    </a:p>
                  </a:txBody>
                  <a:tcPr marL="50728" marR="50728" marT="25364" marB="25364"/>
                </a:tc>
                <a:tc>
                  <a:txBody>
                    <a:bodyPr/>
                    <a:lstStyle/>
                    <a:p>
                      <a:r>
                        <a:rPr lang="en-GB" sz="900" dirty="0" smtClean="0"/>
                        <a:t>Agreemen</a:t>
                      </a:r>
                      <a:r>
                        <a:rPr lang="en-GB" sz="900" baseline="0" dirty="0" smtClean="0"/>
                        <a:t>t with Shippers to load safe volume (100k) records into SAP ISU (BW?)</a:t>
                      </a:r>
                      <a:endParaRPr lang="en-GB" sz="900" dirty="0"/>
                    </a:p>
                  </a:txBody>
                  <a:tcPr marL="50728" marR="50728" marT="25364" marB="25364"/>
                </a:tc>
                <a:tc>
                  <a:txBody>
                    <a:bodyPr/>
                    <a:lstStyle/>
                    <a:p>
                      <a:pPr algn="ctr"/>
                      <a:r>
                        <a:rPr lang="en-GB" sz="900" dirty="0" smtClean="0"/>
                        <a:t>09/07/2018</a:t>
                      </a:r>
                      <a:endParaRPr lang="en-GB" sz="900" dirty="0"/>
                    </a:p>
                  </a:txBody>
                  <a:tcPr marL="50728" marR="50728" marT="25364" marB="25364"/>
                </a:tc>
                <a:tc>
                  <a:txBody>
                    <a:bodyPr/>
                    <a:lstStyle/>
                    <a:p>
                      <a:pPr algn="ctr"/>
                      <a:r>
                        <a:rPr lang="en-GB" sz="900" dirty="0" smtClean="0"/>
                        <a:t>13/07/2018</a:t>
                      </a:r>
                      <a:endParaRPr lang="en-GB" sz="900" dirty="0"/>
                    </a:p>
                  </a:txBody>
                  <a:tcPr marL="50728" marR="50728" marT="25364" marB="25364"/>
                </a:tc>
              </a:tr>
              <a:tr h="174295">
                <a:tc>
                  <a:txBody>
                    <a:bodyPr/>
                    <a:lstStyle/>
                    <a:p>
                      <a:pPr algn="r"/>
                      <a:r>
                        <a:rPr lang="en-GB" sz="900" dirty="0" smtClean="0"/>
                        <a:t>5</a:t>
                      </a:r>
                      <a:endParaRPr lang="en-GB" sz="900" dirty="0"/>
                    </a:p>
                  </a:txBody>
                  <a:tcPr marL="50728" marR="50728" marT="25364" marB="25364"/>
                </a:tc>
                <a:tc>
                  <a:txBody>
                    <a:bodyPr/>
                    <a:lstStyle/>
                    <a:p>
                      <a:r>
                        <a:rPr lang="en-GB" sz="900" dirty="0" smtClean="0"/>
                        <a:t>Load the safe volume (100k) records</a:t>
                      </a:r>
                      <a:endParaRPr lang="en-GB" sz="900" dirty="0"/>
                    </a:p>
                  </a:txBody>
                  <a:tcPr marL="50728" marR="50728" marT="25364" marB="25364"/>
                </a:tc>
                <a:tc>
                  <a:txBody>
                    <a:bodyPr/>
                    <a:lstStyle/>
                    <a:p>
                      <a:pPr algn="ctr"/>
                      <a:r>
                        <a:rPr lang="en-GB" sz="900" dirty="0" smtClean="0"/>
                        <a:t>14/07/2018</a:t>
                      </a:r>
                      <a:endParaRPr lang="en-GB" sz="900" dirty="0"/>
                    </a:p>
                  </a:txBody>
                  <a:tcPr marL="50728" marR="50728" marT="25364" marB="25364"/>
                </a:tc>
                <a:tc>
                  <a:txBody>
                    <a:bodyPr/>
                    <a:lstStyle/>
                    <a:p>
                      <a:pPr algn="ctr"/>
                      <a:r>
                        <a:rPr lang="en-GB" sz="900" dirty="0" smtClean="0"/>
                        <a:t>14/07/2018</a:t>
                      </a:r>
                      <a:endParaRPr lang="en-GB" sz="900" dirty="0"/>
                    </a:p>
                  </a:txBody>
                  <a:tcPr marL="50728" marR="50728" marT="25364" marB="25364"/>
                </a:tc>
              </a:tr>
              <a:tr h="297863">
                <a:tc>
                  <a:txBody>
                    <a:bodyPr/>
                    <a:lstStyle/>
                    <a:p>
                      <a:pPr algn="r"/>
                      <a:r>
                        <a:rPr lang="en-GB" sz="900" dirty="0" smtClean="0"/>
                        <a:t>6</a:t>
                      </a:r>
                      <a:endParaRPr lang="en-GB" sz="900" dirty="0"/>
                    </a:p>
                  </a:txBody>
                  <a:tcPr marL="50728" marR="50728" marT="25364" marB="25364"/>
                </a:tc>
                <a:tc>
                  <a:txBody>
                    <a:bodyPr/>
                    <a:lstStyle/>
                    <a:p>
                      <a:r>
                        <a:rPr lang="en-GB" sz="900" dirty="0" smtClean="0"/>
                        <a:t>NAC</a:t>
                      </a:r>
                      <a:r>
                        <a:rPr lang="en-GB" sz="900" baseline="0" dirty="0" smtClean="0"/>
                        <a:t> File / Portfolio Files / Daily Delta on the back of the initial safe volume (100K) address update</a:t>
                      </a:r>
                      <a:endParaRPr lang="en-GB" sz="900" dirty="0"/>
                    </a:p>
                  </a:txBody>
                  <a:tcPr marL="50728" marR="50728" marT="25364" marB="25364"/>
                </a:tc>
                <a:tc>
                  <a:txBody>
                    <a:bodyPr/>
                    <a:lstStyle/>
                    <a:p>
                      <a:pPr algn="ctr"/>
                      <a:r>
                        <a:rPr lang="en-GB" sz="900" dirty="0" smtClean="0"/>
                        <a:t>15/07/2018</a:t>
                      </a:r>
                      <a:endParaRPr lang="en-GB" sz="900" dirty="0"/>
                    </a:p>
                  </a:txBody>
                  <a:tcPr marL="50728" marR="50728" marT="25364" marB="25364"/>
                </a:tc>
                <a:tc>
                  <a:txBody>
                    <a:bodyPr/>
                    <a:lstStyle/>
                    <a:p>
                      <a:pPr algn="ctr"/>
                      <a:r>
                        <a:rPr lang="en-GB" sz="900" dirty="0" smtClean="0"/>
                        <a:t>15/07/2018</a:t>
                      </a:r>
                      <a:endParaRPr lang="en-GB" sz="900" dirty="0"/>
                    </a:p>
                  </a:txBody>
                  <a:tcPr marL="50728" marR="50728" marT="25364" marB="25364"/>
                </a:tc>
              </a:tr>
              <a:tr h="174295">
                <a:tc>
                  <a:txBody>
                    <a:bodyPr/>
                    <a:lstStyle/>
                    <a:p>
                      <a:pPr algn="r"/>
                      <a:r>
                        <a:rPr lang="en-GB" sz="900" dirty="0" smtClean="0"/>
                        <a:t>7</a:t>
                      </a:r>
                      <a:endParaRPr lang="en-GB" sz="900" dirty="0"/>
                    </a:p>
                  </a:txBody>
                  <a:tcPr marL="50728" marR="50728" marT="25364" marB="25364"/>
                </a:tc>
                <a:tc>
                  <a:txBody>
                    <a:bodyPr/>
                    <a:lstStyle/>
                    <a:p>
                      <a:r>
                        <a:rPr lang="en-GB" sz="900" dirty="0" smtClean="0"/>
                        <a:t>Daily Load to SAP BW</a:t>
                      </a:r>
                      <a:endParaRPr lang="en-GB" sz="900" dirty="0"/>
                    </a:p>
                  </a:txBody>
                  <a:tcPr marL="50728" marR="50728" marT="25364" marB="25364"/>
                </a:tc>
                <a:tc>
                  <a:txBody>
                    <a:bodyPr/>
                    <a:lstStyle/>
                    <a:p>
                      <a:pPr algn="ctr"/>
                      <a:r>
                        <a:rPr lang="en-GB" sz="900" dirty="0" smtClean="0"/>
                        <a:t>16/07/2018</a:t>
                      </a:r>
                      <a:endParaRPr lang="en-GB" sz="900" dirty="0"/>
                    </a:p>
                  </a:txBody>
                  <a:tcPr marL="50728" marR="50728" marT="25364" marB="25364"/>
                </a:tc>
                <a:tc>
                  <a:txBody>
                    <a:bodyPr/>
                    <a:lstStyle/>
                    <a:p>
                      <a:pPr algn="ctr"/>
                      <a:r>
                        <a:rPr lang="en-GB" sz="900" dirty="0" smtClean="0"/>
                        <a:t>16/07/2018</a:t>
                      </a:r>
                      <a:endParaRPr lang="en-GB" sz="900" dirty="0"/>
                    </a:p>
                  </a:txBody>
                  <a:tcPr marL="50728" marR="50728" marT="25364" marB="25364"/>
                </a:tc>
              </a:tr>
              <a:tr h="251993">
                <a:tc>
                  <a:txBody>
                    <a:bodyPr/>
                    <a:lstStyle/>
                    <a:p>
                      <a:pPr algn="r"/>
                      <a:r>
                        <a:rPr lang="en-GB" sz="900" dirty="0" smtClean="0"/>
                        <a:t>8</a:t>
                      </a:r>
                      <a:endParaRPr lang="en-GB" sz="900" dirty="0"/>
                    </a:p>
                  </a:txBody>
                  <a:tcPr marL="50728" marR="50728" marT="25364" marB="2536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Agreement with Shippers to load</a:t>
                      </a:r>
                      <a:r>
                        <a:rPr lang="en-GB" sz="900" baseline="0" dirty="0" smtClean="0"/>
                        <a:t> the next set of safe volume records (100k) into SA</a:t>
                      </a:r>
                      <a:endParaRPr lang="en-GB" sz="900" dirty="0" smtClean="0"/>
                    </a:p>
                  </a:txBody>
                  <a:tcPr marL="50728" marR="50728" marT="25364" marB="25364"/>
                </a:tc>
                <a:tc>
                  <a:txBody>
                    <a:bodyPr/>
                    <a:lstStyle/>
                    <a:p>
                      <a:pPr algn="ctr"/>
                      <a:r>
                        <a:rPr lang="en-GB" sz="900" dirty="0" smtClean="0"/>
                        <a:t>16/07/2018</a:t>
                      </a:r>
                      <a:endParaRPr lang="en-GB" sz="900" dirty="0"/>
                    </a:p>
                  </a:txBody>
                  <a:tcPr marL="50728" marR="50728" marT="25364" marB="25364"/>
                </a:tc>
                <a:tc>
                  <a:txBody>
                    <a:bodyPr/>
                    <a:lstStyle/>
                    <a:p>
                      <a:pPr algn="ctr"/>
                      <a:r>
                        <a:rPr lang="en-GB" sz="900" dirty="0" smtClean="0"/>
                        <a:t>20/07/2018</a:t>
                      </a:r>
                      <a:endParaRPr lang="en-GB" sz="900" dirty="0"/>
                    </a:p>
                  </a:txBody>
                  <a:tcPr marL="50728" marR="50728" marT="25364" marB="25364"/>
                </a:tc>
              </a:tr>
              <a:tr h="174295">
                <a:tc>
                  <a:txBody>
                    <a:bodyPr/>
                    <a:lstStyle/>
                    <a:p>
                      <a:pPr algn="r"/>
                      <a:r>
                        <a:rPr lang="en-GB" sz="900" dirty="0" smtClean="0"/>
                        <a:t>9</a:t>
                      </a:r>
                      <a:endParaRPr lang="en-GB" sz="900" dirty="0"/>
                    </a:p>
                  </a:txBody>
                  <a:tcPr marL="50728" marR="50728" marT="25364" marB="25364"/>
                </a:tc>
                <a:tc>
                  <a:txBody>
                    <a:bodyPr/>
                    <a:lstStyle/>
                    <a:p>
                      <a:r>
                        <a:rPr lang="en-GB" sz="900" dirty="0" smtClean="0"/>
                        <a:t>Load the 2</a:t>
                      </a:r>
                      <a:r>
                        <a:rPr lang="en-GB" sz="900" baseline="30000" dirty="0" smtClean="0"/>
                        <a:t>nd</a:t>
                      </a:r>
                      <a:r>
                        <a:rPr lang="en-GB" sz="900" dirty="0" smtClean="0"/>
                        <a:t> set of safe volume (100K) records into</a:t>
                      </a:r>
                      <a:r>
                        <a:rPr lang="en-GB" sz="900" baseline="0" dirty="0" smtClean="0"/>
                        <a:t> SAP ISU</a:t>
                      </a:r>
                      <a:endParaRPr lang="en-GB" sz="900" dirty="0"/>
                    </a:p>
                  </a:txBody>
                  <a:tcPr marL="50728" marR="50728" marT="25364" marB="25364"/>
                </a:tc>
                <a:tc>
                  <a:txBody>
                    <a:bodyPr/>
                    <a:lstStyle/>
                    <a:p>
                      <a:pPr algn="ctr"/>
                      <a:r>
                        <a:rPr lang="en-GB" sz="900" dirty="0" smtClean="0"/>
                        <a:t>21/07/2018</a:t>
                      </a:r>
                      <a:endParaRPr lang="en-GB" sz="900" dirty="0"/>
                    </a:p>
                  </a:txBody>
                  <a:tcPr marL="50728" marR="50728" marT="25364" marB="25364"/>
                </a:tc>
                <a:tc>
                  <a:txBody>
                    <a:bodyPr/>
                    <a:lstStyle/>
                    <a:p>
                      <a:pPr algn="ctr"/>
                      <a:r>
                        <a:rPr lang="en-GB" sz="900" dirty="0" smtClean="0"/>
                        <a:t>21/07/2018</a:t>
                      </a:r>
                      <a:endParaRPr lang="en-GB" sz="900" dirty="0"/>
                    </a:p>
                  </a:txBody>
                  <a:tcPr marL="50728" marR="50728" marT="25364" marB="25364"/>
                </a:tc>
              </a:tr>
              <a:tr h="297863">
                <a:tc>
                  <a:txBody>
                    <a:bodyPr/>
                    <a:lstStyle/>
                    <a:p>
                      <a:pPr algn="r"/>
                      <a:r>
                        <a:rPr lang="en-GB" sz="900" dirty="0" smtClean="0"/>
                        <a:t>10</a:t>
                      </a:r>
                      <a:endParaRPr lang="en-GB" sz="900" dirty="0"/>
                    </a:p>
                  </a:txBody>
                  <a:tcPr marL="50728" marR="50728" marT="25364" marB="25364"/>
                </a:tc>
                <a:tc>
                  <a:txBody>
                    <a:bodyPr/>
                    <a:lstStyle/>
                    <a:p>
                      <a:r>
                        <a:rPr lang="en-GB" sz="900" dirty="0" smtClean="0"/>
                        <a:t>NAC File / Portfolio Files / Daily Delta on the back of the 2</a:t>
                      </a:r>
                      <a:r>
                        <a:rPr lang="en-GB" sz="900" baseline="30000" dirty="0" smtClean="0"/>
                        <a:t>nd</a:t>
                      </a:r>
                      <a:r>
                        <a:rPr lang="en-GB" sz="900" dirty="0" smtClean="0"/>
                        <a:t> set of safe volume (100K) address update</a:t>
                      </a:r>
                      <a:endParaRPr lang="en-GB" sz="900" dirty="0"/>
                    </a:p>
                  </a:txBody>
                  <a:tcPr marL="50728" marR="50728" marT="25364" marB="25364"/>
                </a:tc>
                <a:tc>
                  <a:txBody>
                    <a:bodyPr/>
                    <a:lstStyle/>
                    <a:p>
                      <a:pPr algn="ctr"/>
                      <a:r>
                        <a:rPr lang="en-GB" sz="900" dirty="0" smtClean="0"/>
                        <a:t>22/07/2018</a:t>
                      </a:r>
                      <a:endParaRPr lang="en-GB" sz="900" dirty="0"/>
                    </a:p>
                  </a:txBody>
                  <a:tcPr marL="50728" marR="50728" marT="25364" marB="25364"/>
                </a:tc>
                <a:tc>
                  <a:txBody>
                    <a:bodyPr/>
                    <a:lstStyle/>
                    <a:p>
                      <a:pPr algn="ctr"/>
                      <a:r>
                        <a:rPr lang="en-GB" sz="900" dirty="0" smtClean="0"/>
                        <a:t>22/07/2018</a:t>
                      </a:r>
                      <a:endParaRPr lang="en-GB" sz="900" dirty="0"/>
                    </a:p>
                  </a:txBody>
                  <a:tcPr marL="50728" marR="50728" marT="25364" marB="25364"/>
                </a:tc>
              </a:tr>
              <a:tr h="174295">
                <a:tc>
                  <a:txBody>
                    <a:bodyPr/>
                    <a:lstStyle/>
                    <a:p>
                      <a:pPr algn="r"/>
                      <a:r>
                        <a:rPr lang="en-GB" sz="900" dirty="0" smtClean="0"/>
                        <a:t>11</a:t>
                      </a:r>
                      <a:endParaRPr lang="en-GB" sz="900" dirty="0"/>
                    </a:p>
                  </a:txBody>
                  <a:tcPr marL="50728" marR="50728" marT="25364" marB="25364"/>
                </a:tc>
                <a:tc>
                  <a:txBody>
                    <a:bodyPr/>
                    <a:lstStyle/>
                    <a:p>
                      <a:r>
                        <a:rPr lang="en-GB" sz="900" dirty="0" smtClean="0"/>
                        <a:t>Agreement with Shippers to load the remaining updates (approx. 40K)</a:t>
                      </a:r>
                      <a:endParaRPr lang="en-GB" sz="900" dirty="0"/>
                    </a:p>
                  </a:txBody>
                  <a:tcPr marL="50728" marR="50728" marT="25364" marB="25364"/>
                </a:tc>
                <a:tc>
                  <a:txBody>
                    <a:bodyPr/>
                    <a:lstStyle/>
                    <a:p>
                      <a:pPr algn="ctr"/>
                      <a:r>
                        <a:rPr lang="en-GB" sz="900" dirty="0" smtClean="0"/>
                        <a:t>23/07/2018</a:t>
                      </a:r>
                      <a:endParaRPr lang="en-GB" sz="900" dirty="0"/>
                    </a:p>
                  </a:txBody>
                  <a:tcPr marL="50728" marR="50728" marT="25364" marB="25364"/>
                </a:tc>
                <a:tc>
                  <a:txBody>
                    <a:bodyPr/>
                    <a:lstStyle/>
                    <a:p>
                      <a:pPr algn="ctr"/>
                      <a:r>
                        <a:rPr lang="en-GB" sz="900" dirty="0" smtClean="0"/>
                        <a:t>27/07/2018</a:t>
                      </a:r>
                      <a:endParaRPr lang="en-GB" sz="900" dirty="0"/>
                    </a:p>
                  </a:txBody>
                  <a:tcPr marL="50728" marR="50728" marT="25364" marB="25364"/>
                </a:tc>
              </a:tr>
              <a:tr h="174295">
                <a:tc>
                  <a:txBody>
                    <a:bodyPr/>
                    <a:lstStyle/>
                    <a:p>
                      <a:pPr algn="r"/>
                      <a:r>
                        <a:rPr lang="en-GB" sz="900" dirty="0" smtClean="0"/>
                        <a:t>12</a:t>
                      </a:r>
                      <a:endParaRPr lang="en-GB" sz="900" dirty="0"/>
                    </a:p>
                  </a:txBody>
                  <a:tcPr marL="50728" marR="50728" marT="25364" marB="25364"/>
                </a:tc>
                <a:tc>
                  <a:txBody>
                    <a:bodyPr/>
                    <a:lstStyle/>
                    <a:p>
                      <a:r>
                        <a:rPr lang="en-US" sz="900" dirty="0" smtClean="0"/>
                        <a:t>GB places the first Regular PAF file received </a:t>
                      </a:r>
                      <a:endParaRPr lang="en-GB" sz="900" dirty="0"/>
                    </a:p>
                  </a:txBody>
                  <a:tcPr marL="50728" marR="50728" marT="25364" marB="25364"/>
                </a:tc>
                <a:tc>
                  <a:txBody>
                    <a:bodyPr/>
                    <a:lstStyle/>
                    <a:p>
                      <a:pPr algn="ctr"/>
                      <a:r>
                        <a:rPr lang="en-GB" sz="900" dirty="0" smtClean="0"/>
                        <a:t>28/07/2018</a:t>
                      </a:r>
                      <a:endParaRPr lang="en-GB" sz="900" dirty="0"/>
                    </a:p>
                  </a:txBody>
                  <a:tcPr marL="50728" marR="50728" marT="25364" marB="25364"/>
                </a:tc>
                <a:tc>
                  <a:txBody>
                    <a:bodyPr/>
                    <a:lstStyle/>
                    <a:p>
                      <a:pPr algn="ctr"/>
                      <a:r>
                        <a:rPr lang="en-GB" sz="900" dirty="0" smtClean="0"/>
                        <a:t>28/07/2018</a:t>
                      </a:r>
                      <a:endParaRPr lang="en-GB" sz="900" dirty="0"/>
                    </a:p>
                  </a:txBody>
                  <a:tcPr marL="50728" marR="50728" marT="25364" marB="25364"/>
                </a:tc>
              </a:tr>
              <a:tr h="174295">
                <a:tc>
                  <a:txBody>
                    <a:bodyPr/>
                    <a:lstStyle/>
                    <a:p>
                      <a:pPr algn="r"/>
                      <a:r>
                        <a:rPr lang="en-GB" sz="900" dirty="0" smtClean="0"/>
                        <a:t>13</a:t>
                      </a:r>
                      <a:endParaRPr lang="en-GB" sz="900" dirty="0"/>
                    </a:p>
                  </a:txBody>
                  <a:tcPr marL="50728" marR="50728" marT="25364" marB="25364"/>
                </a:tc>
                <a:tc>
                  <a:txBody>
                    <a:bodyPr/>
                    <a:lstStyle/>
                    <a:p>
                      <a:r>
                        <a:rPr lang="en-GB" sz="900" dirty="0" smtClean="0"/>
                        <a:t>Load the remaining updates (approx. 40K) into SAP ISU</a:t>
                      </a:r>
                      <a:endParaRPr lang="en-GB" sz="900" dirty="0"/>
                    </a:p>
                  </a:txBody>
                  <a:tcPr marL="50728" marR="50728" marT="25364" marB="25364"/>
                </a:tc>
                <a:tc>
                  <a:txBody>
                    <a:bodyPr/>
                    <a:lstStyle/>
                    <a:p>
                      <a:pPr algn="ctr"/>
                      <a:r>
                        <a:rPr lang="en-GB" sz="900" dirty="0" smtClean="0"/>
                        <a:t>28/07/2018</a:t>
                      </a:r>
                      <a:endParaRPr lang="en-GB" sz="900" dirty="0"/>
                    </a:p>
                  </a:txBody>
                  <a:tcPr marL="50728" marR="50728" marT="25364" marB="25364"/>
                </a:tc>
                <a:tc>
                  <a:txBody>
                    <a:bodyPr/>
                    <a:lstStyle/>
                    <a:p>
                      <a:pPr algn="ctr"/>
                      <a:r>
                        <a:rPr lang="en-GB" sz="900" dirty="0" smtClean="0"/>
                        <a:t>28/07/2018</a:t>
                      </a:r>
                      <a:endParaRPr lang="en-GB" sz="900" dirty="0"/>
                    </a:p>
                  </a:txBody>
                  <a:tcPr marL="50728" marR="50728" marT="25364" marB="25364"/>
                </a:tc>
              </a:tr>
              <a:tr h="196401">
                <a:tc>
                  <a:txBody>
                    <a:bodyPr/>
                    <a:lstStyle/>
                    <a:p>
                      <a:pPr algn="r"/>
                      <a:r>
                        <a:rPr lang="en-GB" sz="900" dirty="0" smtClean="0"/>
                        <a:t>14</a:t>
                      </a:r>
                      <a:endParaRPr lang="en-GB" sz="900" dirty="0"/>
                    </a:p>
                  </a:txBody>
                  <a:tcPr marL="50728" marR="50728" marT="25364" marB="25364"/>
                </a:tc>
                <a:tc>
                  <a:txBody>
                    <a:bodyPr/>
                    <a:lstStyle/>
                    <a:p>
                      <a:r>
                        <a:rPr lang="en-GB" sz="900" dirty="0" smtClean="0"/>
                        <a:t>NAC File / Portfolio File / Daily</a:t>
                      </a:r>
                      <a:r>
                        <a:rPr lang="en-GB" sz="900" baseline="0" dirty="0" smtClean="0"/>
                        <a:t> Delta on the back of the remaining (approx. 40K) address updates</a:t>
                      </a:r>
                      <a:endParaRPr lang="en-GB" sz="900" dirty="0"/>
                    </a:p>
                  </a:txBody>
                  <a:tcPr marL="50728" marR="50728" marT="25364" marB="25364"/>
                </a:tc>
                <a:tc>
                  <a:txBody>
                    <a:bodyPr/>
                    <a:lstStyle/>
                    <a:p>
                      <a:pPr algn="ctr"/>
                      <a:r>
                        <a:rPr lang="en-GB" sz="900" dirty="0" smtClean="0"/>
                        <a:t>29/07/2018</a:t>
                      </a:r>
                      <a:endParaRPr lang="en-GB" sz="900" dirty="0"/>
                    </a:p>
                  </a:txBody>
                  <a:tcPr marL="50728" marR="50728" marT="25364" marB="25364"/>
                </a:tc>
                <a:tc>
                  <a:txBody>
                    <a:bodyPr/>
                    <a:lstStyle/>
                    <a:p>
                      <a:pPr algn="ctr"/>
                      <a:r>
                        <a:rPr lang="en-GB" sz="900" dirty="0" smtClean="0"/>
                        <a:t>29/07/2018</a:t>
                      </a:r>
                      <a:endParaRPr lang="en-GB" sz="900" dirty="0"/>
                    </a:p>
                  </a:txBody>
                  <a:tcPr marL="50728" marR="50728" marT="25364" marB="25364"/>
                </a:tc>
              </a:tr>
              <a:tr h="174295">
                <a:tc>
                  <a:txBody>
                    <a:bodyPr/>
                    <a:lstStyle/>
                    <a:p>
                      <a:pPr algn="r"/>
                      <a:r>
                        <a:rPr lang="en-GB" sz="900" dirty="0" smtClean="0"/>
                        <a:t>15</a:t>
                      </a:r>
                      <a:endParaRPr lang="en-GB" sz="900" dirty="0"/>
                    </a:p>
                  </a:txBody>
                  <a:tcPr marL="50728" marR="50728" marT="25364" marB="25364"/>
                </a:tc>
                <a:tc>
                  <a:txBody>
                    <a:bodyPr/>
                    <a:lstStyle/>
                    <a:p>
                      <a:r>
                        <a:rPr lang="en-GB" sz="900" dirty="0" smtClean="0"/>
                        <a:t>Daily</a:t>
                      </a:r>
                      <a:r>
                        <a:rPr lang="en-GB" sz="900" baseline="0" dirty="0" smtClean="0"/>
                        <a:t> Load to SAP BW</a:t>
                      </a:r>
                      <a:endParaRPr lang="en-GB" sz="900" dirty="0"/>
                    </a:p>
                  </a:txBody>
                  <a:tcPr marL="50728" marR="50728" marT="25364" marB="25364"/>
                </a:tc>
                <a:tc>
                  <a:txBody>
                    <a:bodyPr/>
                    <a:lstStyle/>
                    <a:p>
                      <a:pPr algn="ctr"/>
                      <a:r>
                        <a:rPr lang="en-GB" sz="900" dirty="0" smtClean="0"/>
                        <a:t>30/07/2018</a:t>
                      </a:r>
                      <a:endParaRPr lang="en-GB" sz="900" dirty="0"/>
                    </a:p>
                  </a:txBody>
                  <a:tcPr marL="50728" marR="50728" marT="25364" marB="25364"/>
                </a:tc>
                <a:tc>
                  <a:txBody>
                    <a:bodyPr/>
                    <a:lstStyle/>
                    <a:p>
                      <a:pPr algn="ctr"/>
                      <a:r>
                        <a:rPr lang="en-GB" sz="900" dirty="0" smtClean="0"/>
                        <a:t>30/07/2018</a:t>
                      </a:r>
                      <a:endParaRPr lang="en-GB" sz="900" dirty="0"/>
                    </a:p>
                  </a:txBody>
                  <a:tcPr marL="50728" marR="50728" marT="25364" marB="25364"/>
                </a:tc>
              </a:tr>
              <a:tr h="174295">
                <a:tc>
                  <a:txBody>
                    <a:bodyPr/>
                    <a:lstStyle/>
                    <a:p>
                      <a:pPr algn="r"/>
                      <a:r>
                        <a:rPr lang="en-GB" sz="900" dirty="0" smtClean="0"/>
                        <a:t>16</a:t>
                      </a:r>
                      <a:endParaRPr lang="en-GB" sz="900" dirty="0"/>
                    </a:p>
                  </a:txBody>
                  <a:tcPr marL="50728" marR="50728" marT="25364" marB="25364"/>
                </a:tc>
                <a:tc>
                  <a:txBody>
                    <a:bodyPr/>
                    <a:lstStyle/>
                    <a:p>
                      <a:r>
                        <a:rPr lang="en-GB" sz="900" dirty="0" smtClean="0"/>
                        <a:t>PO Team to pull the first regular</a:t>
                      </a:r>
                      <a:r>
                        <a:rPr lang="en-GB" sz="900" baseline="0" dirty="0" smtClean="0"/>
                        <a:t> file from GB Mailing shared area</a:t>
                      </a:r>
                      <a:endParaRPr lang="en-GB" sz="900" dirty="0"/>
                    </a:p>
                  </a:txBody>
                  <a:tcPr marL="50728" marR="50728" marT="25364" marB="25364"/>
                </a:tc>
                <a:tc>
                  <a:txBody>
                    <a:bodyPr/>
                    <a:lstStyle/>
                    <a:p>
                      <a:pPr algn="ctr"/>
                      <a:r>
                        <a:rPr lang="en-GB" sz="900" dirty="0" smtClean="0"/>
                        <a:t>01/08/2018</a:t>
                      </a:r>
                      <a:endParaRPr lang="en-GB" sz="900" dirty="0"/>
                    </a:p>
                  </a:txBody>
                  <a:tcPr marL="50728" marR="50728" marT="25364" marB="25364"/>
                </a:tc>
                <a:tc>
                  <a:txBody>
                    <a:bodyPr/>
                    <a:lstStyle/>
                    <a:p>
                      <a:pPr algn="ctr"/>
                      <a:r>
                        <a:rPr lang="en-GB" sz="900" dirty="0" smtClean="0"/>
                        <a:t>01/08/2018</a:t>
                      </a:r>
                      <a:endParaRPr lang="en-GB" sz="900" dirty="0"/>
                    </a:p>
                  </a:txBody>
                  <a:tcPr marL="50728" marR="50728" marT="25364" marB="25364"/>
                </a:tc>
              </a:tr>
              <a:tr h="174295">
                <a:tc>
                  <a:txBody>
                    <a:bodyPr/>
                    <a:lstStyle/>
                    <a:p>
                      <a:pPr algn="r"/>
                      <a:r>
                        <a:rPr lang="en-GB" sz="900" dirty="0" smtClean="0"/>
                        <a:t>17</a:t>
                      </a:r>
                      <a:endParaRPr lang="en-GB" sz="900" dirty="0"/>
                    </a:p>
                  </a:txBody>
                  <a:tcPr marL="50728" marR="50728" marT="25364" marB="2536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dirty="0" smtClean="0"/>
                        <a:t>First regular file load into SAP ISU (and SAP BW)</a:t>
                      </a:r>
                      <a:r>
                        <a:rPr lang="en-GB" sz="900" baseline="0" dirty="0" smtClean="0"/>
                        <a:t> - </a:t>
                      </a:r>
                      <a:r>
                        <a:rPr lang="en-US" sz="900" dirty="0" smtClean="0"/>
                        <a:t>Proposed  1</a:t>
                      </a:r>
                      <a:r>
                        <a:rPr lang="en-US" sz="900" baseline="30000" dirty="0" smtClean="0"/>
                        <a:t>st</a:t>
                      </a:r>
                      <a:r>
                        <a:rPr lang="en-US" sz="900" dirty="0" smtClean="0"/>
                        <a:t> production BAU run</a:t>
                      </a:r>
                      <a:endParaRPr lang="en-GB" sz="900" dirty="0"/>
                    </a:p>
                  </a:txBody>
                  <a:tcPr marL="50728" marR="50728" marT="25364" marB="25364"/>
                </a:tc>
                <a:tc>
                  <a:txBody>
                    <a:bodyPr/>
                    <a:lstStyle/>
                    <a:p>
                      <a:pPr algn="ctr"/>
                      <a:r>
                        <a:rPr lang="en-GB" sz="900" dirty="0" smtClean="0"/>
                        <a:t>05/08/2018</a:t>
                      </a:r>
                      <a:endParaRPr lang="en-GB" sz="900" dirty="0"/>
                    </a:p>
                  </a:txBody>
                  <a:tcPr marL="50728" marR="50728" marT="25364" marB="25364"/>
                </a:tc>
                <a:tc>
                  <a:txBody>
                    <a:bodyPr/>
                    <a:lstStyle/>
                    <a:p>
                      <a:pPr algn="ctr"/>
                      <a:r>
                        <a:rPr lang="en-GB" sz="900" dirty="0" smtClean="0"/>
                        <a:t>05/08/2018</a:t>
                      </a:r>
                      <a:endParaRPr lang="en-GB" sz="900" dirty="0"/>
                    </a:p>
                  </a:txBody>
                  <a:tcPr marL="50728" marR="50728" marT="25364" marB="25364"/>
                </a:tc>
              </a:tr>
              <a:tr h="174295">
                <a:tc>
                  <a:txBody>
                    <a:bodyPr/>
                    <a:lstStyle/>
                    <a:p>
                      <a:pPr algn="r"/>
                      <a:r>
                        <a:rPr lang="en-GB" sz="900" dirty="0" smtClean="0"/>
                        <a:t>18</a:t>
                      </a:r>
                      <a:endParaRPr lang="en-GB" sz="900" dirty="0"/>
                    </a:p>
                  </a:txBody>
                  <a:tcPr marL="50728" marR="50728" marT="25364" marB="25364"/>
                </a:tc>
                <a:tc>
                  <a:txBody>
                    <a:bodyPr/>
                    <a:lstStyle/>
                    <a:p>
                      <a:r>
                        <a:rPr lang="en-GB" sz="900" dirty="0" smtClean="0"/>
                        <a:t>NAC File / Daily Delta on the back of the first regular PAF file</a:t>
                      </a:r>
                      <a:endParaRPr lang="en-GB" sz="900" dirty="0"/>
                    </a:p>
                  </a:txBody>
                  <a:tcPr marL="50728" marR="50728" marT="25364" marB="25364"/>
                </a:tc>
                <a:tc>
                  <a:txBody>
                    <a:bodyPr/>
                    <a:lstStyle/>
                    <a:p>
                      <a:pPr algn="ctr"/>
                      <a:r>
                        <a:rPr lang="en-GB" sz="900" dirty="0" smtClean="0"/>
                        <a:t>06/08/2018</a:t>
                      </a:r>
                      <a:endParaRPr lang="en-GB" sz="900" dirty="0"/>
                    </a:p>
                  </a:txBody>
                  <a:tcPr marL="50728" marR="50728" marT="25364" marB="25364"/>
                </a:tc>
                <a:tc>
                  <a:txBody>
                    <a:bodyPr/>
                    <a:lstStyle/>
                    <a:p>
                      <a:pPr algn="ctr"/>
                      <a:r>
                        <a:rPr lang="en-GB" sz="900" dirty="0" smtClean="0"/>
                        <a:t>06/08/2018</a:t>
                      </a:r>
                      <a:endParaRPr lang="en-GB" sz="900" dirty="0"/>
                    </a:p>
                  </a:txBody>
                  <a:tcPr marL="50728" marR="50728" marT="25364" marB="25364"/>
                </a:tc>
              </a:tr>
            </a:tbl>
          </a:graphicData>
        </a:graphic>
      </p:graphicFrame>
    </p:spTree>
    <p:extLst>
      <p:ext uri="{BB962C8B-B14F-4D97-AF65-F5344CB8AC3E}">
        <p14:creationId xmlns:p14="http://schemas.microsoft.com/office/powerpoint/2010/main" val="3915746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5425" y="51470"/>
            <a:ext cx="8688388" cy="504056"/>
          </a:xfrm>
        </p:spPr>
        <p:txBody>
          <a:bodyPr/>
          <a:lstStyle/>
          <a:p>
            <a:r>
              <a:rPr lang="en-GB" sz="2800" dirty="0" smtClean="0"/>
              <a:t>Next Steps</a:t>
            </a:r>
            <a:endParaRPr lang="en-GB" sz="2800" dirty="0"/>
          </a:p>
        </p:txBody>
      </p:sp>
      <p:sp>
        <p:nvSpPr>
          <p:cNvPr id="5" name="Content Placeholder 2"/>
          <p:cNvSpPr txBox="1">
            <a:spLocks/>
          </p:cNvSpPr>
          <p:nvPr/>
        </p:nvSpPr>
        <p:spPr bwMode="auto">
          <a:xfrm>
            <a:off x="179513" y="843558"/>
            <a:ext cx="8568952"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r>
              <a:rPr lang="en-GB" sz="1800" dirty="0" smtClean="0"/>
              <a:t>Present options to Customers at the  Delivery Sub Group on 09</a:t>
            </a:r>
            <a:r>
              <a:rPr lang="en-GB" sz="1800" baseline="30000" dirty="0" smtClean="0"/>
              <a:t>th</a:t>
            </a:r>
            <a:r>
              <a:rPr lang="en-GB" sz="1800" dirty="0" smtClean="0"/>
              <a:t> April</a:t>
            </a:r>
          </a:p>
          <a:p>
            <a:r>
              <a:rPr lang="en-GB" sz="1800" dirty="0" smtClean="0"/>
              <a:t>Agree if proposed approach is acceptable to Customers</a:t>
            </a:r>
          </a:p>
          <a:p>
            <a:r>
              <a:rPr lang="en-GB" sz="1800" dirty="0" smtClean="0"/>
              <a:t>Split XRN4249 into 2 Change Packs, to agree:</a:t>
            </a:r>
          </a:p>
          <a:p>
            <a:pPr lvl="1"/>
            <a:r>
              <a:rPr lang="en-GB" sz="1400" dirty="0" smtClean="0"/>
              <a:t>Implementation of the SAP ISU solution to reinstate the GB Mailing Update file process</a:t>
            </a:r>
          </a:p>
          <a:p>
            <a:pPr lvl="1"/>
            <a:r>
              <a:rPr lang="en-GB" sz="1400" dirty="0" smtClean="0"/>
              <a:t>Agreement of the proposed Data Migration Plan to apply updates from April 17 to June 18</a:t>
            </a:r>
          </a:p>
          <a:p>
            <a:r>
              <a:rPr lang="en-GB" sz="1800" dirty="0" smtClean="0"/>
              <a:t>Update the DSC ChMC Implementation Plan to reflect XRN4249 code implementation and Data Migration Plan</a:t>
            </a:r>
          </a:p>
          <a:p>
            <a:r>
              <a:rPr lang="en-GB" sz="1800" dirty="0" smtClean="0"/>
              <a:t>Review and approve proposed Data Migration plan with ChMC on 11</a:t>
            </a:r>
            <a:r>
              <a:rPr lang="en-GB" sz="1800" baseline="30000" dirty="0" smtClean="0"/>
              <a:t>th</a:t>
            </a:r>
            <a:r>
              <a:rPr lang="en-GB" sz="1800" dirty="0" smtClean="0"/>
              <a:t> April</a:t>
            </a:r>
            <a:endParaRPr lang="en-US" sz="1800" dirty="0"/>
          </a:p>
          <a:p>
            <a:pPr marL="0" indent="0">
              <a:buNone/>
            </a:pPr>
            <a:endParaRPr lang="en-GB" sz="1600" dirty="0"/>
          </a:p>
        </p:txBody>
      </p:sp>
    </p:spTree>
    <p:extLst>
      <p:ext uri="{BB962C8B-B14F-4D97-AF65-F5344CB8AC3E}">
        <p14:creationId xmlns:p14="http://schemas.microsoft.com/office/powerpoint/2010/main" val="918981200"/>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C62E816E9B1042B1328B064DC02EB0" ma:contentTypeVersion="3" ma:contentTypeDescription="Create a new document." ma:contentTypeScope="" ma:versionID="d29de484f74d91adaa3d8e1425fe0a4f">
  <xsd:schema xmlns:xsd="http://www.w3.org/2001/XMLSchema" xmlns:xs="http://www.w3.org/2001/XMLSchema" xmlns:p="http://schemas.microsoft.com/office/2006/metadata/properties" xmlns:ns2="d938cf63-0d6b-4dd6-9e94-7b30a2259f92" targetNamespace="http://schemas.microsoft.com/office/2006/metadata/properties" ma:root="true" ma:fieldsID="5965829271ec90afe2f13e04ce11b598" ns2:_="">
    <xsd:import namespace="d938cf63-0d6b-4dd6-9e94-7b30a2259f92"/>
    <xsd:element name="properties">
      <xsd:complexType>
        <xsd:sequence>
          <xsd:element name="documentManagement">
            <xsd:complexType>
              <xsd:all>
                <xsd:element ref="ns2:Document_x0020_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38cf63-0d6b-4dd6-9e94-7b30a2259f92" elementFormDefault="qualified">
    <xsd:import namespace="http://schemas.microsoft.com/office/2006/documentManagement/types"/>
    <xsd:import namespace="http://schemas.microsoft.com/office/infopath/2007/PartnerControls"/>
    <xsd:element name="Document_x0020_Status" ma:index="8" nillable="true" ma:displayName="Document Status" ma:format="Dropdown" ma:internalName="Document_x0020_Status">
      <xsd:simpleType>
        <xsd:restriction base="dms:Choice">
          <xsd:enumeration value="Work In Progress"/>
          <xsd:enumeration value="Approv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Status xmlns="d938cf63-0d6b-4dd6-9e94-7b30a2259f92" xsi:nil="true"/>
  </documentManagement>
</p:properties>
</file>

<file path=customXml/itemProps1.xml><?xml version="1.0" encoding="utf-8"?>
<ds:datastoreItem xmlns:ds="http://schemas.openxmlformats.org/officeDocument/2006/customXml" ds:itemID="{F894E032-ABEF-4E89-808E-1D1CDFE53F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38cf63-0d6b-4dd6-9e94-7b30a2259f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3.xml><?xml version="1.0" encoding="utf-8"?>
<ds:datastoreItem xmlns:ds="http://schemas.openxmlformats.org/officeDocument/2006/customXml" ds:itemID="{F8545E1A-EA83-463B-B744-ADE3D05E8049}">
  <ds:schemaRefs>
    <ds:schemaRef ds:uri="http://schemas.microsoft.com/office/infopath/2007/PartnerControls"/>
    <ds:schemaRef ds:uri="http://purl.org/dc/terms/"/>
    <ds:schemaRef ds:uri="http://schemas.microsoft.com/office/2006/metadata/properties"/>
    <ds:schemaRef ds:uri="http://www.w3.org/XML/1998/namespace"/>
    <ds:schemaRef ds:uri="http://purl.org/dc/elements/1.1/"/>
    <ds:schemaRef ds:uri="http://schemas.microsoft.com/office/2006/documentManagement/types"/>
    <ds:schemaRef ds:uri="http://purl.org/dc/dcmitype/"/>
    <ds:schemaRef ds:uri="http://schemas.openxmlformats.org/package/2006/metadata/core-properties"/>
    <ds:schemaRef ds:uri="d938cf63-0d6b-4dd6-9e94-7b30a2259f92"/>
  </ds:schemaRefs>
</ds:datastoreItem>
</file>

<file path=docProps/app.xml><?xml version="1.0" encoding="utf-8"?>
<Properties xmlns="http://schemas.openxmlformats.org/officeDocument/2006/extended-properties" xmlns:vt="http://schemas.openxmlformats.org/officeDocument/2006/docPropsVTypes">
  <Template/>
  <TotalTime>6510</TotalTime>
  <Words>577</Words>
  <Application>Microsoft Office PowerPoint</Application>
  <PresentationFormat>On-screen Show (16:9)</PresentationFormat>
  <Paragraphs>106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xoserve templates</vt:lpstr>
      <vt:lpstr> </vt:lpstr>
      <vt:lpstr>Introduction/Problem Statement</vt:lpstr>
      <vt:lpstr>Data Migration Plan</vt:lpstr>
      <vt:lpstr>Next Steps</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152</cp:revision>
  <dcterms:created xsi:type="dcterms:W3CDTF">2011-09-20T14:58:41Z</dcterms:created>
  <dcterms:modified xsi:type="dcterms:W3CDTF">2018-04-03T15:49:07Z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0x0101006FC62E816E9B1042B1328B064DC02EB0</vt:lpwstr>
  </property>
  <property fmtid="{D5CDD505-2E9C-101B-9397-08002B2CF9AE}" pid="5" name="_AdHocReviewCycleID">
    <vt:i4>-98498107</vt:i4>
  </property>
  <property fmtid="{D5CDD505-2E9C-101B-9397-08002B2CF9AE}" pid="6" name="_EmailSubject">
    <vt:lpwstr>Publications for DSC ChMC April meeting</vt:lpwstr>
  </property>
  <property fmtid="{D5CDD505-2E9C-101B-9397-08002B2CF9AE}" pid="7" name="_AuthorEmail">
    <vt:lpwstr>emma.smith@xoserve.com</vt:lpwstr>
  </property>
  <property fmtid="{D5CDD505-2E9C-101B-9397-08002B2CF9AE}" pid="8" name="_AuthorEmailDisplayName">
    <vt:lpwstr>Smith, Emma</vt:lpwstr>
  </property>
  <property fmtid="{D5CDD505-2E9C-101B-9397-08002B2CF9AE}" pid="9" name="_PreviousAdHocReviewCycleID">
    <vt:i4>738029765</vt:i4>
  </property>
</Properties>
</file>