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26" clrIdx="0"/>
  <p:cmAuthor id="1" name="National Grid" initials="CF" lastIdx="24" clrIdx="1"/>
  <p:cmAuthor id="2" name="Lee Foster" initials="LF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3A96"/>
    <a:srgbClr val="68AEE0"/>
    <a:srgbClr val="1D3E61"/>
    <a:srgbClr val="FFFFFF"/>
    <a:srgbClr val="D2232A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39" autoAdjust="0"/>
    <p:restoredTop sz="94660"/>
  </p:normalViewPr>
  <p:slideViewPr>
    <p:cSldViewPr snapToObjects="1"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03/04/2018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1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03/04/2018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6632"/>
            <a:ext cx="8688388" cy="576064"/>
          </a:xfrm>
        </p:spPr>
        <p:txBody>
          <a:bodyPr/>
          <a:lstStyle/>
          <a:p>
            <a:r>
              <a:rPr lang="en-GB" dirty="0" smtClean="0"/>
              <a:t>XRN4572 – UK Link Release 3 - Design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298146"/>
              </p:ext>
            </p:extLst>
          </p:nvPr>
        </p:nvGraphicFramePr>
        <p:xfrm>
          <a:off x="107505" y="805473"/>
          <a:ext cx="8952366" cy="5293397"/>
        </p:xfrm>
        <a:graphic>
          <a:graphicData uri="http://schemas.openxmlformats.org/drawingml/2006/table">
            <a:tbl>
              <a:tblPr firstRow="1" bandRow="1"/>
              <a:tblGrid>
                <a:gridCol w="1008111"/>
                <a:gridCol w="215602"/>
                <a:gridCol w="1901419"/>
                <a:gridCol w="2316691"/>
                <a:gridCol w="2316691"/>
                <a:gridCol w="1193852"/>
              </a:tblGrid>
              <a:tr h="269912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April 2018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9912">
                <a:tc gridSpan="2"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Plan/Time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26991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+mn-lt"/>
                        </a:rPr>
                        <a:t>G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991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769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Full project delivery of UK Link Future Release 3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97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Plan/Time</a:t>
                      </a:r>
                    </a:p>
                    <a:p>
                      <a:pPr algn="ctr"/>
                      <a:endParaRPr lang="en-GB" sz="1200" b="1" baseline="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EQR for Detailed Design scope and cost was submitted and approved at February Change Management Meeting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Detailed Design commenced as planned on 5</a:t>
                      </a:r>
                      <a:r>
                        <a:rPr lang="en-GB" sz="12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March 2018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 Changes in scope of Release 3, Change Pack Calendar published as part of first drop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High Level Design playback to be shared with DSG Sub Committee in April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BER for Release 3 Full Delivery to be presented for Approval at April Change Management Committee Meeting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91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BER approval is critical to commence subsequent Build phases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Notional Go Live Date dependent on agreement on length of Market Trials and training requirements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34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 – Approval of Full Delivery costs to be sought through BER presented on 11</a:t>
                      </a:r>
                      <a:r>
                        <a:rPr lang="en-GB" sz="120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April 2018 meeting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9912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multiple demands (e.g. Future Releases, UIG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Currently we have SMEs booked to support all Detailed Design discussions.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00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dirty="0" smtClean="0"/>
              <a:t>UK Link Release </a:t>
            </a:r>
            <a:r>
              <a:rPr lang="en-GB" dirty="0"/>
              <a:t>3</a:t>
            </a:r>
            <a:r>
              <a:rPr lang="en-GB" dirty="0" smtClean="0"/>
              <a:t> - 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148033"/>
              </p:ext>
            </p:extLst>
          </p:nvPr>
        </p:nvGraphicFramePr>
        <p:xfrm>
          <a:off x="35496" y="1196752"/>
          <a:ext cx="9036492" cy="1691336"/>
        </p:xfrm>
        <a:graphic>
          <a:graphicData uri="http://schemas.openxmlformats.org/drawingml/2006/table">
            <a:tbl>
              <a:tblPr firstRow="1" bandRow="1"/>
              <a:tblGrid>
                <a:gridCol w="978387"/>
                <a:gridCol w="676235"/>
                <a:gridCol w="676235"/>
                <a:gridCol w="540988"/>
                <a:gridCol w="608612"/>
                <a:gridCol w="608612"/>
                <a:gridCol w="608612"/>
                <a:gridCol w="608612"/>
                <a:gridCol w="608612"/>
                <a:gridCol w="676235"/>
                <a:gridCol w="676235"/>
                <a:gridCol w="676235"/>
                <a:gridCol w="231658"/>
                <a:gridCol w="295430"/>
                <a:gridCol w="565794"/>
              </a:tblGrid>
              <a:tr h="252216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Acceptance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Regression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Market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685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07/02/18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11/04/18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12/04/18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27/04/18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3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3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3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3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D3E6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3A9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02/11/18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3A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04/01/19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3A96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35496" y="2924944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Decision 14"/>
          <p:cNvSpPr/>
          <p:nvPr/>
        </p:nvSpPr>
        <p:spPr bwMode="auto">
          <a:xfrm>
            <a:off x="5348042" y="3170372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Decision 15"/>
          <p:cNvSpPr/>
          <p:nvPr/>
        </p:nvSpPr>
        <p:spPr bwMode="auto">
          <a:xfrm>
            <a:off x="3619785" y="3169261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Decision 16"/>
          <p:cNvSpPr/>
          <p:nvPr/>
        </p:nvSpPr>
        <p:spPr bwMode="auto">
          <a:xfrm>
            <a:off x="2017210" y="3166100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7068315" y="3160846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145604" y="3169758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2265" y="3119980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682338" y="3118869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2" name="TextBox 21"/>
          <p:cNvSpPr txBox="1"/>
          <p:nvPr/>
        </p:nvSpPr>
        <p:spPr>
          <a:xfrm>
            <a:off x="2087587" y="3115708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7137092" y="3119980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212781" y="3119366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083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5751AB75BFD6489D93AB7F8ACEE4FB" ma:contentTypeVersion="13" ma:contentTypeDescription="Create a new document." ma:contentTypeScope="" ma:versionID="b6cfa4dd9a2b5b9ab3b7fe412161a39a">
  <xsd:schema xmlns:xsd="http://www.w3.org/2001/XMLSchema" xmlns:xs="http://www.w3.org/2001/XMLSchema" xmlns:p="http://schemas.microsoft.com/office/2006/metadata/properties" xmlns:ns2="8871376f-3854-41b1-bd27-ce5106d9d0be" xmlns:ns3="6c273cd4-7c48-415f-af0d-fdfb7267ac29" xmlns:ns4="0d20517e-c94b-4d3a-a85b-3343159636f8" targetNamespace="http://schemas.microsoft.com/office/2006/metadata/properties" ma:root="true" ma:fieldsID="4b166fd2970167d8ec0e7951e5780860" ns2:_="" ns3:_="" ns4:_="">
    <xsd:import namespace="8871376f-3854-41b1-bd27-ce5106d9d0be"/>
    <xsd:import namespace="6c273cd4-7c48-415f-af0d-fdfb7267ac29"/>
    <xsd:import namespace="0d20517e-c94b-4d3a-a85b-3343159636f8"/>
    <xsd:element name="properties">
      <xsd:complexType>
        <xsd:sequence>
          <xsd:element name="documentManagement">
            <xsd:complexType>
              <xsd:all>
                <xsd:element ref="ns2:Stage_x0020_Gate"/>
                <xsd:element ref="ns2:Owner" minOccurs="0"/>
                <xsd:element ref="ns2:Author0" minOccurs="0"/>
                <xsd:element ref="ns2:Document_x0020_Status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1376f-3854-41b1-bd27-ce5106d9d0b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f50b813d-071d-4b4a-9f0c-e4ed4a9e6a6c}" ma:internalName="TaxCatchAll" ma:showField="CatchAllData" ma:web="6c273cd4-7c48-415f-af0d-fdfb7267a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0517e-c94b-4d3a-a85b-3343159636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_x0020_Gate xmlns="8871376f-3854-41b1-bd27-ce5106d9d0be">UAT</Stage_x0020_Gate>
    <Document_x0020_Status xmlns="8871376f-3854-41b1-bd27-ce5106d9d0be">Approved</Document_x0020_Status>
    <TaxKeywordTaxHTField xmlns="6c273cd4-7c48-415f-af0d-fdfb7267ac29">
      <Terms xmlns="http://schemas.microsoft.com/office/infopath/2007/PartnerControls"/>
    </TaxKeywordTaxHTField>
    <Owner xmlns="8871376f-3854-41b1-bd27-ce5106d9d0be">
      <UserInfo>
        <DisplayName/>
        <AccountId xsi:nil="true"/>
        <AccountType/>
      </UserInfo>
    </Owner>
    <TaxCatchAll xmlns="6c273cd4-7c48-415f-af0d-fdfb7267ac29"/>
    <Author0 xmlns="8871376f-3854-41b1-bd27-ce5106d9d0be">
      <UserInfo>
        <DisplayName/>
        <AccountId xsi:nil="true"/>
        <AccountType/>
      </UserInfo>
    </Author0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D5F5F7-D4AE-44E8-8C52-EDA460611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1376f-3854-41b1-bd27-ce5106d9d0be"/>
    <ds:schemaRef ds:uri="6c273cd4-7c48-415f-af0d-fdfb7267ac29"/>
    <ds:schemaRef ds:uri="0d20517e-c94b-4d3a-a85b-3343159636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www.w3.org/XML/1998/namespace"/>
    <ds:schemaRef ds:uri="8871376f-3854-41b1-bd27-ce5106d9d0be"/>
    <ds:schemaRef ds:uri="0d20517e-c94b-4d3a-a85b-3343159636f8"/>
    <ds:schemaRef ds:uri="http://schemas.microsoft.com/office/2006/documentManagement/types"/>
    <ds:schemaRef ds:uri="6c273cd4-7c48-415f-af0d-fdfb7267ac29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13208</TotalTime>
  <Words>291</Words>
  <Application>Microsoft Office PowerPoint</Application>
  <PresentationFormat>On-screen Show (4:3)</PresentationFormat>
  <Paragraphs>92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XRN4572 – UK Link Release 3 - Design</vt:lpstr>
      <vt:lpstr>UK Link Release 3 - Plan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284</cp:revision>
  <cp:lastPrinted>2018-03-28T15:28:39Z</cp:lastPrinted>
  <dcterms:created xsi:type="dcterms:W3CDTF">2011-09-20T14:58:41Z</dcterms:created>
  <dcterms:modified xsi:type="dcterms:W3CDTF">2018-04-03T15:42:33Z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-2097542948</vt:i4>
  </property>
  <property fmtid="{D5CDD505-2E9C-101B-9397-08002B2CF9AE}" pid="4" name="_NewReviewCycle">
    <vt:lpwstr/>
  </property>
  <property fmtid="{D5CDD505-2E9C-101B-9397-08002B2CF9AE}" pid="5" name="_EmailSubject">
    <vt:lpwstr>Publications for DSC ChMC April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0x010100845751AB75BFD6489D93AB7F8ACEE4FB</vt:lpwstr>
  </property>
  <property fmtid="{D5CDD505-2E9C-101B-9397-08002B2CF9AE}" pid="9" name="_PreviousAdHocReviewCycleID">
    <vt:i4>563811405</vt:i4>
  </property>
  <property fmtid="{D5CDD505-2E9C-101B-9397-08002B2CF9AE}" pid="10" name="TaxKeyword">
    <vt:lpwstr/>
  </property>
</Properties>
</file>