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9" r:id="rId6"/>
    <p:sldId id="259" r:id="rId7"/>
    <p:sldId id="284" r:id="rId8"/>
    <p:sldId id="260" r:id="rId9"/>
    <p:sldId id="285" r:id="rId10"/>
    <p:sldId id="286" r:id="rId11"/>
    <p:sldId id="288" r:id="rId12"/>
    <p:sldId id="287" r:id="rId13"/>
    <p:sldId id="283"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97" d="100"/>
          <a:sy n="97" d="100"/>
        </p:scale>
        <p:origin x="1472" y="184"/>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notesViewPr>
    <p:cSldViewPr snapToGrid="0" showGuides="1">
      <p:cViewPr varScale="1">
        <p:scale>
          <a:sx n="80" d="100"/>
          <a:sy n="80" d="100"/>
        </p:scale>
        <p:origin x="22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12EFAF-D2E2-430B-AA60-3B737F733DC0}" type="datetimeFigureOut">
              <a:rPr lang="en-GB" smtClean="0"/>
              <a:t>25/04/2018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FD529-B9AC-4D9A-B713-36734C05E990}" type="slidenum">
              <a:rPr lang="en-GB" smtClean="0"/>
              <a:t>‹#›</a:t>
            </a:fld>
            <a:endParaRPr lang="en-GB" dirty="0"/>
          </a:p>
        </p:txBody>
      </p:sp>
    </p:spTree>
    <p:extLst>
      <p:ext uri="{BB962C8B-B14F-4D97-AF65-F5344CB8AC3E}">
        <p14:creationId xmlns:p14="http://schemas.microsoft.com/office/powerpoint/2010/main" val="286578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C967-6403-4C5F-8772-70A3C93BA6F4}" type="datetimeFigureOut">
              <a:rPr lang="en-GB" smtClean="0"/>
              <a:t>25/04/2018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F4EF-0CB7-4BE4-87B2-7E00C5B19637}" type="slidenum">
              <a:rPr lang="en-GB" smtClean="0"/>
              <a:t>‹#›</a:t>
            </a:fld>
            <a:endParaRPr lang="en-GB" dirty="0"/>
          </a:p>
        </p:txBody>
      </p:sp>
    </p:spTree>
    <p:extLst>
      <p:ext uri="{BB962C8B-B14F-4D97-AF65-F5344CB8AC3E}">
        <p14:creationId xmlns:p14="http://schemas.microsoft.com/office/powerpoint/2010/main" val="41590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1760" y="1447801"/>
            <a:ext cx="3616021" cy="1492639"/>
          </a:xfrm>
        </p:spPr>
        <p:txBody>
          <a:bodyPr anchor="b" anchorCtr="0">
            <a:noAutofit/>
          </a:bodyPr>
          <a:lstStyle>
            <a:lvl1pPr algn="l">
              <a:defRPr sz="3600"/>
            </a:lvl1pPr>
          </a:lstStyle>
          <a:p>
            <a:r>
              <a:rPr lang="en-US"/>
              <a:t>Click to edit Master title style</a:t>
            </a:r>
            <a:endParaRPr lang="en-GB" dirty="0"/>
          </a:p>
        </p:txBody>
      </p:sp>
      <p:sp>
        <p:nvSpPr>
          <p:cNvPr id="3" name="Subtitle 2"/>
          <p:cNvSpPr>
            <a:spLocks noGrp="1"/>
          </p:cNvSpPr>
          <p:nvPr>
            <p:ph type="subTitle" idx="1"/>
          </p:nvPr>
        </p:nvSpPr>
        <p:spPr>
          <a:xfrm>
            <a:off x="5301760" y="3070284"/>
            <a:ext cx="3616021" cy="1748459"/>
          </a:xfrm>
        </p:spPr>
        <p:txBody>
          <a:bodyPr>
            <a:noAutofit/>
          </a:bodyPr>
          <a:lstStyle>
            <a:lvl1pPr marL="0" indent="0" algn="l">
              <a:lnSpc>
                <a:spcPct val="100000"/>
              </a:lnSpc>
              <a:spcBef>
                <a:spcPts val="0"/>
              </a:spcBef>
              <a:buNone/>
              <a:tabLst>
                <a:tab pos="261938" algn="l"/>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Picture Placeholder 11"/>
          <p:cNvSpPr>
            <a:spLocks noGrp="1"/>
          </p:cNvSpPr>
          <p:nvPr>
            <p:ph type="pic" sz="quarter" idx="10"/>
          </p:nvPr>
        </p:nvSpPr>
        <p:spPr>
          <a:xfrm>
            <a:off x="2185987" y="0"/>
            <a:ext cx="2386013" cy="1447800"/>
          </a:xfrm>
        </p:spPr>
        <p:txBody>
          <a:bodyPr/>
          <a:lstStyle/>
          <a:p>
            <a:r>
              <a:rPr lang="en-US"/>
              <a:t>Drag picture to placeholder or click icon to add</a:t>
            </a:r>
            <a:endParaRPr lang="en-GB" dirty="0"/>
          </a:p>
        </p:txBody>
      </p:sp>
      <p:sp>
        <p:nvSpPr>
          <p:cNvPr id="14" name="Picture Placeholder 13"/>
          <p:cNvSpPr>
            <a:spLocks noGrp="1"/>
          </p:cNvSpPr>
          <p:nvPr>
            <p:ph type="pic" sz="quarter" idx="11"/>
          </p:nvPr>
        </p:nvSpPr>
        <p:spPr>
          <a:xfrm>
            <a:off x="0" y="1447800"/>
            <a:ext cx="4572000" cy="4057650"/>
          </a:xfrm>
        </p:spPr>
        <p:txBody>
          <a:bodyPr/>
          <a:lstStyle/>
          <a:p>
            <a:r>
              <a:rPr lang="en-US"/>
              <a:t>Drag picture to placeholder or click icon to add</a:t>
            </a:r>
            <a:endParaRPr lang="en-GB" dirty="0"/>
          </a:p>
        </p:txBody>
      </p:sp>
      <p:sp>
        <p:nvSpPr>
          <p:cNvPr id="15" name="Rectangle 14"/>
          <p:cNvSpPr/>
          <p:nvPr userDrawn="1"/>
        </p:nvSpPr>
        <p:spPr>
          <a:xfrm>
            <a:off x="2750344" y="5505450"/>
            <a:ext cx="1821656" cy="5905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0" name="TextBox 9"/>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pic>
        <p:nvPicPr>
          <p:cNvPr id="9" name="Picture 8"/>
          <p:cNvPicPr>
            <a:picLocks noChangeAspect="1"/>
          </p:cNvPicPr>
          <p:nvPr userDrawn="1"/>
        </p:nvPicPr>
        <p:blipFill>
          <a:blip r:embed="rId2"/>
          <a:stretch>
            <a:fillRect/>
          </a:stretch>
        </p:blipFill>
        <p:spPr>
          <a:xfrm>
            <a:off x="6837349" y="5092397"/>
            <a:ext cx="1800000" cy="728573"/>
          </a:xfrm>
          <a:prstGeom prst="rect">
            <a:avLst/>
          </a:prstGeom>
        </p:spPr>
      </p:pic>
    </p:spTree>
    <p:extLst>
      <p:ext uri="{BB962C8B-B14F-4D97-AF65-F5344CB8AC3E}">
        <p14:creationId xmlns:p14="http://schemas.microsoft.com/office/powerpoint/2010/main" val="385795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880" userDrawn="1">
          <p15:clr>
            <a:srgbClr val="FBAE40"/>
          </p15:clr>
        </p15:guide>
        <p15:guide id="2" orient="horz" pos="3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1325563"/>
          </a:xfrm>
        </p:spPr>
        <p:txBody>
          <a:bodyPr/>
          <a:lstStyle/>
          <a:p>
            <a:r>
              <a:rPr lang="en-US"/>
              <a:t>Click to edit Master title style</a:t>
            </a:r>
            <a:endParaRPr lang="en-GB"/>
          </a:p>
        </p:txBody>
      </p:sp>
      <p:sp>
        <p:nvSpPr>
          <p:cNvPr id="3" name="Content Placeholder 2"/>
          <p:cNvSpPr>
            <a:spLocks noGrp="1"/>
          </p:cNvSpPr>
          <p:nvPr>
            <p:ph idx="1"/>
          </p:nvPr>
        </p:nvSpPr>
        <p:spPr>
          <a:xfrm>
            <a:off x="550984"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3C64D13-FAF9-4915-B9BE-0E96829C791F}"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12" name="Content Placeholder 2"/>
          <p:cNvSpPr>
            <a:spLocks noGrp="1"/>
          </p:cNvSpPr>
          <p:nvPr>
            <p:ph idx="15"/>
          </p:nvPr>
        </p:nvSpPr>
        <p:spPr>
          <a:xfrm>
            <a:off x="3533935"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16"/>
          </p:nvPr>
        </p:nvSpPr>
        <p:spPr>
          <a:xfrm>
            <a:off x="6516886" y="2138101"/>
            <a:ext cx="2400896"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416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8" name="Chart Placeholder 7"/>
          <p:cNvSpPr>
            <a:spLocks noGrp="1"/>
          </p:cNvSpPr>
          <p:nvPr>
            <p:ph type="chart" sz="quarter" idx="17"/>
          </p:nvPr>
        </p:nvSpPr>
        <p:spPr>
          <a:xfrm>
            <a:off x="3533935" y="2136775"/>
            <a:ext cx="5383847" cy="4235450"/>
          </a:xfrm>
        </p:spPr>
        <p:txBody>
          <a:bodyPr/>
          <a:lstStyle/>
          <a:p>
            <a:r>
              <a:rPr lang="en-US"/>
              <a:t>Click icon to add chart</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FA29F2FB-C9C7-43CA-B19C-8CEBD042A7C1}"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2487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y Bg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550984" y="2138101"/>
            <a:ext cx="26271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516885" y="6372225"/>
            <a:ext cx="1262337" cy="273050"/>
          </a:xfrm>
        </p:spPr>
        <p:txBody>
          <a:bodyPr/>
          <a:lstStyle>
            <a:lvl1pPr>
              <a:defRPr>
                <a:solidFill>
                  <a:schemeClr val="bg1"/>
                </a:solidFill>
              </a:defRPr>
            </a:lvl1pPr>
          </a:lstStyle>
          <a:p>
            <a:fld id="{C59C8E69-0AF2-4CFC-A791-49D8632D489F}" type="datetime1">
              <a:rPr lang="en-GB" smtClean="0"/>
              <a:t>25/04/2018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Content Placeholder 2"/>
          <p:cNvSpPr>
            <a:spLocks noGrp="1"/>
          </p:cNvSpPr>
          <p:nvPr>
            <p:ph idx="15"/>
          </p:nvPr>
        </p:nvSpPr>
        <p:spPr>
          <a:xfrm>
            <a:off x="3533935" y="2138101"/>
            <a:ext cx="26271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16"/>
          </p:nvPr>
        </p:nvSpPr>
        <p:spPr>
          <a:xfrm>
            <a:off x="6516886" y="2138101"/>
            <a:ext cx="2400896"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8" name="Group 17"/>
          <p:cNvGrpSpPr/>
          <p:nvPr userDrawn="1"/>
        </p:nvGrpSpPr>
        <p:grpSpPr>
          <a:xfrm>
            <a:off x="6512400" y="265823"/>
            <a:ext cx="1266823" cy="116102"/>
            <a:chOff x="226220" y="265823"/>
            <a:chExt cx="1266823" cy="116102"/>
          </a:xfrm>
        </p:grpSpPr>
        <p:pic>
          <p:nvPicPr>
            <p:cNvPr id="19" name="Picture 18"/>
            <p:cNvPicPr>
              <a:picLocks noChangeAspect="1"/>
            </p:cNvPicPr>
            <p:nvPr userDrawn="1"/>
          </p:nvPicPr>
          <p:blipFill>
            <a:blip r:embed="rId2"/>
            <a:stretch>
              <a:fillRect/>
            </a:stretch>
          </p:blipFill>
          <p:spPr>
            <a:xfrm>
              <a:off x="226220" y="265823"/>
              <a:ext cx="461962" cy="116102"/>
            </a:xfrm>
            <a:prstGeom prst="rect">
              <a:avLst/>
            </a:prstGeom>
          </p:spPr>
        </p:pic>
        <p:pic>
          <p:nvPicPr>
            <p:cNvPr id="20" name="Picture 19"/>
            <p:cNvPicPr>
              <a:picLocks noChangeAspect="1"/>
            </p:cNvPicPr>
            <p:nvPr userDrawn="1"/>
          </p:nvPicPr>
          <p:blipFill>
            <a:blip r:embed="rId3"/>
            <a:stretch>
              <a:fillRect/>
            </a:stretch>
          </p:blipFill>
          <p:spPr>
            <a:xfrm>
              <a:off x="733498" y="310374"/>
              <a:ext cx="759545" cy="71551"/>
            </a:xfrm>
            <a:prstGeom prst="rect">
              <a:avLst/>
            </a:prstGeom>
          </p:spPr>
        </p:pic>
      </p:grpSp>
    </p:spTree>
    <p:extLst>
      <p:ext uri="{BB962C8B-B14F-4D97-AF65-F5344CB8AC3E}">
        <p14:creationId xmlns:p14="http://schemas.microsoft.com/office/powerpoint/2010/main" val="33403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982069" y="1454613"/>
            <a:ext cx="4614398" cy="4083062"/>
          </a:xfrm>
        </p:spPr>
        <p:txBody>
          <a:bodyPr/>
          <a:lstStyle>
            <a:lvl1pPr>
              <a:lnSpc>
                <a:spcPct val="80000"/>
              </a:lnSpc>
              <a:defRPr sz="44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D023332-DCF9-4A51-9EE7-ED138928450B}"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7225"/>
            <a:ext cx="2627114" cy="5715000"/>
          </a:xfrm>
        </p:spPr>
        <p:txBody>
          <a:bodyPr/>
          <a:lstStyle/>
          <a:p>
            <a:r>
              <a:rPr lang="en-US"/>
              <a:t>Drag picture to placeholder or click icon to add</a:t>
            </a:r>
            <a:endParaRPr lang="en-GB" dirty="0"/>
          </a:p>
        </p:txBody>
      </p:sp>
      <p:sp>
        <p:nvSpPr>
          <p:cNvPr id="9" name="Rectangle 8"/>
          <p:cNvSpPr/>
          <p:nvPr userDrawn="1"/>
        </p:nvSpPr>
        <p:spPr>
          <a:xfrm>
            <a:off x="550069" y="1031813"/>
            <a:ext cx="432000" cy="43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Tree>
    <p:extLst>
      <p:ext uri="{BB962C8B-B14F-4D97-AF65-F5344CB8AC3E}">
        <p14:creationId xmlns:p14="http://schemas.microsoft.com/office/powerpoint/2010/main" val="16023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1480214"/>
            <a:ext cx="5797978" cy="4293043"/>
          </a:xfrm>
        </p:spPr>
        <p:txBody>
          <a:bodyPr/>
          <a:lstStyle>
            <a:lvl1pPr>
              <a:lnSpc>
                <a:spcPct val="85000"/>
              </a:lnSpc>
              <a:defRPr sz="40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6516885" y="6372225"/>
            <a:ext cx="1238581" cy="273050"/>
          </a:xfrm>
        </p:spPr>
        <p:txBody>
          <a:bodyPr/>
          <a:lstStyle>
            <a:lvl1pPr>
              <a:defRPr>
                <a:solidFill>
                  <a:schemeClr val="bg1"/>
                </a:solidFill>
              </a:defRPr>
            </a:lvl1pPr>
          </a:lstStyle>
          <a:p>
            <a:fld id="{B204C4B9-A7E3-446E-A0A1-2DA494AF99BD}" type="datetime1">
              <a:rPr lang="en-GB" smtClean="0"/>
              <a:t>25/04/2018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0" name="Group 9"/>
          <p:cNvGrpSpPr/>
          <p:nvPr userDrawn="1"/>
        </p:nvGrpSpPr>
        <p:grpSpPr>
          <a:xfrm>
            <a:off x="6512400" y="265823"/>
            <a:ext cx="1266878" cy="116108"/>
            <a:chOff x="226220" y="265823"/>
            <a:chExt cx="1266878" cy="116108"/>
          </a:xfrm>
        </p:grpSpPr>
        <p:pic>
          <p:nvPicPr>
            <p:cNvPr id="11" name="Picture 10"/>
            <p:cNvPicPr>
              <a:picLocks noChangeAspect="1"/>
            </p:cNvPicPr>
            <p:nvPr userDrawn="1"/>
          </p:nvPicPr>
          <p:blipFill>
            <a:blip r:embed="rId2"/>
            <a:stretch>
              <a:fillRect/>
            </a:stretch>
          </p:blipFill>
          <p:spPr>
            <a:xfrm>
              <a:off x="226220" y="265823"/>
              <a:ext cx="460800" cy="115810"/>
            </a:xfrm>
            <a:prstGeom prst="rect">
              <a:avLst/>
            </a:prstGeom>
          </p:spPr>
        </p:pic>
        <p:pic>
          <p:nvPicPr>
            <p:cNvPr id="12" name="Picture 11"/>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18591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1480214"/>
            <a:ext cx="5797978" cy="4293043"/>
          </a:xfrm>
        </p:spPr>
        <p:txBody>
          <a:bodyPr/>
          <a:lstStyle>
            <a:lvl1pPr>
              <a:lnSpc>
                <a:spcPct val="85000"/>
              </a:lnSpc>
              <a:defRPr sz="4000">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a:xfrm>
            <a:off x="6516885" y="6372225"/>
            <a:ext cx="1238581" cy="273050"/>
          </a:xfrm>
        </p:spPr>
        <p:txBody>
          <a:bodyPr/>
          <a:lstStyle>
            <a:lvl1pPr>
              <a:defRPr>
                <a:solidFill>
                  <a:schemeClr val="tx2"/>
                </a:solidFill>
              </a:defRPr>
            </a:lvl1pPr>
          </a:lstStyle>
          <a:p>
            <a:fld id="{B204C4B9-A7E3-446E-A0A1-2DA494AF99BD}" type="datetime1">
              <a:rPr lang="en-GB" smtClean="0"/>
              <a:pPr/>
              <a:t>25/04/2018</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69948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08727" y="1758464"/>
            <a:ext cx="3490546" cy="4038112"/>
          </a:xfrm>
        </p:spPr>
        <p:txBody>
          <a:bodyPr/>
          <a:lstStyle>
            <a:lvl1pPr marL="0" indent="0" algn="r">
              <a:buNone/>
              <a:defRPr sz="287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p:cNvSpPr>
            <a:spLocks noGrp="1"/>
          </p:cNvSpPr>
          <p:nvPr>
            <p:ph type="dt" sz="half" idx="10"/>
          </p:nvPr>
        </p:nvSpPr>
        <p:spPr>
          <a:xfrm>
            <a:off x="6516886" y="6372225"/>
            <a:ext cx="1262392" cy="273050"/>
          </a:xfrm>
        </p:spPr>
        <p:txBody>
          <a:bodyPr/>
          <a:lstStyle>
            <a:lvl1pPr>
              <a:defRPr>
                <a:solidFill>
                  <a:schemeClr val="bg1"/>
                </a:solidFill>
              </a:defRPr>
            </a:lvl1pPr>
          </a:lstStyle>
          <a:p>
            <a:fld id="{8B3DBFDD-AA77-49A2-908C-E27FD381F139}" type="datetime1">
              <a:rPr lang="en-GB" smtClean="0"/>
              <a:t>25/04/2018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550069" y="2148785"/>
            <a:ext cx="3242714" cy="2153585"/>
          </a:xfrm>
        </p:spPr>
        <p:txBody>
          <a:bodyPr/>
          <a:lstStyle>
            <a:lvl1pPr>
              <a:defRPr>
                <a:solidFill>
                  <a:schemeClr val="bg1"/>
                </a:solidFill>
              </a:defRPr>
            </a:lvl1pPr>
          </a:lstStyle>
          <a:p>
            <a:r>
              <a:rPr lang="en-US"/>
              <a:t>Click to edit Master title style</a:t>
            </a:r>
            <a:endParaRPr lang="en-GB"/>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1" name="Group 10"/>
          <p:cNvGrpSpPr/>
          <p:nvPr userDrawn="1"/>
        </p:nvGrpSpPr>
        <p:grpSpPr>
          <a:xfrm>
            <a:off x="6512400" y="265823"/>
            <a:ext cx="1266878" cy="116108"/>
            <a:chOff x="226220" y="265823"/>
            <a:chExt cx="1266878" cy="116108"/>
          </a:xfrm>
        </p:grpSpPr>
        <p:pic>
          <p:nvPicPr>
            <p:cNvPr id="12" name="Picture 11"/>
            <p:cNvPicPr>
              <a:picLocks noChangeAspect="1"/>
            </p:cNvPicPr>
            <p:nvPr userDrawn="1"/>
          </p:nvPicPr>
          <p:blipFill>
            <a:blip r:embed="rId2"/>
            <a:stretch>
              <a:fillRect/>
            </a:stretch>
          </p:blipFill>
          <p:spPr>
            <a:xfrm>
              <a:off x="226220" y="265823"/>
              <a:ext cx="460800" cy="115810"/>
            </a:xfrm>
            <a:prstGeom prst="rect">
              <a:avLst/>
            </a:prstGeom>
          </p:spPr>
        </p:pic>
        <p:pic>
          <p:nvPicPr>
            <p:cNvPr id="13" name="Picture 12"/>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22063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08727" y="1758464"/>
            <a:ext cx="3490546" cy="4038112"/>
          </a:xfrm>
        </p:spPr>
        <p:txBody>
          <a:bodyPr/>
          <a:lstStyle>
            <a:lvl1pPr marL="0" indent="0" algn="r">
              <a:buNone/>
              <a:defRPr sz="28700" b="1">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4" name="Date Placeholder 3"/>
          <p:cNvSpPr>
            <a:spLocks noGrp="1"/>
          </p:cNvSpPr>
          <p:nvPr>
            <p:ph type="dt" sz="half" idx="10"/>
          </p:nvPr>
        </p:nvSpPr>
        <p:spPr>
          <a:xfrm>
            <a:off x="6516886" y="6372225"/>
            <a:ext cx="1262392" cy="273050"/>
          </a:xfrm>
        </p:spPr>
        <p:txBody>
          <a:bodyPr/>
          <a:lstStyle>
            <a:lvl1pPr>
              <a:defRPr>
                <a:solidFill>
                  <a:schemeClr val="tx2"/>
                </a:solidFill>
              </a:defRPr>
            </a:lvl1pPr>
          </a:lstStyle>
          <a:p>
            <a:fld id="{8B3DBFDD-AA77-49A2-908C-E27FD381F139}" type="datetime1">
              <a:rPr lang="en-GB" smtClean="0"/>
              <a:pPr/>
              <a:t>25/04/2018</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550069" y="2148785"/>
            <a:ext cx="3242714" cy="2153585"/>
          </a:xfrm>
        </p:spPr>
        <p:txBody>
          <a:bodyPr/>
          <a:lstStyle>
            <a:lvl1pPr>
              <a:defRPr>
                <a:solidFill>
                  <a:schemeClr val="tx2"/>
                </a:solidFill>
              </a:defRPr>
            </a:lvl1pPr>
          </a:lstStyle>
          <a:p>
            <a:r>
              <a:rPr lang="en-US"/>
              <a:t>Click to edit Master title style</a:t>
            </a:r>
            <a:endParaRPr lang="en-GB"/>
          </a:p>
        </p:txBody>
      </p:sp>
      <p:sp>
        <p:nvSpPr>
          <p:cNvPr id="17" name="TextBox 16"/>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321410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36BA69-0EF0-490A-991A-3F23C4811A14}" type="datetime1">
              <a:rPr lang="en-GB" smtClean="0"/>
              <a:t>25/04/2018</a:t>
            </a:fld>
            <a:endParaRPr lang="en-GB" dirty="0"/>
          </a:p>
        </p:txBody>
      </p:sp>
      <p:sp>
        <p:nvSpPr>
          <p:cNvPr id="4" name="Footer Placeholder 3"/>
          <p:cNvSpPr>
            <a:spLocks noGrp="1"/>
          </p:cNvSpPr>
          <p:nvPr>
            <p:ph type="ftr" sz="quarter" idx="11"/>
          </p:nvPr>
        </p:nvSpPr>
        <p:spPr/>
        <p:txBody>
          <a:bodyPr/>
          <a:lstStyle/>
          <a:p>
            <a:r>
              <a:rPr lang="en-GB" dirty="0"/>
              <a:t>Presentation info in footer</a:t>
            </a:r>
          </a:p>
        </p:txBody>
      </p:sp>
      <p:sp>
        <p:nvSpPr>
          <p:cNvPr id="5" name="Slide Number Placeholder 4"/>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4789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C50E-8CCD-4676-9F3E-3B1C595BFAFE}" type="datetime1">
              <a:rPr lang="en-GB" smtClean="0"/>
              <a:t>25/04/2018</a:t>
            </a:fld>
            <a:endParaRPr lang="en-GB" dirty="0"/>
          </a:p>
        </p:txBody>
      </p:sp>
      <p:sp>
        <p:nvSpPr>
          <p:cNvPr id="3" name="Footer Placeholder 2"/>
          <p:cNvSpPr>
            <a:spLocks noGrp="1"/>
          </p:cNvSpPr>
          <p:nvPr>
            <p:ph type="ftr" sz="quarter" idx="11"/>
          </p:nvPr>
        </p:nvSpPr>
        <p:spPr/>
        <p:txBody>
          <a:bodyPr/>
          <a:lstStyle/>
          <a:p>
            <a:r>
              <a:rPr lang="en-GB" dirty="0"/>
              <a:t>Presentation info in footer</a:t>
            </a:r>
          </a:p>
        </p:txBody>
      </p:sp>
      <p:sp>
        <p:nvSpPr>
          <p:cNvPr id="4" name="Slide Number Placeholder 3"/>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317386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825947"/>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550069" y="1485900"/>
            <a:ext cx="5966817" cy="4886325"/>
          </a:xfrm>
        </p:spPr>
        <p:txBody>
          <a:bodyPr/>
          <a:lstStyle>
            <a:lvl1pPr marL="342900" indent="-342900">
              <a:spcBef>
                <a:spcPts val="900"/>
              </a:spcBef>
              <a:buFont typeface="Wingdings" panose="05000000000000000000" pitchFamily="2" charset="2"/>
              <a:buChar char="§"/>
              <a:defRPr sz="2800" b="1">
                <a:solidFill>
                  <a:schemeClr val="bg1"/>
                </a:solidFill>
              </a:defRPr>
            </a:lvl1pPr>
          </a:lstStyle>
          <a:p>
            <a:pPr lvl="0"/>
            <a:r>
              <a:rPr lang="en-US"/>
              <a:t>Click to edit Master text styles</a:t>
            </a:r>
          </a:p>
        </p:txBody>
      </p:sp>
      <p:sp>
        <p:nvSpPr>
          <p:cNvPr id="4" name="Date Placeholder 3"/>
          <p:cNvSpPr>
            <a:spLocks noGrp="1"/>
          </p:cNvSpPr>
          <p:nvPr>
            <p:ph type="dt" sz="half" idx="10"/>
          </p:nvPr>
        </p:nvSpPr>
        <p:spPr>
          <a:xfrm>
            <a:off x="6516885" y="6372225"/>
            <a:ext cx="1136981" cy="273050"/>
          </a:xfrm>
        </p:spPr>
        <p:txBody>
          <a:bodyPr/>
          <a:lstStyle>
            <a:lvl1pPr>
              <a:defRPr>
                <a:solidFill>
                  <a:schemeClr val="bg1"/>
                </a:solidFill>
              </a:defRPr>
            </a:lvl1pPr>
          </a:lstStyle>
          <a:p>
            <a:fld id="{FC464A09-F16A-4ACD-8A32-0978D7E94503}" type="datetime1">
              <a:rPr lang="en-GB" smtClean="0"/>
              <a:t>25/04/2018</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grpSp>
        <p:nvGrpSpPr>
          <p:cNvPr id="11" name="Group 10"/>
          <p:cNvGrpSpPr/>
          <p:nvPr userDrawn="1"/>
        </p:nvGrpSpPr>
        <p:grpSpPr>
          <a:xfrm>
            <a:off x="6512400" y="265823"/>
            <a:ext cx="1266878" cy="116108"/>
            <a:chOff x="226220" y="265823"/>
            <a:chExt cx="1266878" cy="116108"/>
          </a:xfrm>
        </p:grpSpPr>
        <p:pic>
          <p:nvPicPr>
            <p:cNvPr id="13" name="Picture 12"/>
            <p:cNvPicPr>
              <a:picLocks noChangeAspect="1"/>
            </p:cNvPicPr>
            <p:nvPr userDrawn="1"/>
          </p:nvPicPr>
          <p:blipFill>
            <a:blip r:embed="rId2"/>
            <a:stretch>
              <a:fillRect/>
            </a:stretch>
          </p:blipFill>
          <p:spPr>
            <a:xfrm>
              <a:off x="226220" y="265823"/>
              <a:ext cx="460800" cy="115810"/>
            </a:xfrm>
            <a:prstGeom prst="rect">
              <a:avLst/>
            </a:prstGeom>
          </p:spPr>
        </p:pic>
        <p:pic>
          <p:nvPicPr>
            <p:cNvPr id="14" name="Picture 13"/>
            <p:cNvPicPr>
              <a:picLocks noChangeAspect="1"/>
            </p:cNvPicPr>
            <p:nvPr userDrawn="1"/>
          </p:nvPicPr>
          <p:blipFill>
            <a:blip r:embed="rId3"/>
            <a:stretch>
              <a:fillRect/>
            </a:stretch>
          </p:blipFill>
          <p:spPr>
            <a:xfrm>
              <a:off x="733498" y="310374"/>
              <a:ext cx="759600" cy="71557"/>
            </a:xfrm>
            <a:prstGeom prst="rect">
              <a:avLst/>
            </a:prstGeom>
          </p:spPr>
        </p:pic>
      </p:grpSp>
    </p:spTree>
    <p:extLst>
      <p:ext uri="{BB962C8B-B14F-4D97-AF65-F5344CB8AC3E}">
        <p14:creationId xmlns:p14="http://schemas.microsoft.com/office/powerpoint/2010/main" val="242717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966817" cy="825947"/>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550069" y="1485900"/>
            <a:ext cx="5966817" cy="4886325"/>
          </a:xfrm>
        </p:spPr>
        <p:txBody>
          <a:bodyPr/>
          <a:lstStyle>
            <a:lvl1pPr marL="342900" indent="-342900">
              <a:spcBef>
                <a:spcPts val="900"/>
              </a:spcBef>
              <a:buFont typeface="Wingdings" panose="05000000000000000000" pitchFamily="2" charset="2"/>
              <a:buChar char="§"/>
              <a:defRPr sz="2800" b="1">
                <a:solidFill>
                  <a:schemeClr val="tx2"/>
                </a:solidFill>
              </a:defRPr>
            </a:lvl1pPr>
          </a:lstStyle>
          <a:p>
            <a:pPr lvl="0"/>
            <a:r>
              <a:rPr lang="en-US"/>
              <a:t>Click to edit Master text styles</a:t>
            </a:r>
          </a:p>
        </p:txBody>
      </p:sp>
      <p:sp>
        <p:nvSpPr>
          <p:cNvPr id="4" name="Date Placeholder 3"/>
          <p:cNvSpPr>
            <a:spLocks noGrp="1"/>
          </p:cNvSpPr>
          <p:nvPr>
            <p:ph type="dt" sz="half" idx="10"/>
          </p:nvPr>
        </p:nvSpPr>
        <p:spPr>
          <a:xfrm>
            <a:off x="6516885" y="6372225"/>
            <a:ext cx="1136981" cy="273050"/>
          </a:xfrm>
        </p:spPr>
        <p:txBody>
          <a:bodyPr/>
          <a:lstStyle>
            <a:lvl1pPr>
              <a:defRPr>
                <a:solidFill>
                  <a:schemeClr val="tx2"/>
                </a:solidFill>
              </a:defRPr>
            </a:lvl1pPr>
          </a:lstStyle>
          <a:p>
            <a:fld id="{FC464A09-F16A-4ACD-8A32-0978D7E94503}" type="datetime1">
              <a:rPr lang="en-GB" smtClean="0"/>
              <a:pPr/>
              <a:t>25/04/2018</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a:t>Presentation info in footer</a:t>
            </a:r>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42060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5D5E75-8B09-4981-A2A2-19CE564CF364}"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2458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2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2136776"/>
            <a:ext cx="4332419" cy="1258625"/>
          </a:xfrm>
        </p:spPr>
        <p:txBody>
          <a:bodyPr/>
          <a:lstStyle/>
          <a:p>
            <a:r>
              <a:rPr lang="en-US"/>
              <a:t>Click to edit Master title style</a:t>
            </a:r>
            <a:endParaRPr lang="en-GB" dirty="0"/>
          </a:p>
        </p:txBody>
      </p:sp>
      <p:sp>
        <p:nvSpPr>
          <p:cNvPr id="3" name="Content Placeholder 2"/>
          <p:cNvSpPr>
            <a:spLocks noGrp="1"/>
          </p:cNvSpPr>
          <p:nvPr>
            <p:ph idx="1"/>
          </p:nvPr>
        </p:nvSpPr>
        <p:spPr>
          <a:xfrm>
            <a:off x="550069" y="3395401"/>
            <a:ext cx="4332419" cy="29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D06A084-6C91-41DD-943D-6F2B0CB8A8FF}"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5907882" y="657225"/>
            <a:ext cx="3236119" cy="3409950"/>
          </a:xfrm>
        </p:spPr>
        <p:txBody>
          <a:bodyPr/>
          <a:lstStyle/>
          <a:p>
            <a:r>
              <a:rPr lang="en-US"/>
              <a:t>Drag picture to placeholder or click icon to add</a:t>
            </a:r>
            <a:endParaRPr lang="en-GB" dirty="0"/>
          </a:p>
        </p:txBody>
      </p:sp>
      <p:sp>
        <p:nvSpPr>
          <p:cNvPr id="9" name="Rectangle 8"/>
          <p:cNvSpPr/>
          <p:nvPr userDrawn="1"/>
        </p:nvSpPr>
        <p:spPr>
          <a:xfrm>
            <a:off x="5907881" y="4067175"/>
            <a:ext cx="1885950" cy="70008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0" name="Picture Placeholder 7"/>
          <p:cNvSpPr>
            <a:spLocks noGrp="1"/>
          </p:cNvSpPr>
          <p:nvPr>
            <p:ph type="pic" sz="quarter" idx="14"/>
          </p:nvPr>
        </p:nvSpPr>
        <p:spPr>
          <a:xfrm>
            <a:off x="5259013" y="4767263"/>
            <a:ext cx="1906169" cy="1604963"/>
          </a:xfrm>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3540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5610509"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F691B8-DD9D-4BA1-9486-C00C17B9DC22}"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5712272"/>
          </a:xfrm>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3103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5610509"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2EFCC7-9EFF-4D10-8F2A-4E43B55F48BF}"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a:t>Drag picture to placeholder or click icon to add</a:t>
            </a:r>
            <a:endParaRPr lang="en-GB" dirty="0"/>
          </a:p>
        </p:txBody>
      </p:sp>
      <p:sp>
        <p:nvSpPr>
          <p:cNvPr id="9" name="Rectangle 8"/>
          <p:cNvSpPr/>
          <p:nvPr userDrawn="1"/>
        </p:nvSpPr>
        <p:spPr>
          <a:xfrm>
            <a:off x="6514527" y="2798053"/>
            <a:ext cx="1315916"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1" name="Text Placeholder 10"/>
          <p:cNvSpPr>
            <a:spLocks noGrp="1"/>
          </p:cNvSpPr>
          <p:nvPr>
            <p:ph type="body" sz="quarter" idx="14"/>
          </p:nvPr>
        </p:nvSpPr>
        <p:spPr>
          <a:xfrm>
            <a:off x="6515100" y="3633827"/>
            <a:ext cx="1315641" cy="1873897"/>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126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10509" cy="1325563"/>
          </a:xfrm>
        </p:spPr>
        <p:txBody>
          <a:bodyPr/>
          <a:lstStyle/>
          <a:p>
            <a:r>
              <a:rPr lang="en-US"/>
              <a:t>Click to edit Master title style</a:t>
            </a:r>
            <a:endParaRPr lang="en-GB"/>
          </a:p>
        </p:txBody>
      </p:sp>
      <p:sp>
        <p:nvSpPr>
          <p:cNvPr id="3" name="Content Placeholder 2"/>
          <p:cNvSpPr>
            <a:spLocks noGrp="1"/>
          </p:cNvSpPr>
          <p:nvPr>
            <p:ph idx="1"/>
          </p:nvPr>
        </p:nvSpPr>
        <p:spPr>
          <a:xfrm>
            <a:off x="550069"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531A12D-BEA1-44E3-ABCA-ADE5BB6C4D14}"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a:t>Drag picture to placeholder or click icon to add</a:t>
            </a:r>
            <a:endParaRPr lang="en-GB" dirty="0"/>
          </a:p>
        </p:txBody>
      </p:sp>
      <p:sp>
        <p:nvSpPr>
          <p:cNvPr id="9" name="Rectangle 8"/>
          <p:cNvSpPr/>
          <p:nvPr userDrawn="1"/>
        </p:nvSpPr>
        <p:spPr>
          <a:xfrm>
            <a:off x="6514527" y="2798053"/>
            <a:ext cx="1315916"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
        <p:nvSpPr>
          <p:cNvPr id="11" name="Text Placeholder 10"/>
          <p:cNvSpPr>
            <a:spLocks noGrp="1"/>
          </p:cNvSpPr>
          <p:nvPr>
            <p:ph type="body" sz="quarter" idx="14"/>
          </p:nvPr>
        </p:nvSpPr>
        <p:spPr>
          <a:xfrm>
            <a:off x="6515100" y="3633827"/>
            <a:ext cx="1315641" cy="1830355"/>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
        <p:nvSpPr>
          <p:cNvPr id="12" name="Content Placeholder 2"/>
          <p:cNvSpPr>
            <a:spLocks noGrp="1"/>
          </p:cNvSpPr>
          <p:nvPr>
            <p:ph idx="15"/>
          </p:nvPr>
        </p:nvSpPr>
        <p:spPr>
          <a:xfrm>
            <a:off x="3533477"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439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2 Image">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5609787" cy="1325563"/>
          </a:xfrm>
        </p:spPr>
        <p:txBody>
          <a:bodyPr/>
          <a:lstStyle/>
          <a:p>
            <a:r>
              <a:rPr lang="en-US"/>
              <a:t>Click to edit Master title style</a:t>
            </a:r>
            <a:endParaRPr lang="en-GB"/>
          </a:p>
        </p:txBody>
      </p:sp>
      <p:sp>
        <p:nvSpPr>
          <p:cNvPr id="3" name="Content Placeholder 2"/>
          <p:cNvSpPr>
            <a:spLocks noGrp="1"/>
          </p:cNvSpPr>
          <p:nvPr>
            <p:ph idx="1"/>
          </p:nvPr>
        </p:nvSpPr>
        <p:spPr>
          <a:xfrm>
            <a:off x="548625"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942DC01-1044-40EA-8D3F-0E5E104DCEC2}" type="datetime1">
              <a:rPr lang="en-GB" smtClean="0"/>
              <a:t>25/04/2018</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6516886" y="659953"/>
            <a:ext cx="2627114" cy="2138100"/>
          </a:xfrm>
        </p:spPr>
        <p:txBody>
          <a:bodyPr/>
          <a:lstStyle/>
          <a:p>
            <a:r>
              <a:rPr lang="en-US"/>
              <a:t>Drag picture to placeholder or click icon to add</a:t>
            </a:r>
            <a:endParaRPr lang="en-GB" dirty="0"/>
          </a:p>
        </p:txBody>
      </p:sp>
      <p:sp>
        <p:nvSpPr>
          <p:cNvPr id="12" name="Content Placeholder 2"/>
          <p:cNvSpPr>
            <a:spLocks noGrp="1"/>
          </p:cNvSpPr>
          <p:nvPr>
            <p:ph idx="15"/>
          </p:nvPr>
        </p:nvSpPr>
        <p:spPr>
          <a:xfrm>
            <a:off x="3532756" y="2138101"/>
            <a:ext cx="26271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7"/>
          <p:cNvSpPr>
            <a:spLocks noGrp="1"/>
          </p:cNvSpPr>
          <p:nvPr>
            <p:ph type="pic" sz="quarter" idx="16"/>
          </p:nvPr>
        </p:nvSpPr>
        <p:spPr>
          <a:xfrm>
            <a:off x="6516886" y="2798054"/>
            <a:ext cx="2627114" cy="2138100"/>
          </a:xfrm>
        </p:spPr>
        <p:txBody>
          <a:bodyPr/>
          <a:lstStyle/>
          <a:p>
            <a:r>
              <a:rPr lang="en-US"/>
              <a:t>Drag picture to placeholder or click icon to add</a:t>
            </a:r>
            <a:endParaRPr lang="en-GB" dirty="0"/>
          </a:p>
        </p:txBody>
      </p:sp>
      <p:sp>
        <p:nvSpPr>
          <p:cNvPr id="14" name="Rectangle 13"/>
          <p:cNvSpPr/>
          <p:nvPr userDrawn="1"/>
        </p:nvSpPr>
        <p:spPr>
          <a:xfrm>
            <a:off x="6514527" y="4936154"/>
            <a:ext cx="2629473"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n>
                <a:noFill/>
              </a:ln>
            </a:endParaRPr>
          </a:p>
        </p:txBody>
      </p:sp>
    </p:spTree>
    <p:extLst>
      <p:ext uri="{BB962C8B-B14F-4D97-AF65-F5344CB8AC3E}">
        <p14:creationId xmlns:p14="http://schemas.microsoft.com/office/powerpoint/2010/main" val="1018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069" y="659954"/>
            <a:ext cx="5966817" cy="1325563"/>
          </a:xfrm>
          <a:prstGeom prst="rect">
            <a:avLst/>
          </a:prstGeom>
        </p:spPr>
        <p:txBody>
          <a:bodyPr vert="horz" lIns="0" tIns="0" rIns="0" bIns="0" rtlCol="0" anchor="t" anchorCtr="0">
            <a:noAutofit/>
          </a:bodyPr>
          <a:lstStyle/>
          <a:p>
            <a:r>
              <a:rPr lang="en-US" dirty="0"/>
              <a:t>Click to edit Master title</a:t>
            </a:r>
            <a:br>
              <a:rPr lang="en-US" dirty="0"/>
            </a:br>
            <a:r>
              <a:rPr lang="en-US" dirty="0"/>
              <a:t>style</a:t>
            </a:r>
            <a:endParaRPr lang="en-GB" dirty="0"/>
          </a:p>
        </p:txBody>
      </p:sp>
      <p:sp>
        <p:nvSpPr>
          <p:cNvPr id="3" name="Text Placeholder 2"/>
          <p:cNvSpPr>
            <a:spLocks noGrp="1"/>
          </p:cNvSpPr>
          <p:nvPr>
            <p:ph type="body" idx="1"/>
          </p:nvPr>
        </p:nvSpPr>
        <p:spPr>
          <a:xfrm>
            <a:off x="550069" y="2138101"/>
            <a:ext cx="5966817" cy="42341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516885" y="6372225"/>
            <a:ext cx="1043847" cy="273050"/>
          </a:xfrm>
          <a:prstGeom prst="rect">
            <a:avLst/>
          </a:prstGeom>
        </p:spPr>
        <p:txBody>
          <a:bodyPr vert="horz" lIns="0" tIns="0" rIns="0" bIns="0" rtlCol="0" anchor="b" anchorCtr="0"/>
          <a:lstStyle>
            <a:lvl1pPr algn="l">
              <a:defRPr sz="800">
                <a:solidFill>
                  <a:schemeClr val="tx2"/>
                </a:solidFill>
              </a:defRPr>
            </a:lvl1pPr>
          </a:lstStyle>
          <a:p>
            <a:fld id="{33035FB1-3355-4472-9B8A-291BC3D74C22}" type="datetime1">
              <a:rPr lang="en-GB" smtClean="0"/>
              <a:t>25/04/2018</a:t>
            </a:fld>
            <a:endParaRPr lang="en-GB" dirty="0"/>
          </a:p>
        </p:txBody>
      </p:sp>
      <p:sp>
        <p:nvSpPr>
          <p:cNvPr id="5" name="Footer Placeholder 4"/>
          <p:cNvSpPr>
            <a:spLocks noGrp="1"/>
          </p:cNvSpPr>
          <p:nvPr>
            <p:ph type="ftr" sz="quarter" idx="3"/>
          </p:nvPr>
        </p:nvSpPr>
        <p:spPr>
          <a:xfrm>
            <a:off x="550069" y="283369"/>
            <a:ext cx="4242064" cy="273050"/>
          </a:xfrm>
          <a:prstGeom prst="rect">
            <a:avLst/>
          </a:prstGeom>
        </p:spPr>
        <p:txBody>
          <a:bodyPr vert="horz" lIns="0" tIns="0" rIns="0" bIns="0" rtlCol="0" anchor="t" anchorCtr="0"/>
          <a:lstStyle>
            <a:lvl1pPr algn="l">
              <a:defRPr sz="800">
                <a:solidFill>
                  <a:schemeClr val="tx2"/>
                </a:solidFill>
              </a:defRPr>
            </a:lvl1pPr>
          </a:lstStyle>
          <a:p>
            <a:r>
              <a:rPr lang="en-GB" dirty="0"/>
              <a:t>Presentation info in footer</a:t>
            </a:r>
          </a:p>
        </p:txBody>
      </p:sp>
      <p:sp>
        <p:nvSpPr>
          <p:cNvPr id="6" name="Slide Number Placeholder 5"/>
          <p:cNvSpPr>
            <a:spLocks noGrp="1"/>
          </p:cNvSpPr>
          <p:nvPr>
            <p:ph type="sldNum" sz="quarter" idx="4"/>
          </p:nvPr>
        </p:nvSpPr>
        <p:spPr>
          <a:xfrm>
            <a:off x="8271933" y="6372225"/>
            <a:ext cx="645253" cy="273050"/>
          </a:xfrm>
          <a:prstGeom prst="rect">
            <a:avLst/>
          </a:prstGeom>
        </p:spPr>
        <p:txBody>
          <a:bodyPr vert="horz" lIns="0" tIns="0" rIns="0" bIns="0" rtlCol="0" anchor="b" anchorCtr="0"/>
          <a:lstStyle>
            <a:lvl1pPr algn="r">
              <a:defRPr sz="800">
                <a:solidFill>
                  <a:schemeClr val="tx2"/>
                </a:solidFill>
              </a:defRPr>
            </a:lvl1pPr>
          </a:lstStyle>
          <a:p>
            <a:fld id="{D5361521-EF7F-456B-A25F-4EAD8E019C37}" type="slidenum">
              <a:rPr lang="en-GB" smtClean="0"/>
              <a:pPr/>
              <a:t>‹#›</a:t>
            </a:fld>
            <a:endParaRPr lang="en-GB" dirty="0"/>
          </a:p>
        </p:txBody>
      </p:sp>
      <p:sp>
        <p:nvSpPr>
          <p:cNvPr id="12" name="TextBox 11"/>
          <p:cNvSpPr txBox="1"/>
          <p:nvPr userDrawn="1"/>
        </p:nvSpPr>
        <p:spPr>
          <a:xfrm>
            <a:off x="550069" y="6372225"/>
            <a:ext cx="1822971"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grpSp>
        <p:nvGrpSpPr>
          <p:cNvPr id="13" name="Group 12"/>
          <p:cNvGrpSpPr/>
          <p:nvPr userDrawn="1"/>
        </p:nvGrpSpPr>
        <p:grpSpPr>
          <a:xfrm>
            <a:off x="6513240" y="265823"/>
            <a:ext cx="1266823" cy="116102"/>
            <a:chOff x="226220" y="265823"/>
            <a:chExt cx="1266823" cy="116102"/>
          </a:xfrm>
        </p:grpSpPr>
        <p:pic>
          <p:nvPicPr>
            <p:cNvPr id="14" name="Picture 13"/>
            <p:cNvPicPr>
              <a:picLocks noChangeAspect="1"/>
            </p:cNvPicPr>
            <p:nvPr userDrawn="1"/>
          </p:nvPicPr>
          <p:blipFill>
            <a:blip r:embed="rId21"/>
            <a:stretch>
              <a:fillRect/>
            </a:stretch>
          </p:blipFill>
          <p:spPr>
            <a:xfrm>
              <a:off x="226220" y="265823"/>
              <a:ext cx="461962" cy="116102"/>
            </a:xfrm>
            <a:prstGeom prst="rect">
              <a:avLst/>
            </a:prstGeom>
          </p:spPr>
        </p:pic>
        <p:pic>
          <p:nvPicPr>
            <p:cNvPr id="15" name="Picture 14"/>
            <p:cNvPicPr>
              <a:picLocks noChangeAspect="1"/>
            </p:cNvPicPr>
            <p:nvPr userDrawn="1"/>
          </p:nvPicPr>
          <p:blipFill>
            <a:blip r:embed="rId22"/>
            <a:stretch>
              <a:fillRect/>
            </a:stretch>
          </p:blipFill>
          <p:spPr>
            <a:xfrm>
              <a:off x="733498" y="310374"/>
              <a:ext cx="759545" cy="71551"/>
            </a:xfrm>
            <a:prstGeom prst="rect">
              <a:avLst/>
            </a:prstGeom>
          </p:spPr>
        </p:pic>
      </p:grpSp>
    </p:spTree>
    <p:extLst>
      <p:ext uri="{BB962C8B-B14F-4D97-AF65-F5344CB8AC3E}">
        <p14:creationId xmlns:p14="http://schemas.microsoft.com/office/powerpoint/2010/main" val="15372719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3" r:id="rId5"/>
    <p:sldLayoutId id="2147483657" r:id="rId6"/>
    <p:sldLayoutId id="2147483660" r:id="rId7"/>
    <p:sldLayoutId id="2147483661" r:id="rId8"/>
    <p:sldLayoutId id="2147483662" r:id="rId9"/>
    <p:sldLayoutId id="2147483665" r:id="rId10"/>
    <p:sldLayoutId id="2147483667" r:id="rId11"/>
    <p:sldLayoutId id="2147483666" r:id="rId12"/>
    <p:sldLayoutId id="2147483658" r:id="rId13"/>
    <p:sldLayoutId id="2147483659" r:id="rId14"/>
    <p:sldLayoutId id="2147483669" r:id="rId15"/>
    <p:sldLayoutId id="2147483651" r:id="rId16"/>
    <p:sldLayoutId id="2147483670" r:id="rId17"/>
    <p:sldLayoutId id="2147483654" r:id="rId18"/>
    <p:sldLayoutId id="214748365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30188" algn="l" defTabSz="914400" rtl="0" eaLnBrk="1" latinLnBrk="0" hangingPunct="1">
        <a:lnSpc>
          <a:spcPct val="90000"/>
        </a:lnSpc>
        <a:spcBef>
          <a:spcPts val="600"/>
        </a:spcBef>
        <a:buFont typeface="Wingdings" panose="05000000000000000000" pitchFamily="2" charset="2"/>
        <a:buChar char="§"/>
        <a:defRPr sz="1800" kern="1200">
          <a:solidFill>
            <a:schemeClr val="tx2"/>
          </a:solidFill>
          <a:latin typeface="+mn-lt"/>
          <a:ea typeface="+mn-ea"/>
          <a:cs typeface="+mn-cs"/>
        </a:defRPr>
      </a:lvl2pPr>
      <a:lvl3pPr marL="454025" indent="-200025"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3pPr>
      <a:lvl4pPr marL="612775" indent="-149225" algn="l" defTabSz="914400" rtl="0" eaLnBrk="1" latinLnBrk="0" hangingPunct="1">
        <a:lnSpc>
          <a:spcPct val="90000"/>
        </a:lnSpc>
        <a:spcBef>
          <a:spcPts val="300"/>
        </a:spcBef>
        <a:buFont typeface="Wingdings" panose="05000000000000000000" pitchFamily="2" charset="2"/>
        <a:buChar char="§"/>
        <a:defRPr sz="1400" kern="1200">
          <a:solidFill>
            <a:schemeClr val="tx2"/>
          </a:solidFill>
          <a:latin typeface="+mn-lt"/>
          <a:ea typeface="+mn-ea"/>
          <a:cs typeface="+mn-cs"/>
        </a:defRPr>
      </a:lvl4pPr>
      <a:lvl5pPr marL="819150" indent="-192088" algn="l" defTabSz="914400" rtl="0" eaLnBrk="1" latinLnBrk="0" hangingPunct="1">
        <a:lnSpc>
          <a:spcPct val="90000"/>
        </a:lnSpc>
        <a:spcBef>
          <a:spcPts val="3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14" userDrawn="1">
          <p15:clr>
            <a:srgbClr val="F26B43"/>
          </p15:clr>
        </p15:guide>
        <p15:guide id="2" orient="horz" pos="1346" userDrawn="1">
          <p15:clr>
            <a:srgbClr val="F26B43"/>
          </p15:clr>
        </p15:guide>
        <p15:guide id="3" pos="347" userDrawn="1">
          <p15:clr>
            <a:srgbClr val="F26B43"/>
          </p15:clr>
        </p15:guide>
        <p15:guide id="4" pos="5618" userDrawn="1">
          <p15:clr>
            <a:srgbClr val="F26B43"/>
          </p15:clr>
        </p15:guide>
        <p15:guide id="5"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Excel_Worksheet2.xlsx"/><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Excel_Worksheet4.xlsx"/><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Microsoft_Excel_Worksheet8.xlsx"/><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GDN Impacts</a:t>
            </a:r>
          </a:p>
        </p:txBody>
      </p:sp>
      <p:sp>
        <p:nvSpPr>
          <p:cNvPr id="5" name="Subtitle 4"/>
          <p:cNvSpPr>
            <a:spLocks noGrp="1"/>
          </p:cNvSpPr>
          <p:nvPr>
            <p:ph type="subTitle" idx="1"/>
          </p:nvPr>
        </p:nvSpPr>
        <p:spPr/>
        <p:txBody>
          <a:bodyPr/>
          <a:lstStyle/>
          <a:p>
            <a:r>
              <a:rPr lang="en-GB" b="1" dirty="0"/>
              <a:t>Danishtah Parker</a:t>
            </a:r>
          </a:p>
          <a:p>
            <a:r>
              <a:rPr lang="en-GB" dirty="0"/>
              <a:t>0621 Workgroup</a:t>
            </a:r>
          </a:p>
          <a:p>
            <a:r>
              <a:rPr lang="en-GB" dirty="0"/>
              <a:t>26 April 2018</a:t>
            </a:r>
          </a:p>
        </p:txBody>
      </p:sp>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462" r="12462"/>
          <a:stretch>
            <a:fillRect/>
          </a:stretch>
        </p:blipFill>
        <p:spPr/>
      </p:pic>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96" r="12496"/>
          <a:stretch>
            <a:fillRect/>
          </a:stretch>
        </p:blipFill>
        <p:spPr/>
      </p:pic>
    </p:spTree>
    <p:extLst>
      <p:ext uri="{BB962C8B-B14F-4D97-AF65-F5344CB8AC3E}">
        <p14:creationId xmlns:p14="http://schemas.microsoft.com/office/powerpoint/2010/main" val="17647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concerns</a:t>
            </a:r>
            <a:endParaRPr lang="en-GB" dirty="0">
              <a:solidFill>
                <a:schemeClr val="bg2"/>
              </a:solidFill>
            </a:endParaRPr>
          </a:p>
        </p:txBody>
      </p:sp>
      <p:sp>
        <p:nvSpPr>
          <p:cNvPr id="4" name="Date Placeholder 3"/>
          <p:cNvSpPr>
            <a:spLocks noGrp="1"/>
          </p:cNvSpPr>
          <p:nvPr>
            <p:ph type="dt" sz="half" idx="10"/>
          </p:nvPr>
        </p:nvSpPr>
        <p:spPr/>
        <p:txBody>
          <a:bodyPr/>
          <a:lstStyle/>
          <a:p>
            <a:fld id="{A11E430A-91CA-4367-A456-82BCD19EBBFA}"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10</a:t>
            </a:fld>
            <a:endParaRPr lang="en-GB" dirty="0"/>
          </a:p>
        </p:txBody>
      </p:sp>
      <p:sp>
        <p:nvSpPr>
          <p:cNvPr id="11" name="Content Placeholder 2"/>
          <p:cNvSpPr>
            <a:spLocks noGrp="1"/>
          </p:cNvSpPr>
          <p:nvPr>
            <p:ph idx="1"/>
          </p:nvPr>
        </p:nvSpPr>
        <p:spPr>
          <a:xfrm>
            <a:off x="524311" y="1416883"/>
            <a:ext cx="7898472" cy="4945279"/>
          </a:xfrm>
        </p:spPr>
        <p:txBody>
          <a:bodyPr/>
          <a:lstStyle/>
          <a:p>
            <a:pPr marL="515938" lvl="1" indent="-285750">
              <a:lnSpc>
                <a:spcPct val="100000"/>
              </a:lnSpc>
            </a:pPr>
            <a:r>
              <a:rPr lang="en-GB" sz="1500" dirty="0"/>
              <a:t>NTS and GDN's have the same charging objectives - GDN's need to be comfortable that these are satisfied</a:t>
            </a:r>
          </a:p>
          <a:p>
            <a:pPr marL="739775" lvl="2" indent="-285750">
              <a:lnSpc>
                <a:spcPct val="100000"/>
              </a:lnSpc>
              <a:buFont typeface="Courier New" panose="02070309020205020404" pitchFamily="49" charset="0"/>
              <a:buChar char="o"/>
            </a:pPr>
            <a:r>
              <a:rPr lang="en-GB" sz="1500" dirty="0"/>
              <a:t>Particularly regarding cost reflectivity - system usage and the proposed Forecast Contract Capacity (FCC) in the enduring</a:t>
            </a:r>
          </a:p>
          <a:p>
            <a:pPr marL="515938" lvl="1" indent="-285750">
              <a:lnSpc>
                <a:spcPct val="100000"/>
              </a:lnSpc>
            </a:pPr>
            <a:r>
              <a:rPr lang="en-GB" sz="1500" dirty="0"/>
              <a:t>How can we be sure GDN charge levels/revenue recovered is appropriate to the bookings made? </a:t>
            </a:r>
          </a:p>
          <a:p>
            <a:pPr marL="739775" lvl="2" indent="-285750">
              <a:lnSpc>
                <a:spcPct val="100000"/>
              </a:lnSpc>
              <a:buFont typeface="Courier New" panose="02070309020205020404" pitchFamily="49" charset="0"/>
              <a:buChar char="o"/>
            </a:pPr>
            <a:r>
              <a:rPr lang="en-GB" sz="1500" dirty="0"/>
              <a:t>FCC, Revenue Recovery and K</a:t>
            </a:r>
          </a:p>
          <a:p>
            <a:pPr marL="515938" lvl="1" indent="-285750">
              <a:lnSpc>
                <a:spcPct val="100000"/>
              </a:lnSpc>
            </a:pPr>
            <a:r>
              <a:rPr lang="en-GB" sz="1500" dirty="0"/>
              <a:t>Ongoing volatility </a:t>
            </a:r>
          </a:p>
          <a:p>
            <a:pPr marL="739775" lvl="2" indent="-285750">
              <a:lnSpc>
                <a:spcPct val="100000"/>
              </a:lnSpc>
              <a:buFont typeface="Courier New" panose="02070309020205020404" pitchFamily="49" charset="0"/>
              <a:buChar char="o"/>
            </a:pPr>
            <a:r>
              <a:rPr lang="en-GB" sz="1500" dirty="0"/>
              <a:t>April and October price changes, forecast errors, allowance resets, transitional price control and T2 impacts</a:t>
            </a:r>
          </a:p>
          <a:p>
            <a:pPr marL="515938" lvl="1" indent="-285750">
              <a:lnSpc>
                <a:spcPct val="100000"/>
              </a:lnSpc>
            </a:pPr>
            <a:r>
              <a:rPr lang="en-GB" sz="1500" dirty="0"/>
              <a:t>Difficulty in messaging this to customers against stability message in MOD 0621</a:t>
            </a:r>
          </a:p>
          <a:p>
            <a:pPr marL="515938" lvl="1" indent="-285750">
              <a:lnSpc>
                <a:spcPct val="100000"/>
              </a:lnSpc>
            </a:pPr>
            <a:r>
              <a:rPr lang="en-GB" sz="1500" dirty="0"/>
              <a:t>How will we be informed of changes ?</a:t>
            </a:r>
          </a:p>
          <a:p>
            <a:pPr marL="739775" lvl="2" indent="-285750">
              <a:lnSpc>
                <a:spcPct val="100000"/>
              </a:lnSpc>
              <a:buFont typeface="Courier New" panose="02070309020205020404" pitchFamily="49" charset="0"/>
              <a:buChar char="o"/>
            </a:pPr>
            <a:r>
              <a:rPr lang="en-GB" sz="1500" dirty="0"/>
              <a:t>Sufficient visibility of changes - behavioural and the FCC basis in the enduring </a:t>
            </a:r>
          </a:p>
          <a:p>
            <a:pPr marL="739775" lvl="2" indent="-285750">
              <a:lnSpc>
                <a:spcPct val="100000"/>
              </a:lnSpc>
              <a:buFont typeface="Courier New" panose="02070309020205020404" pitchFamily="49" charset="0"/>
              <a:buChar char="o"/>
            </a:pPr>
            <a:r>
              <a:rPr lang="en-GB" sz="1500" dirty="0"/>
              <a:t>NTS's timing of indicative/final prices and revenue forecasts. </a:t>
            </a:r>
          </a:p>
          <a:p>
            <a:pPr marL="515938" lvl="1" indent="-285750">
              <a:lnSpc>
                <a:spcPct val="100000"/>
              </a:lnSpc>
            </a:pPr>
            <a:r>
              <a:rPr lang="en-GB" sz="1500" dirty="0"/>
              <a:t>Timing for next year’s pricing setting and setting internal budgets</a:t>
            </a:r>
          </a:p>
          <a:p>
            <a:pPr marL="515938" lvl="1" indent="-285750">
              <a:lnSpc>
                <a:spcPct val="100000"/>
              </a:lnSpc>
            </a:pPr>
            <a:r>
              <a:rPr lang="en-GB" sz="1500" dirty="0"/>
              <a:t>Independent assurance and validation of the model</a:t>
            </a:r>
          </a:p>
          <a:p>
            <a:pPr marL="515938" lvl="1" indent="-285750">
              <a:lnSpc>
                <a:spcPct val="100000"/>
              </a:lnSpc>
            </a:pPr>
            <a:r>
              <a:rPr lang="en-GB" sz="1500" dirty="0"/>
              <a:t>Challenge and review process has been significantly limited due to the time constraint </a:t>
            </a:r>
          </a:p>
        </p:txBody>
      </p:sp>
    </p:spTree>
    <p:extLst>
      <p:ext uri="{BB962C8B-B14F-4D97-AF65-F5344CB8AC3E}">
        <p14:creationId xmlns:p14="http://schemas.microsoft.com/office/powerpoint/2010/main" val="4527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Thank you</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612" r="15612"/>
          <a:stretch>
            <a:fillRect/>
          </a:stretch>
        </p:blipFill>
        <p:spPr/>
      </p:pic>
      <p:sp>
        <p:nvSpPr>
          <p:cNvPr id="3" name="Picture Placeholder 2"/>
          <p:cNvSpPr>
            <a:spLocks noGrp="1"/>
          </p:cNvSpPr>
          <p:nvPr>
            <p:ph type="pic" sz="quarter" idx="10"/>
          </p:nvPr>
        </p:nvSpPr>
        <p:spPr/>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342" t="16007" b="9509"/>
          <a:stretch/>
        </p:blipFill>
        <p:spPr>
          <a:xfrm>
            <a:off x="2190116" y="0"/>
            <a:ext cx="2381884" cy="1447800"/>
          </a:xfrm>
          <a:prstGeom prst="rect">
            <a:avLst/>
          </a:prstGeom>
        </p:spPr>
      </p:pic>
    </p:spTree>
    <p:extLst>
      <p:ext uri="{BB962C8B-B14F-4D97-AF65-F5344CB8AC3E}">
        <p14:creationId xmlns:p14="http://schemas.microsoft.com/office/powerpoint/2010/main" val="42142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lstStyle/>
          <a:p>
            <a:r>
              <a:rPr lang="en-GB" dirty="0"/>
              <a:t>Summary</a:t>
            </a:r>
          </a:p>
          <a:p>
            <a:r>
              <a:rPr lang="en-GB" dirty="0"/>
              <a:t>Drivers of change</a:t>
            </a:r>
          </a:p>
          <a:p>
            <a:r>
              <a:rPr lang="en-GB" dirty="0"/>
              <a:t>DN Impacts </a:t>
            </a:r>
          </a:p>
          <a:p>
            <a:pPr lvl="2"/>
            <a:r>
              <a:rPr lang="en-GB" sz="2000" dirty="0"/>
              <a:t>Cadent</a:t>
            </a:r>
          </a:p>
          <a:p>
            <a:pPr lvl="2"/>
            <a:r>
              <a:rPr lang="en-GB" sz="2000" dirty="0"/>
              <a:t>SGN</a:t>
            </a:r>
          </a:p>
          <a:p>
            <a:pPr lvl="2"/>
            <a:r>
              <a:rPr lang="en-GB" sz="2000" dirty="0"/>
              <a:t>WWU</a:t>
            </a:r>
          </a:p>
          <a:p>
            <a:r>
              <a:rPr lang="en-GB" dirty="0"/>
              <a:t>Key Concerns</a:t>
            </a:r>
          </a:p>
          <a:p>
            <a:endParaRPr lang="en-GB" dirty="0"/>
          </a:p>
          <a:p>
            <a:endParaRPr lang="en-GB" dirty="0"/>
          </a:p>
        </p:txBody>
      </p:sp>
      <p:sp>
        <p:nvSpPr>
          <p:cNvPr id="4" name="Date Placeholder 3"/>
          <p:cNvSpPr>
            <a:spLocks noGrp="1"/>
          </p:cNvSpPr>
          <p:nvPr>
            <p:ph type="dt" sz="half" idx="10"/>
          </p:nvPr>
        </p:nvSpPr>
        <p:spPr/>
        <p:txBody>
          <a:bodyPr/>
          <a:lstStyle/>
          <a:p>
            <a:fld id="{20FC49E3-8601-4D23-8F1C-422FEDF306EC}"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2</a:t>
            </a:fld>
            <a:endParaRPr lang="en-GB" dirty="0"/>
          </a:p>
        </p:txBody>
      </p:sp>
    </p:spTree>
    <p:extLst>
      <p:ext uri="{BB962C8B-B14F-4D97-AF65-F5344CB8AC3E}">
        <p14:creationId xmlns:p14="http://schemas.microsoft.com/office/powerpoint/2010/main" val="28518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endParaRPr lang="en-GB" dirty="0">
              <a:solidFill>
                <a:schemeClr val="bg2"/>
              </a:solidFill>
            </a:endParaRPr>
          </a:p>
        </p:txBody>
      </p:sp>
      <p:sp>
        <p:nvSpPr>
          <p:cNvPr id="3" name="Content Placeholder 2"/>
          <p:cNvSpPr>
            <a:spLocks noGrp="1"/>
          </p:cNvSpPr>
          <p:nvPr>
            <p:ph idx="1"/>
          </p:nvPr>
        </p:nvSpPr>
        <p:spPr>
          <a:xfrm>
            <a:off x="524311" y="1262338"/>
            <a:ext cx="7898472" cy="5164220"/>
          </a:xfrm>
        </p:spPr>
        <p:txBody>
          <a:bodyPr/>
          <a:lstStyle/>
          <a:p>
            <a:r>
              <a:rPr lang="en-GB" sz="1700" dirty="0"/>
              <a:t>Currently Shippers on DN networks pay NTS exit commodity charges and DN capacity charges that include recovery of NTS exit capacity charges.  </a:t>
            </a:r>
          </a:p>
          <a:p>
            <a:r>
              <a:rPr lang="en-GB" sz="1700" dirty="0"/>
              <a:t>The enduring impact from Mod 0621 on DN customers resulting from the removal of NTS exit commodity charges is likely to be a redistribution of charges to those with peakier demands from those with less peaky demands.  </a:t>
            </a:r>
          </a:p>
          <a:p>
            <a:r>
              <a:rPr lang="en-GB" sz="1700" dirty="0"/>
              <a:t>The reason for this is in the enduring period from October 2021 NTS charges will be recovered by DNs through capacity charges as NTS exit commodity charges to Shippers will cease, and all NTS exit revenue from customers on DN networks will be recovered by means of NTS exit capacity charges to DNs. DNs in turn recover this from their charges to Shippers and by means of capacity charges.</a:t>
            </a:r>
          </a:p>
          <a:p>
            <a:r>
              <a:rPr lang="en-GB" sz="1700" dirty="0"/>
              <a:t>However in both the transition and enduring periods there will be substantial redistribution of charges between LDZs due to the move to the new NTS charging model, and these changes may swamp the effect described above.</a:t>
            </a:r>
          </a:p>
          <a:p>
            <a:r>
              <a:rPr lang="en-GB" sz="1700" dirty="0"/>
              <a:t>In addition to this, DNs have allowances set in their price control for the NTS exit capacity and are allowed to collect the allowance with any under-recovery being subject to a two year lag.</a:t>
            </a:r>
          </a:p>
          <a:p>
            <a:r>
              <a:rPr lang="en-GB" sz="1700" dirty="0"/>
              <a:t>Therefore the long term effect on DN customer charges is a complex interaction of the effects described above.</a:t>
            </a:r>
          </a:p>
        </p:txBody>
      </p:sp>
      <p:sp>
        <p:nvSpPr>
          <p:cNvPr id="4" name="Date Placeholder 3"/>
          <p:cNvSpPr>
            <a:spLocks noGrp="1"/>
          </p:cNvSpPr>
          <p:nvPr>
            <p:ph type="dt" sz="half" idx="10"/>
          </p:nvPr>
        </p:nvSpPr>
        <p:spPr/>
        <p:txBody>
          <a:bodyPr/>
          <a:lstStyle/>
          <a:p>
            <a:fld id="{4E0FCF8B-1A1B-41D5-80F9-4638C93AA179}"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3</a:t>
            </a:fld>
            <a:endParaRPr lang="en-GB" dirty="0"/>
          </a:p>
        </p:txBody>
      </p:sp>
    </p:spTree>
    <p:extLst>
      <p:ext uri="{BB962C8B-B14F-4D97-AF65-F5344CB8AC3E}">
        <p14:creationId xmlns:p14="http://schemas.microsoft.com/office/powerpoint/2010/main" val="157099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 y="659954"/>
            <a:ext cx="7975745" cy="1325563"/>
          </a:xfrm>
        </p:spPr>
        <p:txBody>
          <a:bodyPr/>
          <a:lstStyle/>
          <a:p>
            <a:r>
              <a:rPr lang="en-GB" dirty="0"/>
              <a:t>Drivers of change</a:t>
            </a:r>
            <a:endParaRPr lang="en-GB" dirty="0">
              <a:solidFill>
                <a:schemeClr val="bg2"/>
              </a:solidFill>
            </a:endParaRPr>
          </a:p>
        </p:txBody>
      </p:sp>
      <p:sp>
        <p:nvSpPr>
          <p:cNvPr id="4" name="Date Placeholder 3"/>
          <p:cNvSpPr>
            <a:spLocks noGrp="1"/>
          </p:cNvSpPr>
          <p:nvPr>
            <p:ph type="dt" sz="half" idx="10"/>
          </p:nvPr>
        </p:nvSpPr>
        <p:spPr/>
        <p:txBody>
          <a:bodyPr/>
          <a:lstStyle/>
          <a:p>
            <a:fld id="{4E0FCF8B-1A1B-41D5-80F9-4638C93AA179}"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4</a:t>
            </a:fld>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936550741"/>
              </p:ext>
            </p:extLst>
          </p:nvPr>
        </p:nvGraphicFramePr>
        <p:xfrm>
          <a:off x="553791" y="3519757"/>
          <a:ext cx="7639168" cy="1078001"/>
        </p:xfrm>
        <a:graphic>
          <a:graphicData uri="http://schemas.openxmlformats.org/presentationml/2006/ole">
            <mc:AlternateContent xmlns:mc="http://schemas.openxmlformats.org/markup-compatibility/2006">
              <mc:Choice xmlns:v="urn:schemas-microsoft-com:vml" Requires="v">
                <p:oleObj spid="_x0000_s5131" name="Worksheet" r:id="rId3" imgW="5467382" imgH="771470" progId="Excel.Sheet.12">
                  <p:embed/>
                </p:oleObj>
              </mc:Choice>
              <mc:Fallback>
                <p:oleObj name="Worksheet" r:id="rId3" imgW="5467382" imgH="771470" progId="Excel.Sheet.12">
                  <p:embed/>
                  <p:pic>
                    <p:nvPicPr>
                      <p:cNvPr id="0" name=""/>
                      <p:cNvPicPr/>
                      <p:nvPr/>
                    </p:nvPicPr>
                    <p:blipFill>
                      <a:blip r:embed="rId4"/>
                      <a:stretch>
                        <a:fillRect/>
                      </a:stretch>
                    </p:blipFill>
                    <p:spPr>
                      <a:xfrm>
                        <a:off x="553791" y="3519757"/>
                        <a:ext cx="7639168" cy="1078001"/>
                      </a:xfrm>
                      <a:prstGeom prst="rect">
                        <a:avLst/>
                      </a:prstGeom>
                    </p:spPr>
                  </p:pic>
                </p:oleObj>
              </mc:Fallback>
            </mc:AlternateContent>
          </a:graphicData>
        </a:graphic>
      </p:graphicFrame>
      <p:sp>
        <p:nvSpPr>
          <p:cNvPr id="10" name="Rectangle 9"/>
          <p:cNvSpPr/>
          <p:nvPr/>
        </p:nvSpPr>
        <p:spPr>
          <a:xfrm>
            <a:off x="553791" y="1493950"/>
            <a:ext cx="7894750" cy="158410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main drivers of change are the change to the CWD methodology, use of Obligated values for FCC and the absorption of commodity charging.</a:t>
            </a:r>
          </a:p>
          <a:p>
            <a:endParaRPr lang="en-GB" dirty="0">
              <a:solidFill>
                <a:schemeClr val="tx1"/>
              </a:solidFill>
            </a:endParaRPr>
          </a:p>
          <a:p>
            <a:r>
              <a:rPr lang="en-GB" dirty="0">
                <a:solidFill>
                  <a:schemeClr val="tx1"/>
                </a:solidFill>
              </a:rPr>
              <a:t>Where DN flows remain the same, the revenues collected from DNs significantly increase, as shown below:</a:t>
            </a:r>
            <a:endParaRPr lang="en-GB" dirty="0">
              <a:ln>
                <a:noFill/>
              </a:ln>
              <a:solidFill>
                <a:schemeClr val="tx1"/>
              </a:solidFill>
            </a:endParaRPr>
          </a:p>
        </p:txBody>
      </p:sp>
      <p:sp>
        <p:nvSpPr>
          <p:cNvPr id="11" name="TextBox 10"/>
          <p:cNvSpPr txBox="1"/>
          <p:nvPr/>
        </p:nvSpPr>
        <p:spPr>
          <a:xfrm>
            <a:off x="759854" y="5151549"/>
            <a:ext cx="7328078" cy="276999"/>
          </a:xfrm>
          <a:prstGeom prst="rect">
            <a:avLst/>
          </a:prstGeom>
          <a:noFill/>
        </p:spPr>
        <p:txBody>
          <a:bodyPr wrap="square" rtlCol="0">
            <a:spAutoFit/>
          </a:bodyPr>
          <a:lstStyle/>
          <a:p>
            <a:r>
              <a:rPr lang="en-GB" sz="1200" i="1" dirty="0"/>
              <a:t>Values from 10 April 2018 Transmission Services CWD model v2.2</a:t>
            </a:r>
          </a:p>
        </p:txBody>
      </p:sp>
    </p:spTree>
    <p:extLst>
      <p:ext uri="{BB962C8B-B14F-4D97-AF65-F5344CB8AC3E}">
        <p14:creationId xmlns:p14="http://schemas.microsoft.com/office/powerpoint/2010/main" val="257113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Cadent Impact – EE and London</a:t>
            </a:r>
            <a:endParaRPr lang="en-GB" dirty="0">
              <a:solidFill>
                <a:schemeClr val="bg2"/>
              </a:solidFill>
            </a:endParaRPr>
          </a:p>
        </p:txBody>
      </p:sp>
      <p:sp>
        <p:nvSpPr>
          <p:cNvPr id="4" name="Date Placeholder 3"/>
          <p:cNvSpPr>
            <a:spLocks noGrp="1"/>
          </p:cNvSpPr>
          <p:nvPr>
            <p:ph type="dt" sz="half" idx="10"/>
          </p:nvPr>
        </p:nvSpPr>
        <p:spPr/>
        <p:txBody>
          <a:bodyPr/>
          <a:lstStyle/>
          <a:p>
            <a:fld id="{A11E430A-91CA-4367-A456-82BCD19EBBFA}"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5</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327874844"/>
              </p:ext>
            </p:extLst>
          </p:nvPr>
        </p:nvGraphicFramePr>
        <p:xfrm>
          <a:off x="959208" y="3940869"/>
          <a:ext cx="7277100" cy="2505075"/>
        </p:xfrm>
        <a:graphic>
          <a:graphicData uri="http://schemas.openxmlformats.org/presentationml/2006/ole">
            <mc:AlternateContent xmlns:mc="http://schemas.openxmlformats.org/markup-compatibility/2006">
              <mc:Choice xmlns:v="urn:schemas-microsoft-com:vml" Requires="v">
                <p:oleObj spid="_x0000_s1050" name="Worksheet" r:id="rId3" imgW="7277167" imgH="2504984" progId="Excel.Sheet.12">
                  <p:embed/>
                </p:oleObj>
              </mc:Choice>
              <mc:Fallback>
                <p:oleObj name="Worksheet" r:id="rId3" imgW="7277167" imgH="2504984" progId="Excel.Sheet.12">
                  <p:embed/>
                  <p:pic>
                    <p:nvPicPr>
                      <p:cNvPr id="0" name=""/>
                      <p:cNvPicPr/>
                      <p:nvPr/>
                    </p:nvPicPr>
                    <p:blipFill>
                      <a:blip r:embed="rId4"/>
                      <a:stretch>
                        <a:fillRect/>
                      </a:stretch>
                    </p:blipFill>
                    <p:spPr>
                      <a:xfrm>
                        <a:off x="959208" y="3940869"/>
                        <a:ext cx="7277100" cy="25050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64057197"/>
              </p:ext>
            </p:extLst>
          </p:nvPr>
        </p:nvGraphicFramePr>
        <p:xfrm>
          <a:off x="959208" y="1210547"/>
          <a:ext cx="7277100" cy="2505075"/>
        </p:xfrm>
        <a:graphic>
          <a:graphicData uri="http://schemas.openxmlformats.org/presentationml/2006/ole">
            <mc:AlternateContent xmlns:mc="http://schemas.openxmlformats.org/markup-compatibility/2006">
              <mc:Choice xmlns:v="urn:schemas-microsoft-com:vml" Requires="v">
                <p:oleObj spid="_x0000_s1051" name="Worksheet" r:id="rId5" imgW="7277167" imgH="2504984" progId="Excel.Sheet.12">
                  <p:embed/>
                </p:oleObj>
              </mc:Choice>
              <mc:Fallback>
                <p:oleObj name="Worksheet" r:id="rId5" imgW="7277167" imgH="2504984" progId="Excel.Sheet.12">
                  <p:embed/>
                  <p:pic>
                    <p:nvPicPr>
                      <p:cNvPr id="0" name=""/>
                      <p:cNvPicPr/>
                      <p:nvPr/>
                    </p:nvPicPr>
                    <p:blipFill>
                      <a:blip r:embed="rId6"/>
                      <a:stretch>
                        <a:fillRect/>
                      </a:stretch>
                    </p:blipFill>
                    <p:spPr>
                      <a:xfrm>
                        <a:off x="959208" y="1210547"/>
                        <a:ext cx="7277100" cy="2505075"/>
                      </a:xfrm>
                      <a:prstGeom prst="rect">
                        <a:avLst/>
                      </a:prstGeom>
                    </p:spPr>
                  </p:pic>
                </p:oleObj>
              </mc:Fallback>
            </mc:AlternateContent>
          </a:graphicData>
        </a:graphic>
      </p:graphicFrame>
    </p:spTree>
    <p:extLst>
      <p:ext uri="{BB962C8B-B14F-4D97-AF65-F5344CB8AC3E}">
        <p14:creationId xmlns:p14="http://schemas.microsoft.com/office/powerpoint/2010/main" val="378110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Cadent Impacts – NW and WM</a:t>
            </a:r>
            <a:endParaRPr lang="en-GB" dirty="0">
              <a:solidFill>
                <a:schemeClr val="bg2"/>
              </a:solidFill>
            </a:endParaRPr>
          </a:p>
        </p:txBody>
      </p:sp>
      <p:sp>
        <p:nvSpPr>
          <p:cNvPr id="4" name="Date Placeholder 3"/>
          <p:cNvSpPr>
            <a:spLocks noGrp="1"/>
          </p:cNvSpPr>
          <p:nvPr>
            <p:ph type="dt" sz="half" idx="10"/>
          </p:nvPr>
        </p:nvSpPr>
        <p:spPr/>
        <p:txBody>
          <a:bodyPr/>
          <a:lstStyle/>
          <a:p>
            <a:fld id="{A11E430A-91CA-4367-A456-82BCD19EBBFA}"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6</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3653063601"/>
              </p:ext>
            </p:extLst>
          </p:nvPr>
        </p:nvGraphicFramePr>
        <p:xfrm>
          <a:off x="959208" y="1210549"/>
          <a:ext cx="7277100" cy="2505075"/>
        </p:xfrm>
        <a:graphic>
          <a:graphicData uri="http://schemas.openxmlformats.org/presentationml/2006/ole">
            <mc:AlternateContent xmlns:mc="http://schemas.openxmlformats.org/markup-compatibility/2006">
              <mc:Choice xmlns:v="urn:schemas-microsoft-com:vml" Requires="v">
                <p:oleObj spid="_x0000_s3095" name="Worksheet" r:id="rId3" imgW="7277167" imgH="2504984" progId="Excel.Sheet.12">
                  <p:embed/>
                </p:oleObj>
              </mc:Choice>
              <mc:Fallback>
                <p:oleObj name="Worksheet" r:id="rId3" imgW="7277167" imgH="2504984" progId="Excel.Sheet.12">
                  <p:embed/>
                  <p:pic>
                    <p:nvPicPr>
                      <p:cNvPr id="0" name=""/>
                      <p:cNvPicPr/>
                      <p:nvPr/>
                    </p:nvPicPr>
                    <p:blipFill>
                      <a:blip r:embed="rId4"/>
                      <a:stretch>
                        <a:fillRect/>
                      </a:stretch>
                    </p:blipFill>
                    <p:spPr>
                      <a:xfrm>
                        <a:off x="959208" y="1210549"/>
                        <a:ext cx="7277100" cy="25050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96992391"/>
              </p:ext>
            </p:extLst>
          </p:nvPr>
        </p:nvGraphicFramePr>
        <p:xfrm>
          <a:off x="959208" y="3940870"/>
          <a:ext cx="7277100" cy="2505075"/>
        </p:xfrm>
        <a:graphic>
          <a:graphicData uri="http://schemas.openxmlformats.org/presentationml/2006/ole">
            <mc:AlternateContent xmlns:mc="http://schemas.openxmlformats.org/markup-compatibility/2006">
              <mc:Choice xmlns:v="urn:schemas-microsoft-com:vml" Requires="v">
                <p:oleObj spid="_x0000_s3096" name="Worksheet" r:id="rId5" imgW="7277167" imgH="2504984" progId="Excel.Sheet.12">
                  <p:embed/>
                </p:oleObj>
              </mc:Choice>
              <mc:Fallback>
                <p:oleObj name="Worksheet" r:id="rId5" imgW="7277167" imgH="2504984" progId="Excel.Sheet.12">
                  <p:embed/>
                  <p:pic>
                    <p:nvPicPr>
                      <p:cNvPr id="0" name=""/>
                      <p:cNvPicPr/>
                      <p:nvPr/>
                    </p:nvPicPr>
                    <p:blipFill>
                      <a:blip r:embed="rId6"/>
                      <a:stretch>
                        <a:fillRect/>
                      </a:stretch>
                    </p:blipFill>
                    <p:spPr>
                      <a:xfrm>
                        <a:off x="959208" y="3940870"/>
                        <a:ext cx="7277100" cy="2505075"/>
                      </a:xfrm>
                      <a:prstGeom prst="rect">
                        <a:avLst/>
                      </a:prstGeom>
                    </p:spPr>
                  </p:pic>
                </p:oleObj>
              </mc:Fallback>
            </mc:AlternateContent>
          </a:graphicData>
        </a:graphic>
      </p:graphicFrame>
    </p:spTree>
    <p:extLst>
      <p:ext uri="{BB962C8B-B14F-4D97-AF65-F5344CB8AC3E}">
        <p14:creationId xmlns:p14="http://schemas.microsoft.com/office/powerpoint/2010/main" val="1524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Cadent Impacts - Overall</a:t>
            </a:r>
            <a:endParaRPr lang="en-GB" dirty="0">
              <a:solidFill>
                <a:schemeClr val="bg2"/>
              </a:solidFill>
            </a:endParaRPr>
          </a:p>
        </p:txBody>
      </p:sp>
      <p:sp>
        <p:nvSpPr>
          <p:cNvPr id="4" name="Date Placeholder 3"/>
          <p:cNvSpPr>
            <a:spLocks noGrp="1"/>
          </p:cNvSpPr>
          <p:nvPr>
            <p:ph type="dt" sz="half" idx="10"/>
          </p:nvPr>
        </p:nvSpPr>
        <p:spPr/>
        <p:txBody>
          <a:bodyPr/>
          <a:lstStyle/>
          <a:p>
            <a:fld id="{A11E430A-91CA-4367-A456-82BCD19EBBFA}"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77490050"/>
              </p:ext>
            </p:extLst>
          </p:nvPr>
        </p:nvGraphicFramePr>
        <p:xfrm>
          <a:off x="297633" y="1957589"/>
          <a:ext cx="8567437" cy="2949262"/>
        </p:xfrm>
        <a:graphic>
          <a:graphicData uri="http://schemas.openxmlformats.org/presentationml/2006/ole">
            <mc:AlternateContent xmlns:mc="http://schemas.openxmlformats.org/markup-compatibility/2006">
              <mc:Choice xmlns:v="urn:schemas-microsoft-com:vml" Requires="v">
                <p:oleObj spid="_x0000_s2060" name="Worksheet" r:id="rId3" imgW="7277167" imgH="2504984" progId="Excel.Sheet.12">
                  <p:embed/>
                </p:oleObj>
              </mc:Choice>
              <mc:Fallback>
                <p:oleObj name="Worksheet" r:id="rId3" imgW="7277167" imgH="2504984" progId="Excel.Sheet.12">
                  <p:embed/>
                  <p:pic>
                    <p:nvPicPr>
                      <p:cNvPr id="0" name=""/>
                      <p:cNvPicPr/>
                      <p:nvPr/>
                    </p:nvPicPr>
                    <p:blipFill>
                      <a:blip r:embed="rId4"/>
                      <a:stretch>
                        <a:fillRect/>
                      </a:stretch>
                    </p:blipFill>
                    <p:spPr>
                      <a:xfrm>
                        <a:off x="297633" y="1957589"/>
                        <a:ext cx="8567437" cy="2949262"/>
                      </a:xfrm>
                      <a:prstGeom prst="rect">
                        <a:avLst/>
                      </a:prstGeom>
                    </p:spPr>
                  </p:pic>
                </p:oleObj>
              </mc:Fallback>
            </mc:AlternateContent>
          </a:graphicData>
        </a:graphic>
      </p:graphicFrame>
    </p:spTree>
    <p:extLst>
      <p:ext uri="{BB962C8B-B14F-4D97-AF65-F5344CB8AC3E}">
        <p14:creationId xmlns:p14="http://schemas.microsoft.com/office/powerpoint/2010/main" val="1524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5D5E75-8B09-4981-A2A2-19CE564CF364}"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t>8</a:t>
            </a:fld>
            <a:endParaRPr lang="en-GB" dirty="0"/>
          </a:p>
        </p:txBody>
      </p:sp>
      <p:graphicFrame>
        <p:nvGraphicFramePr>
          <p:cNvPr id="12" name="Object 11"/>
          <p:cNvGraphicFramePr>
            <a:graphicFrameLocks noChangeAspect="1"/>
          </p:cNvGraphicFramePr>
          <p:nvPr>
            <p:extLst>
              <p:ext uri="{D42A27DB-BD31-4B8C-83A1-F6EECF244321}">
                <p14:modId xmlns:p14="http://schemas.microsoft.com/office/powerpoint/2010/main" val="98255544"/>
              </p:ext>
            </p:extLst>
          </p:nvPr>
        </p:nvGraphicFramePr>
        <p:xfrm>
          <a:off x="218896" y="437881"/>
          <a:ext cx="8732731" cy="6001555"/>
        </p:xfrm>
        <a:graphic>
          <a:graphicData uri="http://schemas.openxmlformats.org/presentationml/2006/ole">
            <mc:AlternateContent xmlns:mc="http://schemas.openxmlformats.org/markup-compatibility/2006">
              <mc:Choice xmlns:v="urn:schemas-microsoft-com:vml" Requires="v">
                <p:oleObj spid="_x0000_s6159" name="Worksheet" r:id="rId3" imgW="13277852" imgH="9124835" progId="Excel.Sheet.12">
                  <p:embed/>
                </p:oleObj>
              </mc:Choice>
              <mc:Fallback>
                <p:oleObj name="Worksheet" r:id="rId3" imgW="13277852" imgH="9124835" progId="Excel.Sheet.12">
                  <p:embed/>
                  <p:pic>
                    <p:nvPicPr>
                      <p:cNvPr id="0" name=""/>
                      <p:cNvPicPr/>
                      <p:nvPr/>
                    </p:nvPicPr>
                    <p:blipFill>
                      <a:blip r:embed="rId4"/>
                      <a:stretch>
                        <a:fillRect/>
                      </a:stretch>
                    </p:blipFill>
                    <p:spPr>
                      <a:xfrm>
                        <a:off x="218896" y="437881"/>
                        <a:ext cx="8732731" cy="6001555"/>
                      </a:xfrm>
                      <a:prstGeom prst="rect">
                        <a:avLst/>
                      </a:prstGeom>
                    </p:spPr>
                  </p:pic>
                </p:oleObj>
              </mc:Fallback>
            </mc:AlternateContent>
          </a:graphicData>
        </a:graphic>
      </p:graphicFrame>
    </p:spTree>
    <p:extLst>
      <p:ext uri="{BB962C8B-B14F-4D97-AF65-F5344CB8AC3E}">
        <p14:creationId xmlns:p14="http://schemas.microsoft.com/office/powerpoint/2010/main" val="17734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WWU Impacts</a:t>
            </a:r>
            <a:endParaRPr lang="en-GB" dirty="0">
              <a:solidFill>
                <a:schemeClr val="bg2"/>
              </a:solidFill>
            </a:endParaRPr>
          </a:p>
        </p:txBody>
      </p:sp>
      <p:sp>
        <p:nvSpPr>
          <p:cNvPr id="4" name="Date Placeholder 3"/>
          <p:cNvSpPr>
            <a:spLocks noGrp="1"/>
          </p:cNvSpPr>
          <p:nvPr>
            <p:ph type="dt" sz="half" idx="10"/>
          </p:nvPr>
        </p:nvSpPr>
        <p:spPr/>
        <p:txBody>
          <a:bodyPr/>
          <a:lstStyle/>
          <a:p>
            <a:fld id="{A11E430A-91CA-4367-A456-82BCD19EBBFA}" type="datetime1">
              <a:rPr lang="en-GB" smtClean="0"/>
              <a:t>25/04/2018</a:t>
            </a:fld>
            <a:endParaRPr lang="en-GB" dirty="0"/>
          </a:p>
        </p:txBody>
      </p:sp>
      <p:sp>
        <p:nvSpPr>
          <p:cNvPr id="6" name="Slide Number Placeholder 5"/>
          <p:cNvSpPr>
            <a:spLocks noGrp="1"/>
          </p:cNvSpPr>
          <p:nvPr>
            <p:ph type="sldNum" sz="quarter" idx="12"/>
          </p:nvPr>
        </p:nvSpPr>
        <p:spPr/>
        <p:txBody>
          <a:bodyPr/>
          <a:lstStyle/>
          <a:p>
            <a:fld id="{D5361521-EF7F-456B-A25F-4EAD8E019C37}" type="slidenum">
              <a:rPr lang="en-GB" smtClean="0"/>
              <a:pPr/>
              <a:t>9</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3059074179"/>
              </p:ext>
            </p:extLst>
          </p:nvPr>
        </p:nvGraphicFramePr>
        <p:xfrm>
          <a:off x="527050" y="1804988"/>
          <a:ext cx="6916738" cy="1470025"/>
        </p:xfrm>
        <a:graphic>
          <a:graphicData uri="http://schemas.openxmlformats.org/presentationml/2006/ole">
            <mc:AlternateContent xmlns:mc="http://schemas.openxmlformats.org/markup-compatibility/2006">
              <mc:Choice xmlns:v="urn:schemas-microsoft-com:vml" Requires="v">
                <p:oleObj spid="_x0000_s7189" name="Worksheet" r:id="rId3" imgW="5295902" imgH="1127760" progId="Excel.Sheet.12">
                  <p:embed/>
                </p:oleObj>
              </mc:Choice>
              <mc:Fallback>
                <p:oleObj name="Worksheet" r:id="rId3" imgW="5295902" imgH="1127760" progId="Excel.Sheet.12">
                  <p:embed/>
                  <p:pic>
                    <p:nvPicPr>
                      <p:cNvPr id="0" name=""/>
                      <p:cNvPicPr/>
                      <p:nvPr/>
                    </p:nvPicPr>
                    <p:blipFill>
                      <a:blip r:embed="rId4"/>
                      <a:stretch>
                        <a:fillRect/>
                      </a:stretch>
                    </p:blipFill>
                    <p:spPr>
                      <a:xfrm>
                        <a:off x="527050" y="1804988"/>
                        <a:ext cx="6916738" cy="14700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60474593"/>
              </p:ext>
            </p:extLst>
          </p:nvPr>
        </p:nvGraphicFramePr>
        <p:xfrm>
          <a:off x="574964" y="4005330"/>
          <a:ext cx="7460416" cy="1529561"/>
        </p:xfrm>
        <a:graphic>
          <a:graphicData uri="http://schemas.openxmlformats.org/presentationml/2006/ole">
            <mc:AlternateContent xmlns:mc="http://schemas.openxmlformats.org/markup-compatibility/2006">
              <mc:Choice xmlns:v="urn:schemas-microsoft-com:vml" Requires="v">
                <p:oleObj spid="_x0000_s7190" name="Worksheet" r:id="rId5" imgW="6980023" imgH="1287691" progId="Excel.Sheet.12">
                  <p:embed/>
                </p:oleObj>
              </mc:Choice>
              <mc:Fallback>
                <p:oleObj name="Worksheet" r:id="rId5" imgW="6980023" imgH="1287691" progId="Excel.Sheet.12">
                  <p:embed/>
                  <p:pic>
                    <p:nvPicPr>
                      <p:cNvPr id="0" name=""/>
                      <p:cNvPicPr/>
                      <p:nvPr/>
                    </p:nvPicPr>
                    <p:blipFill>
                      <a:blip r:embed="rId6"/>
                      <a:stretch>
                        <a:fillRect/>
                      </a:stretch>
                    </p:blipFill>
                    <p:spPr>
                      <a:xfrm>
                        <a:off x="574964" y="4005330"/>
                        <a:ext cx="7460416" cy="1529561"/>
                      </a:xfrm>
                      <a:prstGeom prst="rect">
                        <a:avLst/>
                      </a:prstGeom>
                    </p:spPr>
                  </p:pic>
                </p:oleObj>
              </mc:Fallback>
            </mc:AlternateContent>
          </a:graphicData>
        </a:graphic>
      </p:graphicFrame>
      <p:sp>
        <p:nvSpPr>
          <p:cNvPr id="5" name="TextBox 4"/>
          <p:cNvSpPr txBox="1"/>
          <p:nvPr/>
        </p:nvSpPr>
        <p:spPr>
          <a:xfrm>
            <a:off x="602673" y="5666509"/>
            <a:ext cx="7529946" cy="246221"/>
          </a:xfrm>
          <a:prstGeom prst="rect">
            <a:avLst/>
          </a:prstGeom>
          <a:noFill/>
        </p:spPr>
        <p:txBody>
          <a:bodyPr wrap="square" rtlCol="0">
            <a:spAutoFit/>
          </a:bodyPr>
          <a:lstStyle/>
          <a:p>
            <a:r>
              <a:rPr lang="en-GB" sz="1000" dirty="0"/>
              <a:t>Please note that the above charges reflect the capacity charges only and therefore is not the total charge to the customer.</a:t>
            </a:r>
          </a:p>
        </p:txBody>
      </p:sp>
    </p:spTree>
    <p:extLst>
      <p:ext uri="{BB962C8B-B14F-4D97-AF65-F5344CB8AC3E}">
        <p14:creationId xmlns:p14="http://schemas.microsoft.com/office/powerpoint/2010/main" val="347383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dent">
  <a:themeElements>
    <a:clrScheme name="Cadent">
      <a:dk1>
        <a:sysClr val="windowText" lastClr="000000"/>
      </a:dk1>
      <a:lt1>
        <a:sysClr val="window" lastClr="FFFFFF"/>
      </a:lt1>
      <a:dk2>
        <a:srgbClr val="373A36"/>
      </a:dk2>
      <a:lt2>
        <a:srgbClr val="FA4616"/>
      </a:lt2>
      <a:accent1>
        <a:srgbClr val="00426A"/>
      </a:accent1>
      <a:accent2>
        <a:srgbClr val="69B3E7"/>
      </a:accent2>
      <a:accent3>
        <a:srgbClr val="004C45"/>
      </a:accent3>
      <a:accent4>
        <a:srgbClr val="A0DAB3"/>
      </a:accent4>
      <a:accent5>
        <a:srgbClr val="41273B"/>
      </a:accent5>
      <a:accent6>
        <a:srgbClr val="FDDA2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dent_PowerPoint_Template (4-3).potx" id="{44231CBE-2A7D-4B98-9364-48EE976871C4}" vid="{98EDE64B-F109-4E60-96F8-5BBDDB929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DC855EAAE3C14E825A046983295E0C" ma:contentTypeVersion="1" ma:contentTypeDescription="Create a new document." ma:contentTypeScope="" ma:versionID="6a58e65dae33c17d2e21cd4babbe5915">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6E853B-C070-48A7-9EAC-2AD780B04A54}">
  <ds:schemaRefs>
    <ds:schemaRef ds:uri="http://schemas.microsoft.com/sharepoint/v3/contenttype/forms"/>
  </ds:schemaRefs>
</ds:datastoreItem>
</file>

<file path=customXml/itemProps2.xml><?xml version="1.0" encoding="utf-8"?>
<ds:datastoreItem xmlns:ds="http://schemas.openxmlformats.org/officeDocument/2006/customXml" ds:itemID="{DAB4283C-1FB7-41DC-80B9-BF2EDB1B0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A536E1B-BB3F-4A3C-A2CF-37FDF401741C}">
  <ds:schemaRefs>
    <ds:schemaRef ds:uri="http://schemas.microsoft.com/sharepoint/v3"/>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Cadent_PowerPoint_Template (4-3)[1]</Template>
  <TotalTime>488</TotalTime>
  <Words>523</Words>
  <Application>Microsoft Macintosh PowerPoint</Application>
  <PresentationFormat>On-screen Show (4:3)</PresentationFormat>
  <Paragraphs>62</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Courier New</vt:lpstr>
      <vt:lpstr>Wingdings</vt:lpstr>
      <vt:lpstr>Cadent</vt:lpstr>
      <vt:lpstr>Worksheet</vt:lpstr>
      <vt:lpstr>GDN Impacts</vt:lpstr>
      <vt:lpstr>Agenda</vt:lpstr>
      <vt:lpstr>Summary</vt:lpstr>
      <vt:lpstr>Drivers of change</vt:lpstr>
      <vt:lpstr>Cadent Impact – EE and London</vt:lpstr>
      <vt:lpstr>Cadent Impacts – NW and WM</vt:lpstr>
      <vt:lpstr>Cadent Impacts - Overall</vt:lpstr>
      <vt:lpstr>PowerPoint Presentation</vt:lpstr>
      <vt:lpstr>WWU Impacts</vt:lpstr>
      <vt:lpstr>Key concerns</vt:lpstr>
      <vt:lpstr>Thank you</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over a maximum of three lines</dc:title>
  <dc:creator>Darren Pascoe</dc:creator>
  <cp:lastModifiedBy>Kully Jones</cp:lastModifiedBy>
  <cp:revision>20</cp:revision>
  <dcterms:created xsi:type="dcterms:W3CDTF">2017-05-12T15:21:21Z</dcterms:created>
  <dcterms:modified xsi:type="dcterms:W3CDTF">2018-04-25T17:06:05Z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0x01010049DC855EAAE3C14E825A046983295E0C</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AdHocReviewCycleID">
    <vt:i4>-17423820</vt:i4>
  </property>
  <property fmtid="{D5CDD505-2E9C-101B-9397-08002B2CF9AE}" pid="7" name="_NewReviewCycle">
    <vt:lpwstr/>
  </property>
  <property fmtid="{D5CDD505-2E9C-101B-9397-08002B2CF9AE}" pid="8" name="_EmailSubject">
    <vt:lpwstr>26th April 0621 Workgroup</vt:lpwstr>
  </property>
  <property fmtid="{D5CDD505-2E9C-101B-9397-08002B2CF9AE}" pid="9" name="_AuthorEmail">
    <vt:lpwstr>Danishtah.Parker@cadentgas.com</vt:lpwstr>
  </property>
  <property fmtid="{D5CDD505-2E9C-101B-9397-08002B2CF9AE}" pid="10" name="_AuthorEmailDisplayName">
    <vt:lpwstr>Parker, Danishtah</vt:lpwstr>
  </property>
  <property fmtid="{D5CDD505-2E9C-101B-9397-08002B2CF9AE}" pid="11" name="_PreviousAdHocReviewCycleID">
    <vt:i4>-1791036705</vt:i4>
  </property>
</Properties>
</file>