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4" r:id="rId4"/>
  </p:sldMasterIdLst>
  <p:notesMasterIdLst>
    <p:notesMasterId r:id="rId29"/>
  </p:notesMasterIdLst>
  <p:handoutMasterIdLst>
    <p:handoutMasterId r:id="rId30"/>
  </p:handoutMasterIdLst>
  <p:sldIdLst>
    <p:sldId id="282" r:id="rId5"/>
    <p:sldId id="283" r:id="rId6"/>
    <p:sldId id="323" r:id="rId7"/>
    <p:sldId id="302" r:id="rId8"/>
    <p:sldId id="327" r:id="rId9"/>
    <p:sldId id="303" r:id="rId10"/>
    <p:sldId id="315" r:id="rId11"/>
    <p:sldId id="316" r:id="rId12"/>
    <p:sldId id="304" r:id="rId13"/>
    <p:sldId id="317" r:id="rId14"/>
    <p:sldId id="305" r:id="rId15"/>
    <p:sldId id="324" r:id="rId16"/>
    <p:sldId id="319" r:id="rId17"/>
    <p:sldId id="306" r:id="rId18"/>
    <p:sldId id="312" r:id="rId19"/>
    <p:sldId id="322" r:id="rId20"/>
    <p:sldId id="313" r:id="rId21"/>
    <p:sldId id="320" r:id="rId22"/>
    <p:sldId id="314" r:id="rId23"/>
    <p:sldId id="321" r:id="rId24"/>
    <p:sldId id="300" r:id="rId25"/>
    <p:sldId id="326" r:id="rId26"/>
    <p:sldId id="325" r:id="rId27"/>
    <p:sldId id="301" r:id="rId28"/>
  </p:sldIdLst>
  <p:sldSz cx="9144000" cy="6858000" type="screen4x3"/>
  <p:notesSz cx="6797675" cy="99282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232A"/>
    <a:srgbClr val="1D3E61"/>
    <a:srgbClr val="68AEE0"/>
    <a:srgbClr val="3E5AA8"/>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2" autoAdjust="0"/>
    <p:restoredTop sz="89331" autoAdjust="0"/>
  </p:normalViewPr>
  <p:slideViewPr>
    <p:cSldViewPr snapToObjects="1">
      <p:cViewPr varScale="1">
        <p:scale>
          <a:sx n="96" d="100"/>
          <a:sy n="96" d="100"/>
        </p:scale>
        <p:origin x="135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Objects="1">
      <p:cViewPr varScale="1">
        <p:scale>
          <a:sx n="59" d="100"/>
          <a:sy n="59" d="100"/>
        </p:scale>
        <p:origin x="-165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achel.martin\Desktop\Reads%20Performance\Read%20Performance_Class%201%20Accepted%20and%20Rejected.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rachel.martin\Desktop\Read%20Performance_Class%202%20COUNT%20per%20Rej%20Cod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achel.martin\Desktop\Reads%20Performance\Read%20Performance_Class%203%20Accepted%20and%20Rejecte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rachel.martin\Desktop\Reads%20Performance\Read%20Performance_Class%203%20COUNT%20per%20Rej%20Code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rachel.martin\Desktop\Reads%20Performance\Read%20Performance_Class%204%20Accepted%20and%20Rejected.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rachel.martin\Desktop\Read%20Performance_Class%204%20COUNT%20per%20Rej%20Codes.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'Charts (2)'!$A$2</c:f>
              <c:strCache>
                <c:ptCount val="1"/>
                <c:pt idx="0">
                  <c:v>Accepted </c:v>
                </c:pt>
              </c:strCache>
            </c:strRef>
          </c:tx>
          <c:invertIfNegative val="0"/>
          <c:cat>
            <c:numRef>
              <c:f>'Charts (2)'!$B$1:$H$1</c:f>
              <c:numCache>
                <c:formatCode>mmm\-yy</c:formatCode>
                <c:ptCount val="7"/>
                <c:pt idx="0">
                  <c:v>42887</c:v>
                </c:pt>
                <c:pt idx="1">
                  <c:v>42917</c:v>
                </c:pt>
                <c:pt idx="2">
                  <c:v>42948</c:v>
                </c:pt>
                <c:pt idx="3">
                  <c:v>42979</c:v>
                </c:pt>
                <c:pt idx="4">
                  <c:v>43009</c:v>
                </c:pt>
                <c:pt idx="5">
                  <c:v>43040</c:v>
                </c:pt>
                <c:pt idx="6">
                  <c:v>43070</c:v>
                </c:pt>
              </c:numCache>
            </c:numRef>
          </c:cat>
          <c:val>
            <c:numRef>
              <c:f>'Charts (2)'!$B$2:$H$2</c:f>
              <c:numCache>
                <c:formatCode>General</c:formatCode>
                <c:ptCount val="7"/>
                <c:pt idx="0">
                  <c:v>23859</c:v>
                </c:pt>
                <c:pt idx="1">
                  <c:v>27915</c:v>
                </c:pt>
                <c:pt idx="2">
                  <c:v>29329</c:v>
                </c:pt>
                <c:pt idx="3">
                  <c:v>29729</c:v>
                </c:pt>
                <c:pt idx="4">
                  <c:v>31429</c:v>
                </c:pt>
                <c:pt idx="5">
                  <c:v>29845</c:v>
                </c:pt>
                <c:pt idx="6">
                  <c:v>29849</c:v>
                </c:pt>
              </c:numCache>
            </c:numRef>
          </c:val>
          <c:extLst>
            <c:ext xmlns:c16="http://schemas.microsoft.com/office/drawing/2014/chart" uri="{C3380CC4-5D6E-409C-BE32-E72D297353CC}">
              <c16:uniqueId val="{00000000-22C7-3447-8960-BE450DC89918}"/>
            </c:ext>
          </c:extLst>
        </c:ser>
        <c:ser>
          <c:idx val="1"/>
          <c:order val="1"/>
          <c:tx>
            <c:strRef>
              <c:f>'Charts (2)'!$A$3</c:f>
              <c:strCache>
                <c:ptCount val="1"/>
                <c:pt idx="0">
                  <c:v>Rejected</c:v>
                </c:pt>
              </c:strCache>
            </c:strRef>
          </c:tx>
          <c:invertIfNegative val="0"/>
          <c:cat>
            <c:numRef>
              <c:f>'Charts (2)'!$B$1:$H$1</c:f>
              <c:numCache>
                <c:formatCode>mmm\-yy</c:formatCode>
                <c:ptCount val="7"/>
                <c:pt idx="0">
                  <c:v>42887</c:v>
                </c:pt>
                <c:pt idx="1">
                  <c:v>42917</c:v>
                </c:pt>
                <c:pt idx="2">
                  <c:v>42948</c:v>
                </c:pt>
                <c:pt idx="3">
                  <c:v>42979</c:v>
                </c:pt>
                <c:pt idx="4">
                  <c:v>43009</c:v>
                </c:pt>
                <c:pt idx="5">
                  <c:v>43040</c:v>
                </c:pt>
                <c:pt idx="6">
                  <c:v>43070</c:v>
                </c:pt>
              </c:numCache>
            </c:numRef>
          </c:cat>
          <c:val>
            <c:numRef>
              <c:f>'Charts (2)'!$B$3:$H$3</c:f>
              <c:numCache>
                <c:formatCode>General</c:formatCode>
                <c:ptCount val="7"/>
                <c:pt idx="0">
                  <c:v>7958</c:v>
                </c:pt>
                <c:pt idx="1">
                  <c:v>6325</c:v>
                </c:pt>
                <c:pt idx="2">
                  <c:v>5138</c:v>
                </c:pt>
                <c:pt idx="3">
                  <c:v>3597</c:v>
                </c:pt>
                <c:pt idx="4">
                  <c:v>2309</c:v>
                </c:pt>
                <c:pt idx="5">
                  <c:v>1984</c:v>
                </c:pt>
                <c:pt idx="6">
                  <c:v>1513</c:v>
                </c:pt>
              </c:numCache>
            </c:numRef>
          </c:val>
          <c:extLst>
            <c:ext xmlns:c16="http://schemas.microsoft.com/office/drawing/2014/chart" uri="{C3380CC4-5D6E-409C-BE32-E72D297353CC}">
              <c16:uniqueId val="{00000001-22C7-3447-8960-BE450DC89918}"/>
            </c:ext>
          </c:extLst>
        </c:ser>
        <c:dLbls>
          <c:showLegendKey val="0"/>
          <c:showVal val="0"/>
          <c:showCatName val="0"/>
          <c:showSerName val="0"/>
          <c:showPercent val="0"/>
          <c:showBubbleSize val="0"/>
        </c:dLbls>
        <c:gapWidth val="75"/>
        <c:overlap val="100"/>
        <c:axId val="77652736"/>
        <c:axId val="77654272"/>
      </c:barChart>
      <c:dateAx>
        <c:axId val="77652736"/>
        <c:scaling>
          <c:orientation val="minMax"/>
        </c:scaling>
        <c:delete val="0"/>
        <c:axPos val="b"/>
        <c:numFmt formatCode="mmm\-yy" sourceLinked="1"/>
        <c:majorTickMark val="none"/>
        <c:minorTickMark val="none"/>
        <c:tickLblPos val="nextTo"/>
        <c:crossAx val="77654272"/>
        <c:crosses val="autoZero"/>
        <c:auto val="1"/>
        <c:lblOffset val="100"/>
        <c:baseTimeUnit val="months"/>
      </c:dateAx>
      <c:valAx>
        <c:axId val="77654272"/>
        <c:scaling>
          <c:orientation val="minMax"/>
        </c:scaling>
        <c:delete val="0"/>
        <c:axPos val="l"/>
        <c:majorGridlines/>
        <c:numFmt formatCode="General" sourceLinked="1"/>
        <c:majorTickMark val="none"/>
        <c:minorTickMark val="none"/>
        <c:tickLblPos val="nextTo"/>
        <c:spPr>
          <a:ln w="9525">
            <a:noFill/>
          </a:ln>
        </c:spPr>
        <c:crossAx val="77652736"/>
        <c:crosses val="autoZero"/>
        <c:crossBetween val="between"/>
      </c:valAx>
    </c:plotArea>
    <c:legend>
      <c:legendPos val="b"/>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Chart!$B$1</c:f>
              <c:strCache>
                <c:ptCount val="1"/>
                <c:pt idx="0">
                  <c:v>Total</c:v>
                </c:pt>
              </c:strCache>
            </c:strRef>
          </c:tx>
          <c:cat>
            <c:strRef>
              <c:f>Chart!$A$2:$A$12</c:f>
              <c:strCache>
                <c:ptCount val="11"/>
                <c:pt idx="0">
                  <c:v>MRE00424</c:v>
                </c:pt>
                <c:pt idx="1">
                  <c:v>MRE00428</c:v>
                </c:pt>
                <c:pt idx="2">
                  <c:v>MRE00435</c:v>
                </c:pt>
                <c:pt idx="3">
                  <c:v>MRE00450</c:v>
                </c:pt>
                <c:pt idx="4">
                  <c:v>MRE00457</c:v>
                </c:pt>
                <c:pt idx="5">
                  <c:v>MRE00482</c:v>
                </c:pt>
                <c:pt idx="6">
                  <c:v>MRE01007</c:v>
                </c:pt>
                <c:pt idx="7">
                  <c:v>MRE01010</c:v>
                </c:pt>
                <c:pt idx="8">
                  <c:v>MRE01027</c:v>
                </c:pt>
                <c:pt idx="9">
                  <c:v>MRE01029</c:v>
                </c:pt>
                <c:pt idx="10">
                  <c:v>MRE01032</c:v>
                </c:pt>
              </c:strCache>
            </c:strRef>
          </c:cat>
          <c:val>
            <c:numRef>
              <c:f>Chart!$B$2:$B$12</c:f>
              <c:numCache>
                <c:formatCode>General</c:formatCode>
                <c:ptCount val="11"/>
                <c:pt idx="0">
                  <c:v>1</c:v>
                </c:pt>
                <c:pt idx="1">
                  <c:v>1</c:v>
                </c:pt>
                <c:pt idx="2">
                  <c:v>2</c:v>
                </c:pt>
                <c:pt idx="3">
                  <c:v>1</c:v>
                </c:pt>
                <c:pt idx="4">
                  <c:v>8</c:v>
                </c:pt>
                <c:pt idx="5">
                  <c:v>8</c:v>
                </c:pt>
                <c:pt idx="6">
                  <c:v>2</c:v>
                </c:pt>
                <c:pt idx="7">
                  <c:v>2</c:v>
                </c:pt>
                <c:pt idx="8">
                  <c:v>1</c:v>
                </c:pt>
                <c:pt idx="9">
                  <c:v>29</c:v>
                </c:pt>
                <c:pt idx="10">
                  <c:v>88</c:v>
                </c:pt>
              </c:numCache>
            </c:numRef>
          </c:val>
          <c:extLst>
            <c:ext xmlns:c16="http://schemas.microsoft.com/office/drawing/2014/chart" uri="{C3380CC4-5D6E-409C-BE32-E72D297353CC}">
              <c16:uniqueId val="{00000000-633F-134B-BF73-46DB407C9FF7}"/>
            </c:ext>
          </c:extLst>
        </c:ser>
        <c:dLbls>
          <c:showLegendKey val="0"/>
          <c:showVal val="0"/>
          <c:showCatName val="0"/>
          <c:showSerName val="0"/>
          <c:showPercent val="0"/>
          <c:showBubbleSize val="0"/>
          <c:showLeaderLines val="1"/>
        </c:dLbls>
        <c:firstSliceAng val="0"/>
      </c:pieChart>
    </c:plotArea>
    <c:legend>
      <c:legendPos val="b"/>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'Chart (2)'!$A$2</c:f>
              <c:strCache>
                <c:ptCount val="1"/>
                <c:pt idx="0">
                  <c:v>Accepted </c:v>
                </c:pt>
              </c:strCache>
            </c:strRef>
          </c:tx>
          <c:invertIfNegative val="0"/>
          <c:cat>
            <c:numRef>
              <c:f>'Chart (2)'!$B$1:$H$1</c:f>
              <c:numCache>
                <c:formatCode>mmm\-yy</c:formatCode>
                <c:ptCount val="7"/>
                <c:pt idx="0">
                  <c:v>42887</c:v>
                </c:pt>
                <c:pt idx="1">
                  <c:v>42917</c:v>
                </c:pt>
                <c:pt idx="2">
                  <c:v>42948</c:v>
                </c:pt>
                <c:pt idx="3">
                  <c:v>42979</c:v>
                </c:pt>
                <c:pt idx="4">
                  <c:v>43009</c:v>
                </c:pt>
                <c:pt idx="5">
                  <c:v>43040</c:v>
                </c:pt>
                <c:pt idx="6">
                  <c:v>43070</c:v>
                </c:pt>
              </c:numCache>
            </c:numRef>
          </c:cat>
          <c:val>
            <c:numRef>
              <c:f>'Chart (2)'!$B$2:$H$2</c:f>
              <c:numCache>
                <c:formatCode>General</c:formatCode>
                <c:ptCount val="7"/>
                <c:pt idx="0">
                  <c:v>26187</c:v>
                </c:pt>
                <c:pt idx="1">
                  <c:v>26227</c:v>
                </c:pt>
                <c:pt idx="2">
                  <c:v>29270</c:v>
                </c:pt>
                <c:pt idx="3">
                  <c:v>29746</c:v>
                </c:pt>
                <c:pt idx="4">
                  <c:v>31080</c:v>
                </c:pt>
                <c:pt idx="5">
                  <c:v>35203</c:v>
                </c:pt>
                <c:pt idx="6">
                  <c:v>30337</c:v>
                </c:pt>
              </c:numCache>
            </c:numRef>
          </c:val>
          <c:extLst>
            <c:ext xmlns:c16="http://schemas.microsoft.com/office/drawing/2014/chart" uri="{C3380CC4-5D6E-409C-BE32-E72D297353CC}">
              <c16:uniqueId val="{00000000-DDC8-C341-B7F4-4285B900CA30}"/>
            </c:ext>
          </c:extLst>
        </c:ser>
        <c:ser>
          <c:idx val="1"/>
          <c:order val="1"/>
          <c:tx>
            <c:strRef>
              <c:f>'Chart (2)'!$A$3</c:f>
              <c:strCache>
                <c:ptCount val="1"/>
                <c:pt idx="0">
                  <c:v>Rejected</c:v>
                </c:pt>
              </c:strCache>
            </c:strRef>
          </c:tx>
          <c:invertIfNegative val="0"/>
          <c:cat>
            <c:numRef>
              <c:f>'Chart (2)'!$B$1:$H$1</c:f>
              <c:numCache>
                <c:formatCode>mmm\-yy</c:formatCode>
                <c:ptCount val="7"/>
                <c:pt idx="0">
                  <c:v>42887</c:v>
                </c:pt>
                <c:pt idx="1">
                  <c:v>42917</c:v>
                </c:pt>
                <c:pt idx="2">
                  <c:v>42948</c:v>
                </c:pt>
                <c:pt idx="3">
                  <c:v>42979</c:v>
                </c:pt>
                <c:pt idx="4">
                  <c:v>43009</c:v>
                </c:pt>
                <c:pt idx="5">
                  <c:v>43040</c:v>
                </c:pt>
                <c:pt idx="6">
                  <c:v>43070</c:v>
                </c:pt>
              </c:numCache>
            </c:numRef>
          </c:cat>
          <c:val>
            <c:numRef>
              <c:f>'Chart (2)'!$B$3:$H$3</c:f>
              <c:numCache>
                <c:formatCode>General</c:formatCode>
                <c:ptCount val="7"/>
                <c:pt idx="0">
                  <c:v>22938</c:v>
                </c:pt>
                <c:pt idx="1">
                  <c:v>13441</c:v>
                </c:pt>
                <c:pt idx="2">
                  <c:v>14777</c:v>
                </c:pt>
                <c:pt idx="3">
                  <c:v>12397</c:v>
                </c:pt>
                <c:pt idx="4">
                  <c:v>15125</c:v>
                </c:pt>
                <c:pt idx="5">
                  <c:v>20954</c:v>
                </c:pt>
                <c:pt idx="6">
                  <c:v>32165</c:v>
                </c:pt>
              </c:numCache>
            </c:numRef>
          </c:val>
          <c:extLst>
            <c:ext xmlns:c16="http://schemas.microsoft.com/office/drawing/2014/chart" uri="{C3380CC4-5D6E-409C-BE32-E72D297353CC}">
              <c16:uniqueId val="{00000001-DDC8-C341-B7F4-4285B900CA30}"/>
            </c:ext>
          </c:extLst>
        </c:ser>
        <c:dLbls>
          <c:showLegendKey val="0"/>
          <c:showVal val="0"/>
          <c:showCatName val="0"/>
          <c:showSerName val="0"/>
          <c:showPercent val="0"/>
          <c:showBubbleSize val="0"/>
        </c:dLbls>
        <c:gapWidth val="75"/>
        <c:overlap val="100"/>
        <c:axId val="83908480"/>
        <c:axId val="83910016"/>
      </c:barChart>
      <c:dateAx>
        <c:axId val="83908480"/>
        <c:scaling>
          <c:orientation val="minMax"/>
        </c:scaling>
        <c:delete val="0"/>
        <c:axPos val="b"/>
        <c:numFmt formatCode="mmm\-yy" sourceLinked="1"/>
        <c:majorTickMark val="none"/>
        <c:minorTickMark val="none"/>
        <c:tickLblPos val="nextTo"/>
        <c:crossAx val="83910016"/>
        <c:crosses val="autoZero"/>
        <c:auto val="1"/>
        <c:lblOffset val="100"/>
        <c:baseTimeUnit val="months"/>
      </c:dateAx>
      <c:valAx>
        <c:axId val="83910016"/>
        <c:scaling>
          <c:orientation val="minMax"/>
        </c:scaling>
        <c:delete val="0"/>
        <c:axPos val="l"/>
        <c:majorGridlines/>
        <c:numFmt formatCode="General" sourceLinked="1"/>
        <c:majorTickMark val="none"/>
        <c:minorTickMark val="none"/>
        <c:tickLblPos val="nextTo"/>
        <c:spPr>
          <a:ln w="9525">
            <a:noFill/>
          </a:ln>
        </c:spPr>
        <c:crossAx val="83908480"/>
        <c:crosses val="autoZero"/>
        <c:crossBetween val="between"/>
      </c:valAx>
    </c:plotArea>
    <c:legend>
      <c:legendPos val="b"/>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Sheet6!$A$2:$B$2</c:f>
              <c:strCache>
                <c:ptCount val="1"/>
                <c:pt idx="0">
                  <c:v>MRE01026 Reading breached the lower Outer tolerance.</c:v>
                </c:pt>
              </c:strCache>
            </c:strRef>
          </c:tx>
          <c:invertIfNegative val="0"/>
          <c:cat>
            <c:numRef>
              <c:f>Sheet6!$C$1:$I$1</c:f>
              <c:numCache>
                <c:formatCode>mmm\-yy</c:formatCode>
                <c:ptCount val="7"/>
                <c:pt idx="0">
                  <c:v>42887</c:v>
                </c:pt>
                <c:pt idx="1">
                  <c:v>42917</c:v>
                </c:pt>
                <c:pt idx="2">
                  <c:v>42948</c:v>
                </c:pt>
                <c:pt idx="3">
                  <c:v>42979</c:v>
                </c:pt>
                <c:pt idx="4">
                  <c:v>43009</c:v>
                </c:pt>
                <c:pt idx="5">
                  <c:v>43040</c:v>
                </c:pt>
                <c:pt idx="6">
                  <c:v>43070</c:v>
                </c:pt>
              </c:numCache>
            </c:numRef>
          </c:cat>
          <c:val>
            <c:numRef>
              <c:f>Sheet6!$C$2:$I$2</c:f>
              <c:numCache>
                <c:formatCode>General</c:formatCode>
                <c:ptCount val="7"/>
                <c:pt idx="0">
                  <c:v>81</c:v>
                </c:pt>
                <c:pt idx="1">
                  <c:v>81</c:v>
                </c:pt>
                <c:pt idx="2">
                  <c:v>77</c:v>
                </c:pt>
                <c:pt idx="3">
                  <c:v>70</c:v>
                </c:pt>
                <c:pt idx="4">
                  <c:v>78</c:v>
                </c:pt>
                <c:pt idx="5">
                  <c:v>76</c:v>
                </c:pt>
                <c:pt idx="6">
                  <c:v>70</c:v>
                </c:pt>
              </c:numCache>
            </c:numRef>
          </c:val>
          <c:extLst>
            <c:ext xmlns:c16="http://schemas.microsoft.com/office/drawing/2014/chart" uri="{C3380CC4-5D6E-409C-BE32-E72D297353CC}">
              <c16:uniqueId val="{00000000-0F4B-2747-9D3F-0ACC71DF4AC6}"/>
            </c:ext>
          </c:extLst>
        </c:ser>
        <c:ser>
          <c:idx val="1"/>
          <c:order val="1"/>
          <c:tx>
            <c:strRef>
              <c:f>Sheet6!$A$3:$B$3</c:f>
              <c:strCache>
                <c:ptCount val="1"/>
                <c:pt idx="0">
                  <c:v>MRE00457 New Meter Reading is less than previous meter reading</c:v>
                </c:pt>
              </c:strCache>
            </c:strRef>
          </c:tx>
          <c:invertIfNegative val="0"/>
          <c:cat>
            <c:numRef>
              <c:f>Sheet6!$C$1:$I$1</c:f>
              <c:numCache>
                <c:formatCode>mmm\-yy</c:formatCode>
                <c:ptCount val="7"/>
                <c:pt idx="0">
                  <c:v>42887</c:v>
                </c:pt>
                <c:pt idx="1">
                  <c:v>42917</c:v>
                </c:pt>
                <c:pt idx="2">
                  <c:v>42948</c:v>
                </c:pt>
                <c:pt idx="3">
                  <c:v>42979</c:v>
                </c:pt>
                <c:pt idx="4">
                  <c:v>43009</c:v>
                </c:pt>
                <c:pt idx="5">
                  <c:v>43040</c:v>
                </c:pt>
                <c:pt idx="6">
                  <c:v>43070</c:v>
                </c:pt>
              </c:numCache>
            </c:numRef>
          </c:cat>
          <c:val>
            <c:numRef>
              <c:f>Sheet6!$C$3:$I$3</c:f>
              <c:numCache>
                <c:formatCode>General</c:formatCode>
                <c:ptCount val="7"/>
                <c:pt idx="0">
                  <c:v>79</c:v>
                </c:pt>
                <c:pt idx="1">
                  <c:v>77</c:v>
                </c:pt>
                <c:pt idx="2">
                  <c:v>77</c:v>
                </c:pt>
                <c:pt idx="3">
                  <c:v>67</c:v>
                </c:pt>
                <c:pt idx="4">
                  <c:v>76</c:v>
                </c:pt>
                <c:pt idx="5">
                  <c:v>74</c:v>
                </c:pt>
                <c:pt idx="6">
                  <c:v>68</c:v>
                </c:pt>
              </c:numCache>
            </c:numRef>
          </c:val>
          <c:extLst>
            <c:ext xmlns:c16="http://schemas.microsoft.com/office/drawing/2014/chart" uri="{C3380CC4-5D6E-409C-BE32-E72D297353CC}">
              <c16:uniqueId val="{00000001-0F4B-2747-9D3F-0ACC71DF4AC6}"/>
            </c:ext>
          </c:extLst>
        </c:ser>
        <c:ser>
          <c:idx val="2"/>
          <c:order val="2"/>
          <c:tx>
            <c:strRef>
              <c:f>Sheet6!$A$4:$B$4</c:f>
              <c:strCache>
                <c:ptCount val="1"/>
                <c:pt idx="0">
                  <c:v>MRE01027 Reading breached the Upper Outer tolerance.</c:v>
                </c:pt>
              </c:strCache>
            </c:strRef>
          </c:tx>
          <c:invertIfNegative val="0"/>
          <c:cat>
            <c:numRef>
              <c:f>Sheet6!$C$1:$I$1</c:f>
              <c:numCache>
                <c:formatCode>mmm\-yy</c:formatCode>
                <c:ptCount val="7"/>
                <c:pt idx="0">
                  <c:v>42887</c:v>
                </c:pt>
                <c:pt idx="1">
                  <c:v>42917</c:v>
                </c:pt>
                <c:pt idx="2">
                  <c:v>42948</c:v>
                </c:pt>
                <c:pt idx="3">
                  <c:v>42979</c:v>
                </c:pt>
                <c:pt idx="4">
                  <c:v>43009</c:v>
                </c:pt>
                <c:pt idx="5">
                  <c:v>43040</c:v>
                </c:pt>
                <c:pt idx="6">
                  <c:v>43070</c:v>
                </c:pt>
              </c:numCache>
            </c:numRef>
          </c:cat>
          <c:val>
            <c:numRef>
              <c:f>Sheet6!$C$4:$I$4</c:f>
              <c:numCache>
                <c:formatCode>General</c:formatCode>
                <c:ptCount val="7"/>
                <c:pt idx="0">
                  <c:v>73</c:v>
                </c:pt>
                <c:pt idx="1">
                  <c:v>60</c:v>
                </c:pt>
                <c:pt idx="2">
                  <c:v>80</c:v>
                </c:pt>
                <c:pt idx="3">
                  <c:v>69</c:v>
                </c:pt>
                <c:pt idx="4">
                  <c:v>69</c:v>
                </c:pt>
                <c:pt idx="5">
                  <c:v>79</c:v>
                </c:pt>
                <c:pt idx="6">
                  <c:v>74</c:v>
                </c:pt>
              </c:numCache>
            </c:numRef>
          </c:val>
          <c:extLst>
            <c:ext xmlns:c16="http://schemas.microsoft.com/office/drawing/2014/chart" uri="{C3380CC4-5D6E-409C-BE32-E72D297353CC}">
              <c16:uniqueId val="{00000002-0F4B-2747-9D3F-0ACC71DF4AC6}"/>
            </c:ext>
          </c:extLst>
        </c:ser>
        <c:ser>
          <c:idx val="3"/>
          <c:order val="3"/>
          <c:tx>
            <c:strRef>
              <c:f>Sheet6!$A$5:$B$5</c:f>
              <c:strCache>
                <c:ptCount val="1"/>
                <c:pt idx="0">
                  <c:v>MRE01029 Reading breached the upper Inner tolerance value and no override flag provided.</c:v>
                </c:pt>
              </c:strCache>
            </c:strRef>
          </c:tx>
          <c:invertIfNegative val="0"/>
          <c:cat>
            <c:numRef>
              <c:f>Sheet6!$C$1:$I$1</c:f>
              <c:numCache>
                <c:formatCode>mmm\-yy</c:formatCode>
                <c:ptCount val="7"/>
                <c:pt idx="0">
                  <c:v>42887</c:v>
                </c:pt>
                <c:pt idx="1">
                  <c:v>42917</c:v>
                </c:pt>
                <c:pt idx="2">
                  <c:v>42948</c:v>
                </c:pt>
                <c:pt idx="3">
                  <c:v>42979</c:v>
                </c:pt>
                <c:pt idx="4">
                  <c:v>43009</c:v>
                </c:pt>
                <c:pt idx="5">
                  <c:v>43040</c:v>
                </c:pt>
                <c:pt idx="6">
                  <c:v>43070</c:v>
                </c:pt>
              </c:numCache>
            </c:numRef>
          </c:cat>
          <c:val>
            <c:numRef>
              <c:f>Sheet6!$C$5:$I$5</c:f>
              <c:numCache>
                <c:formatCode>General</c:formatCode>
                <c:ptCount val="7"/>
                <c:pt idx="0">
                  <c:v>68</c:v>
                </c:pt>
                <c:pt idx="1">
                  <c:v>70</c:v>
                </c:pt>
                <c:pt idx="2">
                  <c:v>79</c:v>
                </c:pt>
                <c:pt idx="3">
                  <c:v>61</c:v>
                </c:pt>
                <c:pt idx="4">
                  <c:v>68</c:v>
                </c:pt>
                <c:pt idx="5">
                  <c:v>74</c:v>
                </c:pt>
                <c:pt idx="6">
                  <c:v>70</c:v>
                </c:pt>
              </c:numCache>
            </c:numRef>
          </c:val>
          <c:extLst>
            <c:ext xmlns:c16="http://schemas.microsoft.com/office/drawing/2014/chart" uri="{C3380CC4-5D6E-409C-BE32-E72D297353CC}">
              <c16:uniqueId val="{00000003-0F4B-2747-9D3F-0ACC71DF4AC6}"/>
            </c:ext>
          </c:extLst>
        </c:ser>
        <c:ser>
          <c:idx val="4"/>
          <c:order val="4"/>
          <c:tx>
            <c:strRef>
              <c:f>Sheet6!$A$6:$B$6</c:f>
              <c:strCache>
                <c:ptCount val="1"/>
                <c:pt idx="0">
                  <c:v>CNF00011 Confirmation reference not found</c:v>
                </c:pt>
              </c:strCache>
            </c:strRef>
          </c:tx>
          <c:invertIfNegative val="0"/>
          <c:cat>
            <c:numRef>
              <c:f>Sheet6!$C$1:$I$1</c:f>
              <c:numCache>
                <c:formatCode>mmm\-yy</c:formatCode>
                <c:ptCount val="7"/>
                <c:pt idx="0">
                  <c:v>42887</c:v>
                </c:pt>
                <c:pt idx="1">
                  <c:v>42917</c:v>
                </c:pt>
                <c:pt idx="2">
                  <c:v>42948</c:v>
                </c:pt>
                <c:pt idx="3">
                  <c:v>42979</c:v>
                </c:pt>
                <c:pt idx="4">
                  <c:v>43009</c:v>
                </c:pt>
                <c:pt idx="5">
                  <c:v>43040</c:v>
                </c:pt>
                <c:pt idx="6">
                  <c:v>43070</c:v>
                </c:pt>
              </c:numCache>
            </c:numRef>
          </c:cat>
          <c:val>
            <c:numRef>
              <c:f>Sheet6!$C$6:$I$6</c:f>
              <c:numCache>
                <c:formatCode>General</c:formatCode>
                <c:ptCount val="7"/>
                <c:pt idx="0">
                  <c:v>64</c:v>
                </c:pt>
                <c:pt idx="1">
                  <c:v>64</c:v>
                </c:pt>
                <c:pt idx="2">
                  <c:v>69</c:v>
                </c:pt>
                <c:pt idx="3">
                  <c:v>55</c:v>
                </c:pt>
                <c:pt idx="4">
                  <c:v>61</c:v>
                </c:pt>
                <c:pt idx="5">
                  <c:v>55</c:v>
                </c:pt>
                <c:pt idx="6">
                  <c:v>61</c:v>
                </c:pt>
              </c:numCache>
            </c:numRef>
          </c:val>
          <c:extLst>
            <c:ext xmlns:c16="http://schemas.microsoft.com/office/drawing/2014/chart" uri="{C3380CC4-5D6E-409C-BE32-E72D297353CC}">
              <c16:uniqueId val="{00000004-0F4B-2747-9D3F-0ACC71DF4AC6}"/>
            </c:ext>
          </c:extLst>
        </c:ser>
        <c:ser>
          <c:idx val="5"/>
          <c:order val="5"/>
          <c:tx>
            <c:strRef>
              <c:f>Sheet6!$A$7:$B$7</c:f>
              <c:strCache>
                <c:ptCount val="1"/>
                <c:pt idx="0">
                  <c:v>MRE00498 Meter Read Source invalid for the replacement of Opening Readings</c:v>
                </c:pt>
              </c:strCache>
            </c:strRef>
          </c:tx>
          <c:invertIfNegative val="0"/>
          <c:cat>
            <c:numRef>
              <c:f>Sheet6!$C$1:$I$1</c:f>
              <c:numCache>
                <c:formatCode>mmm\-yy</c:formatCode>
                <c:ptCount val="7"/>
                <c:pt idx="0">
                  <c:v>42887</c:v>
                </c:pt>
                <c:pt idx="1">
                  <c:v>42917</c:v>
                </c:pt>
                <c:pt idx="2">
                  <c:v>42948</c:v>
                </c:pt>
                <c:pt idx="3">
                  <c:v>42979</c:v>
                </c:pt>
                <c:pt idx="4">
                  <c:v>43009</c:v>
                </c:pt>
                <c:pt idx="5">
                  <c:v>43040</c:v>
                </c:pt>
                <c:pt idx="6">
                  <c:v>43070</c:v>
                </c:pt>
              </c:numCache>
            </c:numRef>
          </c:cat>
          <c:val>
            <c:numRef>
              <c:f>Sheet6!$C$7:$I$7</c:f>
              <c:numCache>
                <c:formatCode>General</c:formatCode>
                <c:ptCount val="7"/>
                <c:pt idx="0">
                  <c:v>55</c:v>
                </c:pt>
                <c:pt idx="1">
                  <c:v>58</c:v>
                </c:pt>
                <c:pt idx="2">
                  <c:v>63</c:v>
                </c:pt>
                <c:pt idx="3">
                  <c:v>52</c:v>
                </c:pt>
                <c:pt idx="4">
                  <c:v>53</c:v>
                </c:pt>
                <c:pt idx="5">
                  <c:v>63</c:v>
                </c:pt>
                <c:pt idx="6">
                  <c:v>54</c:v>
                </c:pt>
              </c:numCache>
            </c:numRef>
          </c:val>
          <c:extLst>
            <c:ext xmlns:c16="http://schemas.microsoft.com/office/drawing/2014/chart" uri="{C3380CC4-5D6E-409C-BE32-E72D297353CC}">
              <c16:uniqueId val="{00000005-0F4B-2747-9D3F-0ACC71DF4AC6}"/>
            </c:ext>
          </c:extLst>
        </c:ser>
        <c:ser>
          <c:idx val="6"/>
          <c:order val="6"/>
          <c:tx>
            <c:strRef>
              <c:f>Sheet6!$A$8:$B$8</c:f>
              <c:strCache>
                <c:ptCount val="1"/>
                <c:pt idx="0">
                  <c:v>MRE01010 Reading is higher than a subsequent actual valid meter reading</c:v>
                </c:pt>
              </c:strCache>
            </c:strRef>
          </c:tx>
          <c:invertIfNegative val="0"/>
          <c:cat>
            <c:numRef>
              <c:f>Sheet6!$C$1:$I$1</c:f>
              <c:numCache>
                <c:formatCode>mmm\-yy</c:formatCode>
                <c:ptCount val="7"/>
                <c:pt idx="0">
                  <c:v>42887</c:v>
                </c:pt>
                <c:pt idx="1">
                  <c:v>42917</c:v>
                </c:pt>
                <c:pt idx="2">
                  <c:v>42948</c:v>
                </c:pt>
                <c:pt idx="3">
                  <c:v>42979</c:v>
                </c:pt>
                <c:pt idx="4">
                  <c:v>43009</c:v>
                </c:pt>
                <c:pt idx="5">
                  <c:v>43040</c:v>
                </c:pt>
                <c:pt idx="6">
                  <c:v>43070</c:v>
                </c:pt>
              </c:numCache>
            </c:numRef>
          </c:cat>
          <c:val>
            <c:numRef>
              <c:f>Sheet6!$C$8:$I$8</c:f>
              <c:numCache>
                <c:formatCode>General</c:formatCode>
                <c:ptCount val="7"/>
                <c:pt idx="0">
                  <c:v>49</c:v>
                </c:pt>
                <c:pt idx="1">
                  <c:v>52</c:v>
                </c:pt>
                <c:pt idx="2">
                  <c:v>59</c:v>
                </c:pt>
                <c:pt idx="3">
                  <c:v>51</c:v>
                </c:pt>
                <c:pt idx="4">
                  <c:v>48</c:v>
                </c:pt>
                <c:pt idx="5">
                  <c:v>51</c:v>
                </c:pt>
                <c:pt idx="6">
                  <c:v>53</c:v>
                </c:pt>
              </c:numCache>
            </c:numRef>
          </c:val>
          <c:extLst>
            <c:ext xmlns:c16="http://schemas.microsoft.com/office/drawing/2014/chart" uri="{C3380CC4-5D6E-409C-BE32-E72D297353CC}">
              <c16:uniqueId val="{00000006-0F4B-2747-9D3F-0ACC71DF4AC6}"/>
            </c:ext>
          </c:extLst>
        </c:ser>
        <c:ser>
          <c:idx val="7"/>
          <c:order val="7"/>
          <c:tx>
            <c:strRef>
              <c:f>Sheet6!$A$9:$B$9</c:f>
              <c:strCache>
                <c:ptCount val="1"/>
                <c:pt idx="0">
                  <c:v>MRE00482 Meter point has no read to be replaced</c:v>
                </c:pt>
              </c:strCache>
            </c:strRef>
          </c:tx>
          <c:invertIfNegative val="0"/>
          <c:cat>
            <c:numRef>
              <c:f>Sheet6!$C$1:$I$1</c:f>
              <c:numCache>
                <c:formatCode>mmm\-yy</c:formatCode>
                <c:ptCount val="7"/>
                <c:pt idx="0">
                  <c:v>42887</c:v>
                </c:pt>
                <c:pt idx="1">
                  <c:v>42917</c:v>
                </c:pt>
                <c:pt idx="2">
                  <c:v>42948</c:v>
                </c:pt>
                <c:pt idx="3">
                  <c:v>42979</c:v>
                </c:pt>
                <c:pt idx="4">
                  <c:v>43009</c:v>
                </c:pt>
                <c:pt idx="5">
                  <c:v>43040</c:v>
                </c:pt>
                <c:pt idx="6">
                  <c:v>43070</c:v>
                </c:pt>
              </c:numCache>
            </c:numRef>
          </c:cat>
          <c:val>
            <c:numRef>
              <c:f>Sheet6!$C$9:$I$9</c:f>
              <c:numCache>
                <c:formatCode>General</c:formatCode>
                <c:ptCount val="7"/>
                <c:pt idx="0">
                  <c:v>58</c:v>
                </c:pt>
                <c:pt idx="1">
                  <c:v>54</c:v>
                </c:pt>
                <c:pt idx="2">
                  <c:v>52</c:v>
                </c:pt>
                <c:pt idx="3">
                  <c:v>49</c:v>
                </c:pt>
                <c:pt idx="4">
                  <c:v>55</c:v>
                </c:pt>
                <c:pt idx="5">
                  <c:v>55</c:v>
                </c:pt>
                <c:pt idx="6">
                  <c:v>37</c:v>
                </c:pt>
              </c:numCache>
            </c:numRef>
          </c:val>
          <c:extLst>
            <c:ext xmlns:c16="http://schemas.microsoft.com/office/drawing/2014/chart" uri="{C3380CC4-5D6E-409C-BE32-E72D297353CC}">
              <c16:uniqueId val="{00000007-0F4B-2747-9D3F-0ACC71DF4AC6}"/>
            </c:ext>
          </c:extLst>
        </c:ser>
        <c:ser>
          <c:idx val="8"/>
          <c:order val="8"/>
          <c:tx>
            <c:strRef>
              <c:f>Sheet6!$A$10:$B$10</c:f>
              <c:strCache>
                <c:ptCount val="1"/>
                <c:pt idx="0">
                  <c:v>MRE00420 The meter read does not have the expected number of digits</c:v>
                </c:pt>
              </c:strCache>
            </c:strRef>
          </c:tx>
          <c:invertIfNegative val="0"/>
          <c:cat>
            <c:numRef>
              <c:f>Sheet6!$C$1:$I$1</c:f>
              <c:numCache>
                <c:formatCode>mmm\-yy</c:formatCode>
                <c:ptCount val="7"/>
                <c:pt idx="0">
                  <c:v>42887</c:v>
                </c:pt>
                <c:pt idx="1">
                  <c:v>42917</c:v>
                </c:pt>
                <c:pt idx="2">
                  <c:v>42948</c:v>
                </c:pt>
                <c:pt idx="3">
                  <c:v>42979</c:v>
                </c:pt>
                <c:pt idx="4">
                  <c:v>43009</c:v>
                </c:pt>
                <c:pt idx="5">
                  <c:v>43040</c:v>
                </c:pt>
                <c:pt idx="6">
                  <c:v>43070</c:v>
                </c:pt>
              </c:numCache>
            </c:numRef>
          </c:cat>
          <c:val>
            <c:numRef>
              <c:f>Sheet6!$C$10:$I$10</c:f>
              <c:numCache>
                <c:formatCode>General</c:formatCode>
                <c:ptCount val="7"/>
                <c:pt idx="0">
                  <c:v>49</c:v>
                </c:pt>
                <c:pt idx="1">
                  <c:v>38</c:v>
                </c:pt>
                <c:pt idx="2">
                  <c:v>55</c:v>
                </c:pt>
                <c:pt idx="3">
                  <c:v>49</c:v>
                </c:pt>
                <c:pt idx="4">
                  <c:v>51</c:v>
                </c:pt>
                <c:pt idx="5">
                  <c:v>55</c:v>
                </c:pt>
                <c:pt idx="6">
                  <c:v>46</c:v>
                </c:pt>
              </c:numCache>
            </c:numRef>
          </c:val>
          <c:extLst>
            <c:ext xmlns:c16="http://schemas.microsoft.com/office/drawing/2014/chart" uri="{C3380CC4-5D6E-409C-BE32-E72D297353CC}">
              <c16:uniqueId val="{00000008-0F4B-2747-9D3F-0ACC71DF4AC6}"/>
            </c:ext>
          </c:extLst>
        </c:ser>
        <c:ser>
          <c:idx val="9"/>
          <c:order val="9"/>
          <c:tx>
            <c:strRef>
              <c:f>Sheet6!$A$11:$B$11</c:f>
              <c:strCache>
                <c:ptCount val="1"/>
                <c:pt idx="0">
                  <c:v>MRE00419 The meter serial number on the read does not agree with the meter serial number held on the Transporter Database</c:v>
                </c:pt>
              </c:strCache>
            </c:strRef>
          </c:tx>
          <c:invertIfNegative val="0"/>
          <c:cat>
            <c:numRef>
              <c:f>Sheet6!$C$1:$I$1</c:f>
              <c:numCache>
                <c:formatCode>mmm\-yy</c:formatCode>
                <c:ptCount val="7"/>
                <c:pt idx="0">
                  <c:v>42887</c:v>
                </c:pt>
                <c:pt idx="1">
                  <c:v>42917</c:v>
                </c:pt>
                <c:pt idx="2">
                  <c:v>42948</c:v>
                </c:pt>
                <c:pt idx="3">
                  <c:v>42979</c:v>
                </c:pt>
                <c:pt idx="4">
                  <c:v>43009</c:v>
                </c:pt>
                <c:pt idx="5">
                  <c:v>43040</c:v>
                </c:pt>
                <c:pt idx="6">
                  <c:v>43070</c:v>
                </c:pt>
              </c:numCache>
            </c:numRef>
          </c:cat>
          <c:val>
            <c:numRef>
              <c:f>Sheet6!$C$11:$I$11</c:f>
              <c:numCache>
                <c:formatCode>General</c:formatCode>
                <c:ptCount val="7"/>
                <c:pt idx="0">
                  <c:v>45</c:v>
                </c:pt>
                <c:pt idx="1">
                  <c:v>49</c:v>
                </c:pt>
                <c:pt idx="2">
                  <c:v>56</c:v>
                </c:pt>
                <c:pt idx="3">
                  <c:v>45</c:v>
                </c:pt>
                <c:pt idx="4">
                  <c:v>43</c:v>
                </c:pt>
                <c:pt idx="5">
                  <c:v>59</c:v>
                </c:pt>
                <c:pt idx="6">
                  <c:v>44</c:v>
                </c:pt>
              </c:numCache>
            </c:numRef>
          </c:val>
          <c:extLst>
            <c:ext xmlns:c16="http://schemas.microsoft.com/office/drawing/2014/chart" uri="{C3380CC4-5D6E-409C-BE32-E72D297353CC}">
              <c16:uniqueId val="{00000009-0F4B-2747-9D3F-0ACC71DF4AC6}"/>
            </c:ext>
          </c:extLst>
        </c:ser>
        <c:dLbls>
          <c:showLegendKey val="0"/>
          <c:showVal val="0"/>
          <c:showCatName val="0"/>
          <c:showSerName val="0"/>
          <c:showPercent val="0"/>
          <c:showBubbleSize val="0"/>
        </c:dLbls>
        <c:gapWidth val="150"/>
        <c:axId val="78848384"/>
        <c:axId val="78849920"/>
      </c:barChart>
      <c:dateAx>
        <c:axId val="78848384"/>
        <c:scaling>
          <c:orientation val="minMax"/>
        </c:scaling>
        <c:delete val="0"/>
        <c:axPos val="b"/>
        <c:numFmt formatCode="mmm\-yy" sourceLinked="1"/>
        <c:majorTickMark val="out"/>
        <c:minorTickMark val="none"/>
        <c:tickLblPos val="nextTo"/>
        <c:crossAx val="78849920"/>
        <c:crosses val="autoZero"/>
        <c:auto val="1"/>
        <c:lblOffset val="100"/>
        <c:baseTimeUnit val="months"/>
      </c:dateAx>
      <c:valAx>
        <c:axId val="78849920"/>
        <c:scaling>
          <c:orientation val="minMax"/>
        </c:scaling>
        <c:delete val="0"/>
        <c:axPos val="l"/>
        <c:majorGridlines/>
        <c:numFmt formatCode="General" sourceLinked="1"/>
        <c:majorTickMark val="out"/>
        <c:minorTickMark val="none"/>
        <c:tickLblPos val="nextTo"/>
        <c:crossAx val="78848384"/>
        <c:crosses val="autoZero"/>
        <c:crossBetween val="between"/>
      </c:valAx>
    </c:plotArea>
    <c:legend>
      <c:legendPos val="r"/>
      <c:layout>
        <c:manualLayout>
          <c:xMode val="edge"/>
          <c:yMode val="edge"/>
          <c:x val="0.65952547157903951"/>
          <c:y val="2.6498727270808292E-2"/>
          <c:w val="0.33194052945064006"/>
          <c:h val="0.94700254545838336"/>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Chart!$A$2</c:f>
              <c:strCache>
                <c:ptCount val="1"/>
                <c:pt idx="0">
                  <c:v>Incorrect Imperial/Metric indictor provided</c:v>
                </c:pt>
              </c:strCache>
            </c:strRef>
          </c:tx>
          <c:invertIfNegative val="0"/>
          <c:cat>
            <c:numRef>
              <c:f>Chart!$B$1:$H$1</c:f>
              <c:numCache>
                <c:formatCode>mmm\-yy</c:formatCode>
                <c:ptCount val="7"/>
                <c:pt idx="0">
                  <c:v>42887</c:v>
                </c:pt>
                <c:pt idx="1">
                  <c:v>42917</c:v>
                </c:pt>
                <c:pt idx="2">
                  <c:v>42948</c:v>
                </c:pt>
                <c:pt idx="3">
                  <c:v>42979</c:v>
                </c:pt>
                <c:pt idx="4">
                  <c:v>43009</c:v>
                </c:pt>
                <c:pt idx="5">
                  <c:v>43040</c:v>
                </c:pt>
                <c:pt idx="6">
                  <c:v>43070</c:v>
                </c:pt>
              </c:numCache>
            </c:numRef>
          </c:cat>
          <c:val>
            <c:numRef>
              <c:f>Chart!$B$2:$H$2</c:f>
              <c:numCache>
                <c:formatCode>General</c:formatCode>
                <c:ptCount val="7"/>
                <c:pt idx="0">
                  <c:v>125</c:v>
                </c:pt>
                <c:pt idx="1">
                  <c:v>152</c:v>
                </c:pt>
                <c:pt idx="2">
                  <c:v>124</c:v>
                </c:pt>
                <c:pt idx="3">
                  <c:v>185</c:v>
                </c:pt>
                <c:pt idx="4">
                  <c:v>50</c:v>
                </c:pt>
                <c:pt idx="5">
                  <c:v>76</c:v>
                </c:pt>
                <c:pt idx="6">
                  <c:v>92</c:v>
                </c:pt>
              </c:numCache>
            </c:numRef>
          </c:val>
          <c:extLst>
            <c:ext xmlns:c16="http://schemas.microsoft.com/office/drawing/2014/chart" uri="{C3380CC4-5D6E-409C-BE32-E72D297353CC}">
              <c16:uniqueId val="{00000000-B567-4C44-B33D-94943088BA1D}"/>
            </c:ext>
          </c:extLst>
        </c:ser>
        <c:ser>
          <c:idx val="1"/>
          <c:order val="1"/>
          <c:tx>
            <c:strRef>
              <c:f>Chart!$A$3</c:f>
              <c:strCache>
                <c:ptCount val="1"/>
                <c:pt idx="0">
                  <c:v>Reading Breached the upper Inner Tolerance value and no overide flag provided</c:v>
                </c:pt>
              </c:strCache>
            </c:strRef>
          </c:tx>
          <c:invertIfNegative val="0"/>
          <c:cat>
            <c:numRef>
              <c:f>Chart!$B$1:$H$1</c:f>
              <c:numCache>
                <c:formatCode>mmm\-yy</c:formatCode>
                <c:ptCount val="7"/>
                <c:pt idx="0">
                  <c:v>42887</c:v>
                </c:pt>
                <c:pt idx="1">
                  <c:v>42917</c:v>
                </c:pt>
                <c:pt idx="2">
                  <c:v>42948</c:v>
                </c:pt>
                <c:pt idx="3">
                  <c:v>42979</c:v>
                </c:pt>
                <c:pt idx="4">
                  <c:v>43009</c:v>
                </c:pt>
                <c:pt idx="5">
                  <c:v>43040</c:v>
                </c:pt>
                <c:pt idx="6">
                  <c:v>43070</c:v>
                </c:pt>
              </c:numCache>
            </c:numRef>
          </c:cat>
          <c:val>
            <c:numRef>
              <c:f>Chart!$B$3:$H$3</c:f>
              <c:numCache>
                <c:formatCode>General</c:formatCode>
                <c:ptCount val="7"/>
                <c:pt idx="0">
                  <c:v>59</c:v>
                </c:pt>
                <c:pt idx="1">
                  <c:v>169</c:v>
                </c:pt>
                <c:pt idx="2">
                  <c:v>195</c:v>
                </c:pt>
                <c:pt idx="3">
                  <c:v>113</c:v>
                </c:pt>
                <c:pt idx="4">
                  <c:v>96</c:v>
                </c:pt>
                <c:pt idx="5">
                  <c:v>104</c:v>
                </c:pt>
                <c:pt idx="6">
                  <c:v>73</c:v>
                </c:pt>
              </c:numCache>
            </c:numRef>
          </c:val>
          <c:extLst>
            <c:ext xmlns:c16="http://schemas.microsoft.com/office/drawing/2014/chart" uri="{C3380CC4-5D6E-409C-BE32-E72D297353CC}">
              <c16:uniqueId val="{00000001-B567-4C44-B33D-94943088BA1D}"/>
            </c:ext>
          </c:extLst>
        </c:ser>
        <c:ser>
          <c:idx val="2"/>
          <c:order val="2"/>
          <c:tx>
            <c:strRef>
              <c:f>Chart!$A$4</c:f>
              <c:strCache>
                <c:ptCount val="1"/>
                <c:pt idx="0">
                  <c:v>Previous meter read is greater than the current read and RTC indicator is zero</c:v>
                </c:pt>
              </c:strCache>
            </c:strRef>
          </c:tx>
          <c:invertIfNegative val="0"/>
          <c:cat>
            <c:numRef>
              <c:f>Chart!$B$1:$H$1</c:f>
              <c:numCache>
                <c:formatCode>mmm\-yy</c:formatCode>
                <c:ptCount val="7"/>
                <c:pt idx="0">
                  <c:v>42887</c:v>
                </c:pt>
                <c:pt idx="1">
                  <c:v>42917</c:v>
                </c:pt>
                <c:pt idx="2">
                  <c:v>42948</c:v>
                </c:pt>
                <c:pt idx="3">
                  <c:v>42979</c:v>
                </c:pt>
                <c:pt idx="4">
                  <c:v>43009</c:v>
                </c:pt>
                <c:pt idx="5">
                  <c:v>43040</c:v>
                </c:pt>
                <c:pt idx="6">
                  <c:v>43070</c:v>
                </c:pt>
              </c:numCache>
            </c:numRef>
          </c:cat>
          <c:val>
            <c:numRef>
              <c:f>Chart!$B$4:$H$4</c:f>
              <c:numCache>
                <c:formatCode>General</c:formatCode>
                <c:ptCount val="7"/>
                <c:pt idx="0">
                  <c:v>148</c:v>
                </c:pt>
                <c:pt idx="1">
                  <c:v>164</c:v>
                </c:pt>
                <c:pt idx="2">
                  <c:v>216</c:v>
                </c:pt>
                <c:pt idx="3">
                  <c:v>146</c:v>
                </c:pt>
                <c:pt idx="4">
                  <c:v>49</c:v>
                </c:pt>
                <c:pt idx="5">
                  <c:v>65</c:v>
                </c:pt>
                <c:pt idx="6">
                  <c:v>63</c:v>
                </c:pt>
              </c:numCache>
            </c:numRef>
          </c:val>
          <c:extLst>
            <c:ext xmlns:c16="http://schemas.microsoft.com/office/drawing/2014/chart" uri="{C3380CC4-5D6E-409C-BE32-E72D297353CC}">
              <c16:uniqueId val="{00000002-B567-4C44-B33D-94943088BA1D}"/>
            </c:ext>
          </c:extLst>
        </c:ser>
        <c:ser>
          <c:idx val="3"/>
          <c:order val="3"/>
          <c:tx>
            <c:strRef>
              <c:f>Chart!$A$5</c:f>
              <c:strCache>
                <c:ptCount val="1"/>
                <c:pt idx="0">
                  <c:v>Reading Breached the lower Outer Tolerance</c:v>
                </c:pt>
              </c:strCache>
            </c:strRef>
          </c:tx>
          <c:invertIfNegative val="0"/>
          <c:cat>
            <c:numRef>
              <c:f>Chart!$B$1:$H$1</c:f>
              <c:numCache>
                <c:formatCode>mmm\-yy</c:formatCode>
                <c:ptCount val="7"/>
                <c:pt idx="0">
                  <c:v>42887</c:v>
                </c:pt>
                <c:pt idx="1">
                  <c:v>42917</c:v>
                </c:pt>
                <c:pt idx="2">
                  <c:v>42948</c:v>
                </c:pt>
                <c:pt idx="3">
                  <c:v>42979</c:v>
                </c:pt>
                <c:pt idx="4">
                  <c:v>43009</c:v>
                </c:pt>
                <c:pt idx="5">
                  <c:v>43040</c:v>
                </c:pt>
                <c:pt idx="6">
                  <c:v>43070</c:v>
                </c:pt>
              </c:numCache>
            </c:numRef>
          </c:cat>
          <c:val>
            <c:numRef>
              <c:f>Chart!$B$5:$H$5</c:f>
              <c:numCache>
                <c:formatCode>General</c:formatCode>
                <c:ptCount val="7"/>
                <c:pt idx="0">
                  <c:v>255</c:v>
                </c:pt>
                <c:pt idx="1">
                  <c:v>411</c:v>
                </c:pt>
                <c:pt idx="2">
                  <c:v>594</c:v>
                </c:pt>
                <c:pt idx="3">
                  <c:v>301</c:v>
                </c:pt>
                <c:pt idx="4">
                  <c:v>64</c:v>
                </c:pt>
                <c:pt idx="5">
                  <c:v>52</c:v>
                </c:pt>
                <c:pt idx="6">
                  <c:v>25</c:v>
                </c:pt>
              </c:numCache>
            </c:numRef>
          </c:val>
          <c:extLst>
            <c:ext xmlns:c16="http://schemas.microsoft.com/office/drawing/2014/chart" uri="{C3380CC4-5D6E-409C-BE32-E72D297353CC}">
              <c16:uniqueId val="{00000003-B567-4C44-B33D-94943088BA1D}"/>
            </c:ext>
          </c:extLst>
        </c:ser>
        <c:ser>
          <c:idx val="4"/>
          <c:order val="4"/>
          <c:tx>
            <c:strRef>
              <c:f>Chart!$A$6</c:f>
              <c:strCache>
                <c:ptCount val="1"/>
                <c:pt idx="0">
                  <c:v>Incorrect round the clock indicator provided</c:v>
                </c:pt>
              </c:strCache>
            </c:strRef>
          </c:tx>
          <c:invertIfNegative val="0"/>
          <c:cat>
            <c:numRef>
              <c:f>Chart!$B$1:$H$1</c:f>
              <c:numCache>
                <c:formatCode>mmm\-yy</c:formatCode>
                <c:ptCount val="7"/>
                <c:pt idx="0">
                  <c:v>42887</c:v>
                </c:pt>
                <c:pt idx="1">
                  <c:v>42917</c:v>
                </c:pt>
                <c:pt idx="2">
                  <c:v>42948</c:v>
                </c:pt>
                <c:pt idx="3">
                  <c:v>42979</c:v>
                </c:pt>
                <c:pt idx="4">
                  <c:v>43009</c:v>
                </c:pt>
                <c:pt idx="5">
                  <c:v>43040</c:v>
                </c:pt>
                <c:pt idx="6">
                  <c:v>43070</c:v>
                </c:pt>
              </c:numCache>
            </c:numRef>
          </c:cat>
          <c:val>
            <c:numRef>
              <c:f>Chart!$B$6:$H$6</c:f>
              <c:numCache>
                <c:formatCode>General</c:formatCode>
                <c:ptCount val="7"/>
                <c:pt idx="0">
                  <c:v>257</c:v>
                </c:pt>
                <c:pt idx="1">
                  <c:v>432</c:v>
                </c:pt>
                <c:pt idx="2">
                  <c:v>610</c:v>
                </c:pt>
                <c:pt idx="3">
                  <c:v>345</c:v>
                </c:pt>
                <c:pt idx="4">
                  <c:v>98</c:v>
                </c:pt>
                <c:pt idx="5">
                  <c:v>69</c:v>
                </c:pt>
                <c:pt idx="6">
                  <c:v>35</c:v>
                </c:pt>
              </c:numCache>
            </c:numRef>
          </c:val>
          <c:extLst>
            <c:ext xmlns:c16="http://schemas.microsoft.com/office/drawing/2014/chart" uri="{C3380CC4-5D6E-409C-BE32-E72D297353CC}">
              <c16:uniqueId val="{00000004-B567-4C44-B33D-94943088BA1D}"/>
            </c:ext>
          </c:extLst>
        </c:ser>
        <c:ser>
          <c:idx val="5"/>
          <c:order val="5"/>
          <c:tx>
            <c:strRef>
              <c:f>Chart!$A$7</c:f>
              <c:strCache>
                <c:ptCount val="1"/>
                <c:pt idx="0">
                  <c:v>Reading Breached the upper Outer Tolerance</c:v>
                </c:pt>
              </c:strCache>
            </c:strRef>
          </c:tx>
          <c:invertIfNegative val="0"/>
          <c:cat>
            <c:numRef>
              <c:f>Chart!$B$1:$H$1</c:f>
              <c:numCache>
                <c:formatCode>mmm\-yy</c:formatCode>
                <c:ptCount val="7"/>
                <c:pt idx="0">
                  <c:v>42887</c:v>
                </c:pt>
                <c:pt idx="1">
                  <c:v>42917</c:v>
                </c:pt>
                <c:pt idx="2">
                  <c:v>42948</c:v>
                </c:pt>
                <c:pt idx="3">
                  <c:v>42979</c:v>
                </c:pt>
                <c:pt idx="4">
                  <c:v>43009</c:v>
                </c:pt>
                <c:pt idx="5">
                  <c:v>43040</c:v>
                </c:pt>
                <c:pt idx="6">
                  <c:v>43070</c:v>
                </c:pt>
              </c:numCache>
            </c:numRef>
          </c:cat>
          <c:val>
            <c:numRef>
              <c:f>Chart!$B$7:$H$7</c:f>
              <c:numCache>
                <c:formatCode>General</c:formatCode>
                <c:ptCount val="7"/>
                <c:pt idx="0">
                  <c:v>505</c:v>
                </c:pt>
                <c:pt idx="1">
                  <c:v>688</c:v>
                </c:pt>
                <c:pt idx="2">
                  <c:v>519</c:v>
                </c:pt>
                <c:pt idx="3">
                  <c:v>318</c:v>
                </c:pt>
                <c:pt idx="4">
                  <c:v>163</c:v>
                </c:pt>
                <c:pt idx="5">
                  <c:v>75</c:v>
                </c:pt>
                <c:pt idx="6">
                  <c:v>43</c:v>
                </c:pt>
              </c:numCache>
            </c:numRef>
          </c:val>
          <c:extLst>
            <c:ext xmlns:c16="http://schemas.microsoft.com/office/drawing/2014/chart" uri="{C3380CC4-5D6E-409C-BE32-E72D297353CC}">
              <c16:uniqueId val="{00000005-B567-4C44-B33D-94943088BA1D}"/>
            </c:ext>
          </c:extLst>
        </c:ser>
        <c:ser>
          <c:idx val="6"/>
          <c:order val="6"/>
          <c:tx>
            <c:strRef>
              <c:f>Chart!$A$8</c:f>
              <c:strCache>
                <c:ptCount val="1"/>
                <c:pt idx="0">
                  <c:v>MPRN is not identified as Class 1 site</c:v>
                </c:pt>
              </c:strCache>
            </c:strRef>
          </c:tx>
          <c:invertIfNegative val="0"/>
          <c:cat>
            <c:numRef>
              <c:f>Chart!$B$1:$H$1</c:f>
              <c:numCache>
                <c:formatCode>mmm\-yy</c:formatCode>
                <c:ptCount val="7"/>
                <c:pt idx="0">
                  <c:v>42887</c:v>
                </c:pt>
                <c:pt idx="1">
                  <c:v>42917</c:v>
                </c:pt>
                <c:pt idx="2">
                  <c:v>42948</c:v>
                </c:pt>
                <c:pt idx="3">
                  <c:v>42979</c:v>
                </c:pt>
                <c:pt idx="4">
                  <c:v>43009</c:v>
                </c:pt>
                <c:pt idx="5">
                  <c:v>43040</c:v>
                </c:pt>
                <c:pt idx="6">
                  <c:v>43070</c:v>
                </c:pt>
              </c:numCache>
            </c:numRef>
          </c:cat>
          <c:val>
            <c:numRef>
              <c:f>Chart!$B$8:$H$8</c:f>
              <c:numCache>
                <c:formatCode>General</c:formatCode>
                <c:ptCount val="7"/>
                <c:pt idx="0">
                  <c:v>145</c:v>
                </c:pt>
                <c:pt idx="1">
                  <c:v>234</c:v>
                </c:pt>
                <c:pt idx="2">
                  <c:v>337</c:v>
                </c:pt>
                <c:pt idx="3">
                  <c:v>144</c:v>
                </c:pt>
                <c:pt idx="4">
                  <c:v>298</c:v>
                </c:pt>
                <c:pt idx="5">
                  <c:v>558</c:v>
                </c:pt>
                <c:pt idx="6">
                  <c:v>702</c:v>
                </c:pt>
              </c:numCache>
            </c:numRef>
          </c:val>
          <c:extLst>
            <c:ext xmlns:c16="http://schemas.microsoft.com/office/drawing/2014/chart" uri="{C3380CC4-5D6E-409C-BE32-E72D297353CC}">
              <c16:uniqueId val="{00000006-B567-4C44-B33D-94943088BA1D}"/>
            </c:ext>
          </c:extLst>
        </c:ser>
        <c:ser>
          <c:idx val="7"/>
          <c:order val="7"/>
          <c:tx>
            <c:strRef>
              <c:f>Chart!$A$9</c:f>
              <c:strCache>
                <c:ptCount val="1"/>
                <c:pt idx="0">
                  <c:v>Meter Serial Number mismatch</c:v>
                </c:pt>
              </c:strCache>
            </c:strRef>
          </c:tx>
          <c:invertIfNegative val="0"/>
          <c:cat>
            <c:numRef>
              <c:f>Chart!$B$1:$H$1</c:f>
              <c:numCache>
                <c:formatCode>mmm\-yy</c:formatCode>
                <c:ptCount val="7"/>
                <c:pt idx="0">
                  <c:v>42887</c:v>
                </c:pt>
                <c:pt idx="1">
                  <c:v>42917</c:v>
                </c:pt>
                <c:pt idx="2">
                  <c:v>42948</c:v>
                </c:pt>
                <c:pt idx="3">
                  <c:v>42979</c:v>
                </c:pt>
                <c:pt idx="4">
                  <c:v>43009</c:v>
                </c:pt>
                <c:pt idx="5">
                  <c:v>43040</c:v>
                </c:pt>
                <c:pt idx="6">
                  <c:v>43070</c:v>
                </c:pt>
              </c:numCache>
            </c:numRef>
          </c:cat>
          <c:val>
            <c:numRef>
              <c:f>Chart!$B$9:$H$9</c:f>
              <c:numCache>
                <c:formatCode>General</c:formatCode>
                <c:ptCount val="7"/>
                <c:pt idx="0">
                  <c:v>1918</c:v>
                </c:pt>
                <c:pt idx="1">
                  <c:v>1271</c:v>
                </c:pt>
                <c:pt idx="2">
                  <c:v>998</c:v>
                </c:pt>
                <c:pt idx="3">
                  <c:v>837</c:v>
                </c:pt>
                <c:pt idx="4">
                  <c:v>382</c:v>
                </c:pt>
                <c:pt idx="5">
                  <c:v>300</c:v>
                </c:pt>
                <c:pt idx="6">
                  <c:v>233</c:v>
                </c:pt>
              </c:numCache>
            </c:numRef>
          </c:val>
          <c:extLst>
            <c:ext xmlns:c16="http://schemas.microsoft.com/office/drawing/2014/chart" uri="{C3380CC4-5D6E-409C-BE32-E72D297353CC}">
              <c16:uniqueId val="{00000007-B567-4C44-B33D-94943088BA1D}"/>
            </c:ext>
          </c:extLst>
        </c:ser>
        <c:ser>
          <c:idx val="8"/>
          <c:order val="8"/>
          <c:tx>
            <c:strRef>
              <c:f>Chart!$A$10</c:f>
              <c:strCache>
                <c:ptCount val="1"/>
                <c:pt idx="0">
                  <c:v>Convertor serial number is not associated with the MPRN</c:v>
                </c:pt>
              </c:strCache>
            </c:strRef>
          </c:tx>
          <c:invertIfNegative val="0"/>
          <c:cat>
            <c:numRef>
              <c:f>Chart!$B$1:$H$1</c:f>
              <c:numCache>
                <c:formatCode>mmm\-yy</c:formatCode>
                <c:ptCount val="7"/>
                <c:pt idx="0">
                  <c:v>42887</c:v>
                </c:pt>
                <c:pt idx="1">
                  <c:v>42917</c:v>
                </c:pt>
                <c:pt idx="2">
                  <c:v>42948</c:v>
                </c:pt>
                <c:pt idx="3">
                  <c:v>42979</c:v>
                </c:pt>
                <c:pt idx="4">
                  <c:v>43009</c:v>
                </c:pt>
                <c:pt idx="5">
                  <c:v>43040</c:v>
                </c:pt>
                <c:pt idx="6">
                  <c:v>43070</c:v>
                </c:pt>
              </c:numCache>
            </c:numRef>
          </c:cat>
          <c:val>
            <c:numRef>
              <c:f>Chart!$B$10:$H$10</c:f>
              <c:numCache>
                <c:formatCode>General</c:formatCode>
                <c:ptCount val="7"/>
                <c:pt idx="0">
                  <c:v>2933</c:v>
                </c:pt>
                <c:pt idx="1">
                  <c:v>2024</c:v>
                </c:pt>
                <c:pt idx="2">
                  <c:v>1363</c:v>
                </c:pt>
                <c:pt idx="3">
                  <c:v>1037</c:v>
                </c:pt>
                <c:pt idx="4">
                  <c:v>554</c:v>
                </c:pt>
                <c:pt idx="5">
                  <c:v>324</c:v>
                </c:pt>
                <c:pt idx="6">
                  <c:v>258</c:v>
                </c:pt>
              </c:numCache>
            </c:numRef>
          </c:val>
          <c:extLst>
            <c:ext xmlns:c16="http://schemas.microsoft.com/office/drawing/2014/chart" uri="{C3380CC4-5D6E-409C-BE32-E72D297353CC}">
              <c16:uniqueId val="{00000008-B567-4C44-B33D-94943088BA1D}"/>
            </c:ext>
          </c:extLst>
        </c:ser>
        <c:ser>
          <c:idx val="9"/>
          <c:order val="9"/>
          <c:tx>
            <c:strRef>
              <c:f>Chart!$A$11</c:f>
              <c:strCache>
                <c:ptCount val="1"/>
                <c:pt idx="0">
                  <c:v>Invalid number of dials </c:v>
                </c:pt>
              </c:strCache>
            </c:strRef>
          </c:tx>
          <c:invertIfNegative val="0"/>
          <c:cat>
            <c:numRef>
              <c:f>Chart!$B$1:$H$1</c:f>
              <c:numCache>
                <c:formatCode>mmm\-yy</c:formatCode>
                <c:ptCount val="7"/>
                <c:pt idx="0">
                  <c:v>42887</c:v>
                </c:pt>
                <c:pt idx="1">
                  <c:v>42917</c:v>
                </c:pt>
                <c:pt idx="2">
                  <c:v>42948</c:v>
                </c:pt>
                <c:pt idx="3">
                  <c:v>42979</c:v>
                </c:pt>
                <c:pt idx="4">
                  <c:v>43009</c:v>
                </c:pt>
                <c:pt idx="5">
                  <c:v>43040</c:v>
                </c:pt>
                <c:pt idx="6">
                  <c:v>43070</c:v>
                </c:pt>
              </c:numCache>
            </c:numRef>
          </c:cat>
          <c:val>
            <c:numRef>
              <c:f>Chart!$B$11:$H$11</c:f>
              <c:numCache>
                <c:formatCode>General</c:formatCode>
                <c:ptCount val="7"/>
                <c:pt idx="0">
                  <c:v>4425</c:v>
                </c:pt>
                <c:pt idx="1">
                  <c:v>3496</c:v>
                </c:pt>
                <c:pt idx="2">
                  <c:v>2495</c:v>
                </c:pt>
                <c:pt idx="3">
                  <c:v>1984</c:v>
                </c:pt>
                <c:pt idx="4">
                  <c:v>1059</c:v>
                </c:pt>
                <c:pt idx="5">
                  <c:v>724</c:v>
                </c:pt>
                <c:pt idx="6">
                  <c:v>287</c:v>
                </c:pt>
              </c:numCache>
            </c:numRef>
          </c:val>
          <c:extLst>
            <c:ext xmlns:c16="http://schemas.microsoft.com/office/drawing/2014/chart" uri="{C3380CC4-5D6E-409C-BE32-E72D297353CC}">
              <c16:uniqueId val="{00000009-B567-4C44-B33D-94943088BA1D}"/>
            </c:ext>
          </c:extLst>
        </c:ser>
        <c:dLbls>
          <c:showLegendKey val="0"/>
          <c:showVal val="0"/>
          <c:showCatName val="0"/>
          <c:showSerName val="0"/>
          <c:showPercent val="0"/>
          <c:showBubbleSize val="0"/>
        </c:dLbls>
        <c:gapWidth val="150"/>
        <c:axId val="77630464"/>
        <c:axId val="77644544"/>
      </c:barChart>
      <c:dateAx>
        <c:axId val="77630464"/>
        <c:scaling>
          <c:orientation val="minMax"/>
        </c:scaling>
        <c:delete val="0"/>
        <c:axPos val="b"/>
        <c:numFmt formatCode="mmm\-yy" sourceLinked="1"/>
        <c:majorTickMark val="out"/>
        <c:minorTickMark val="none"/>
        <c:tickLblPos val="nextTo"/>
        <c:crossAx val="77644544"/>
        <c:crosses val="autoZero"/>
        <c:auto val="1"/>
        <c:lblOffset val="100"/>
        <c:baseTimeUnit val="months"/>
      </c:dateAx>
      <c:valAx>
        <c:axId val="77644544"/>
        <c:scaling>
          <c:orientation val="minMax"/>
        </c:scaling>
        <c:delete val="0"/>
        <c:axPos val="l"/>
        <c:majorGridlines/>
        <c:numFmt formatCode="General" sourceLinked="1"/>
        <c:majorTickMark val="out"/>
        <c:minorTickMark val="none"/>
        <c:tickLblPos val="nextTo"/>
        <c:crossAx val="77630464"/>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'Charts (2)'!$A$2</c:f>
              <c:strCache>
                <c:ptCount val="1"/>
                <c:pt idx="0">
                  <c:v>Accepted </c:v>
                </c:pt>
              </c:strCache>
            </c:strRef>
          </c:tx>
          <c:invertIfNegative val="0"/>
          <c:cat>
            <c:numRef>
              <c:f>'Charts (2)'!$B$1:$H$1</c:f>
              <c:numCache>
                <c:formatCode>mmm\-yy</c:formatCode>
                <c:ptCount val="7"/>
                <c:pt idx="0">
                  <c:v>42887</c:v>
                </c:pt>
                <c:pt idx="1">
                  <c:v>42917</c:v>
                </c:pt>
                <c:pt idx="2">
                  <c:v>42948</c:v>
                </c:pt>
                <c:pt idx="3">
                  <c:v>42979</c:v>
                </c:pt>
                <c:pt idx="4">
                  <c:v>43009</c:v>
                </c:pt>
                <c:pt idx="5">
                  <c:v>43040</c:v>
                </c:pt>
                <c:pt idx="6">
                  <c:v>43070</c:v>
                </c:pt>
              </c:numCache>
            </c:numRef>
          </c:cat>
          <c:val>
            <c:numRef>
              <c:f>'Charts (2)'!$B$2:$H$2</c:f>
              <c:numCache>
                <c:formatCode>General</c:formatCode>
                <c:ptCount val="7"/>
                <c:pt idx="0">
                  <c:v>0</c:v>
                </c:pt>
                <c:pt idx="1">
                  <c:v>0</c:v>
                </c:pt>
                <c:pt idx="2">
                  <c:v>1</c:v>
                </c:pt>
                <c:pt idx="3">
                  <c:v>0</c:v>
                </c:pt>
                <c:pt idx="4">
                  <c:v>0</c:v>
                </c:pt>
                <c:pt idx="5">
                  <c:v>161</c:v>
                </c:pt>
                <c:pt idx="6">
                  <c:v>409</c:v>
                </c:pt>
              </c:numCache>
            </c:numRef>
          </c:val>
          <c:extLst>
            <c:ext xmlns:c16="http://schemas.microsoft.com/office/drawing/2014/chart" uri="{C3380CC4-5D6E-409C-BE32-E72D297353CC}">
              <c16:uniqueId val="{00000000-803B-3542-84F4-1482B9B7B0E6}"/>
            </c:ext>
          </c:extLst>
        </c:ser>
        <c:ser>
          <c:idx val="1"/>
          <c:order val="1"/>
          <c:tx>
            <c:strRef>
              <c:f>'Charts (2)'!$A$3</c:f>
              <c:strCache>
                <c:ptCount val="1"/>
                <c:pt idx="0">
                  <c:v>Rejected</c:v>
                </c:pt>
              </c:strCache>
            </c:strRef>
          </c:tx>
          <c:invertIfNegative val="0"/>
          <c:cat>
            <c:numRef>
              <c:f>'Charts (2)'!$B$1:$H$1</c:f>
              <c:numCache>
                <c:formatCode>mmm\-yy</c:formatCode>
                <c:ptCount val="7"/>
                <c:pt idx="0">
                  <c:v>42887</c:v>
                </c:pt>
                <c:pt idx="1">
                  <c:v>42917</c:v>
                </c:pt>
                <c:pt idx="2">
                  <c:v>42948</c:v>
                </c:pt>
                <c:pt idx="3">
                  <c:v>42979</c:v>
                </c:pt>
                <c:pt idx="4">
                  <c:v>43009</c:v>
                </c:pt>
                <c:pt idx="5">
                  <c:v>43040</c:v>
                </c:pt>
                <c:pt idx="6">
                  <c:v>43070</c:v>
                </c:pt>
              </c:numCache>
            </c:numRef>
          </c:cat>
          <c:val>
            <c:numRef>
              <c:f>'Charts (2)'!$B$3:$H$3</c:f>
              <c:numCache>
                <c:formatCode>General</c:formatCode>
                <c:ptCount val="7"/>
                <c:pt idx="0">
                  <c:v>0</c:v>
                </c:pt>
                <c:pt idx="1">
                  <c:v>0</c:v>
                </c:pt>
                <c:pt idx="2">
                  <c:v>1</c:v>
                </c:pt>
                <c:pt idx="3">
                  <c:v>0</c:v>
                </c:pt>
                <c:pt idx="4">
                  <c:v>0</c:v>
                </c:pt>
                <c:pt idx="5">
                  <c:v>26</c:v>
                </c:pt>
                <c:pt idx="6">
                  <c:v>40</c:v>
                </c:pt>
              </c:numCache>
            </c:numRef>
          </c:val>
          <c:extLst>
            <c:ext xmlns:c16="http://schemas.microsoft.com/office/drawing/2014/chart" uri="{C3380CC4-5D6E-409C-BE32-E72D297353CC}">
              <c16:uniqueId val="{00000001-803B-3542-84F4-1482B9B7B0E6}"/>
            </c:ext>
          </c:extLst>
        </c:ser>
        <c:dLbls>
          <c:showLegendKey val="0"/>
          <c:showVal val="0"/>
          <c:showCatName val="0"/>
          <c:showSerName val="0"/>
          <c:showPercent val="0"/>
          <c:showBubbleSize val="0"/>
        </c:dLbls>
        <c:gapWidth val="75"/>
        <c:overlap val="100"/>
        <c:axId val="76061312"/>
        <c:axId val="76075392"/>
      </c:barChart>
      <c:dateAx>
        <c:axId val="76061312"/>
        <c:scaling>
          <c:orientation val="minMax"/>
        </c:scaling>
        <c:delete val="0"/>
        <c:axPos val="b"/>
        <c:numFmt formatCode="mmm\-yy" sourceLinked="1"/>
        <c:majorTickMark val="none"/>
        <c:minorTickMark val="none"/>
        <c:tickLblPos val="nextTo"/>
        <c:crossAx val="76075392"/>
        <c:crosses val="autoZero"/>
        <c:auto val="1"/>
        <c:lblOffset val="100"/>
        <c:baseTimeUnit val="months"/>
      </c:dateAx>
      <c:valAx>
        <c:axId val="76075392"/>
        <c:scaling>
          <c:orientation val="minMax"/>
        </c:scaling>
        <c:delete val="0"/>
        <c:axPos val="l"/>
        <c:majorGridlines/>
        <c:numFmt formatCode="General" sourceLinked="1"/>
        <c:majorTickMark val="none"/>
        <c:minorTickMark val="none"/>
        <c:tickLblPos val="nextTo"/>
        <c:spPr>
          <a:ln w="9525">
            <a:noFill/>
          </a:ln>
        </c:spPr>
        <c:crossAx val="76061312"/>
        <c:crosses val="autoZero"/>
        <c:crossBetween val="between"/>
      </c:valAx>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Chart!$A$2:$B$2</c:f>
              <c:strCache>
                <c:ptCount val="1"/>
                <c:pt idx="0">
                  <c:v>MRE00436 The Meter Point already has a read for this date</c:v>
                </c:pt>
              </c:strCache>
            </c:strRef>
          </c:tx>
          <c:invertIfNegative val="0"/>
          <c:cat>
            <c:numRef>
              <c:f>Chart!$C$1:$G$1</c:f>
              <c:numCache>
                <c:formatCode>mmm\-yy</c:formatCode>
                <c:ptCount val="5"/>
                <c:pt idx="0">
                  <c:v>42948</c:v>
                </c:pt>
                <c:pt idx="1">
                  <c:v>42979</c:v>
                </c:pt>
                <c:pt idx="2">
                  <c:v>43009</c:v>
                </c:pt>
                <c:pt idx="3">
                  <c:v>43040</c:v>
                </c:pt>
                <c:pt idx="4">
                  <c:v>43070</c:v>
                </c:pt>
              </c:numCache>
            </c:numRef>
          </c:cat>
          <c:val>
            <c:numRef>
              <c:f>Chart!$C$2:$G$2</c:f>
              <c:numCache>
                <c:formatCode>General</c:formatCode>
                <c:ptCount val="5"/>
                <c:pt idx="0">
                  <c:v>0</c:v>
                </c:pt>
                <c:pt idx="1">
                  <c:v>0</c:v>
                </c:pt>
                <c:pt idx="2">
                  <c:v>0</c:v>
                </c:pt>
                <c:pt idx="3">
                  <c:v>1</c:v>
                </c:pt>
                <c:pt idx="4">
                  <c:v>29</c:v>
                </c:pt>
              </c:numCache>
            </c:numRef>
          </c:val>
          <c:extLst>
            <c:ext xmlns:c16="http://schemas.microsoft.com/office/drawing/2014/chart" uri="{C3380CC4-5D6E-409C-BE32-E72D297353CC}">
              <c16:uniqueId val="{00000000-D9B3-4047-AD74-E11516AAF75D}"/>
            </c:ext>
          </c:extLst>
        </c:ser>
        <c:ser>
          <c:idx val="1"/>
          <c:order val="1"/>
          <c:tx>
            <c:strRef>
              <c:f>Chart!$A$3:$B$3</c:f>
              <c:strCache>
                <c:ptCount val="1"/>
                <c:pt idx="0">
                  <c:v>MRE00439 The convertor uncorrected read has not been supplied where there is a converter fitted and the converter reads are usable</c:v>
                </c:pt>
              </c:strCache>
            </c:strRef>
          </c:tx>
          <c:invertIfNegative val="0"/>
          <c:cat>
            <c:numRef>
              <c:f>Chart!$C$1:$G$1</c:f>
              <c:numCache>
                <c:formatCode>mmm\-yy</c:formatCode>
                <c:ptCount val="5"/>
                <c:pt idx="0">
                  <c:v>42948</c:v>
                </c:pt>
                <c:pt idx="1">
                  <c:v>42979</c:v>
                </c:pt>
                <c:pt idx="2">
                  <c:v>43009</c:v>
                </c:pt>
                <c:pt idx="3">
                  <c:v>43040</c:v>
                </c:pt>
                <c:pt idx="4">
                  <c:v>43070</c:v>
                </c:pt>
              </c:numCache>
            </c:numRef>
          </c:cat>
          <c:val>
            <c:numRef>
              <c:f>Chart!$C$3:$G$3</c:f>
              <c:numCache>
                <c:formatCode>General</c:formatCode>
                <c:ptCount val="5"/>
                <c:pt idx="0">
                  <c:v>0</c:v>
                </c:pt>
                <c:pt idx="1">
                  <c:v>0</c:v>
                </c:pt>
                <c:pt idx="2">
                  <c:v>0</c:v>
                </c:pt>
                <c:pt idx="3">
                  <c:v>13</c:v>
                </c:pt>
                <c:pt idx="4">
                  <c:v>1</c:v>
                </c:pt>
              </c:numCache>
            </c:numRef>
          </c:val>
          <c:extLst>
            <c:ext xmlns:c16="http://schemas.microsoft.com/office/drawing/2014/chart" uri="{C3380CC4-5D6E-409C-BE32-E72D297353CC}">
              <c16:uniqueId val="{00000001-D9B3-4047-AD74-E11516AAF75D}"/>
            </c:ext>
          </c:extLst>
        </c:ser>
        <c:ser>
          <c:idx val="2"/>
          <c:order val="2"/>
          <c:tx>
            <c:strRef>
              <c:f>Chart!$A$4:$B$4</c:f>
              <c:strCache>
                <c:ptCount val="1"/>
                <c:pt idx="0">
                  <c:v>MRE01007 Meter, Convertor corrected and uncorrected reads not provided where DRE not present.</c:v>
                </c:pt>
              </c:strCache>
            </c:strRef>
          </c:tx>
          <c:invertIfNegative val="0"/>
          <c:cat>
            <c:numRef>
              <c:f>Chart!$C$1:$G$1</c:f>
              <c:numCache>
                <c:formatCode>mmm\-yy</c:formatCode>
                <c:ptCount val="5"/>
                <c:pt idx="0">
                  <c:v>42948</c:v>
                </c:pt>
                <c:pt idx="1">
                  <c:v>42979</c:v>
                </c:pt>
                <c:pt idx="2">
                  <c:v>43009</c:v>
                </c:pt>
                <c:pt idx="3">
                  <c:v>43040</c:v>
                </c:pt>
                <c:pt idx="4">
                  <c:v>43070</c:v>
                </c:pt>
              </c:numCache>
            </c:numRef>
          </c:cat>
          <c:val>
            <c:numRef>
              <c:f>Chart!$C$4:$G$4</c:f>
              <c:numCache>
                <c:formatCode>General</c:formatCode>
                <c:ptCount val="5"/>
                <c:pt idx="0">
                  <c:v>0</c:v>
                </c:pt>
                <c:pt idx="1">
                  <c:v>0</c:v>
                </c:pt>
                <c:pt idx="2">
                  <c:v>0</c:v>
                </c:pt>
                <c:pt idx="3">
                  <c:v>13</c:v>
                </c:pt>
                <c:pt idx="4">
                  <c:v>1</c:v>
                </c:pt>
              </c:numCache>
            </c:numRef>
          </c:val>
          <c:extLst>
            <c:ext xmlns:c16="http://schemas.microsoft.com/office/drawing/2014/chart" uri="{C3380CC4-5D6E-409C-BE32-E72D297353CC}">
              <c16:uniqueId val="{00000002-D9B3-4047-AD74-E11516AAF75D}"/>
            </c:ext>
          </c:extLst>
        </c:ser>
        <c:ser>
          <c:idx val="3"/>
          <c:order val="3"/>
          <c:tx>
            <c:strRef>
              <c:f>Chart!$A$5:$B$5</c:f>
              <c:strCache>
                <c:ptCount val="1"/>
                <c:pt idx="0">
                  <c:v>MRE00457 New Meter Reading is less than previous meter reading</c:v>
                </c:pt>
              </c:strCache>
            </c:strRef>
          </c:tx>
          <c:invertIfNegative val="0"/>
          <c:cat>
            <c:numRef>
              <c:f>Chart!$C$1:$G$1</c:f>
              <c:numCache>
                <c:formatCode>mmm\-yy</c:formatCode>
                <c:ptCount val="5"/>
                <c:pt idx="0">
                  <c:v>42948</c:v>
                </c:pt>
                <c:pt idx="1">
                  <c:v>42979</c:v>
                </c:pt>
                <c:pt idx="2">
                  <c:v>43009</c:v>
                </c:pt>
                <c:pt idx="3">
                  <c:v>43040</c:v>
                </c:pt>
                <c:pt idx="4">
                  <c:v>43070</c:v>
                </c:pt>
              </c:numCache>
            </c:numRef>
          </c:cat>
          <c:val>
            <c:numRef>
              <c:f>Chart!$C$5:$G$5</c:f>
              <c:numCache>
                <c:formatCode>General</c:formatCode>
                <c:ptCount val="5"/>
                <c:pt idx="0">
                  <c:v>0</c:v>
                </c:pt>
                <c:pt idx="1">
                  <c:v>0</c:v>
                </c:pt>
                <c:pt idx="2">
                  <c:v>0</c:v>
                </c:pt>
                <c:pt idx="3">
                  <c:v>0</c:v>
                </c:pt>
                <c:pt idx="4">
                  <c:v>6</c:v>
                </c:pt>
              </c:numCache>
            </c:numRef>
          </c:val>
          <c:extLst>
            <c:ext xmlns:c16="http://schemas.microsoft.com/office/drawing/2014/chart" uri="{C3380CC4-5D6E-409C-BE32-E72D297353CC}">
              <c16:uniqueId val="{00000003-D9B3-4047-AD74-E11516AAF75D}"/>
            </c:ext>
          </c:extLst>
        </c:ser>
        <c:ser>
          <c:idx val="4"/>
          <c:order val="4"/>
          <c:tx>
            <c:strRef>
              <c:f>Chart!$A$6:$B$6</c:f>
              <c:strCache>
                <c:ptCount val="1"/>
                <c:pt idx="0">
                  <c:v>MRE00458 New uncorrected reading is less than previous uncorrected reading</c:v>
                </c:pt>
              </c:strCache>
            </c:strRef>
          </c:tx>
          <c:invertIfNegative val="0"/>
          <c:cat>
            <c:numRef>
              <c:f>Chart!$C$1:$G$1</c:f>
              <c:numCache>
                <c:formatCode>mmm\-yy</c:formatCode>
                <c:ptCount val="5"/>
                <c:pt idx="0">
                  <c:v>42948</c:v>
                </c:pt>
                <c:pt idx="1">
                  <c:v>42979</c:v>
                </c:pt>
                <c:pt idx="2">
                  <c:v>43009</c:v>
                </c:pt>
                <c:pt idx="3">
                  <c:v>43040</c:v>
                </c:pt>
                <c:pt idx="4">
                  <c:v>43070</c:v>
                </c:pt>
              </c:numCache>
            </c:numRef>
          </c:cat>
          <c:val>
            <c:numRef>
              <c:f>Chart!$C$6:$G$6</c:f>
              <c:numCache>
                <c:formatCode>General</c:formatCode>
                <c:ptCount val="5"/>
                <c:pt idx="0">
                  <c:v>0</c:v>
                </c:pt>
                <c:pt idx="1">
                  <c:v>0</c:v>
                </c:pt>
                <c:pt idx="2">
                  <c:v>0</c:v>
                </c:pt>
                <c:pt idx="3">
                  <c:v>4</c:v>
                </c:pt>
                <c:pt idx="4">
                  <c:v>0</c:v>
                </c:pt>
              </c:numCache>
            </c:numRef>
          </c:val>
          <c:extLst>
            <c:ext xmlns:c16="http://schemas.microsoft.com/office/drawing/2014/chart" uri="{C3380CC4-5D6E-409C-BE32-E72D297353CC}">
              <c16:uniqueId val="{00000004-D9B3-4047-AD74-E11516AAF75D}"/>
            </c:ext>
          </c:extLst>
        </c:ser>
        <c:ser>
          <c:idx val="5"/>
          <c:order val="5"/>
          <c:tx>
            <c:strRef>
              <c:f>Chart!$A$7:$B$7</c:f>
              <c:strCache>
                <c:ptCount val="1"/>
                <c:pt idx="0">
                  <c:v>MRE00459 New corrected reading is less than previous corrected reading</c:v>
                </c:pt>
              </c:strCache>
            </c:strRef>
          </c:tx>
          <c:invertIfNegative val="0"/>
          <c:cat>
            <c:numRef>
              <c:f>Chart!$C$1:$G$1</c:f>
              <c:numCache>
                <c:formatCode>mmm\-yy</c:formatCode>
                <c:ptCount val="5"/>
                <c:pt idx="0">
                  <c:v>42948</c:v>
                </c:pt>
                <c:pt idx="1">
                  <c:v>42979</c:v>
                </c:pt>
                <c:pt idx="2">
                  <c:v>43009</c:v>
                </c:pt>
                <c:pt idx="3">
                  <c:v>43040</c:v>
                </c:pt>
                <c:pt idx="4">
                  <c:v>43070</c:v>
                </c:pt>
              </c:numCache>
            </c:numRef>
          </c:cat>
          <c:val>
            <c:numRef>
              <c:f>Chart!$C$7:$G$7</c:f>
              <c:numCache>
                <c:formatCode>General</c:formatCode>
                <c:ptCount val="5"/>
                <c:pt idx="0">
                  <c:v>0</c:v>
                </c:pt>
                <c:pt idx="1">
                  <c:v>0</c:v>
                </c:pt>
                <c:pt idx="2">
                  <c:v>0</c:v>
                </c:pt>
                <c:pt idx="3">
                  <c:v>0</c:v>
                </c:pt>
                <c:pt idx="4">
                  <c:v>3</c:v>
                </c:pt>
              </c:numCache>
            </c:numRef>
          </c:val>
          <c:extLst>
            <c:ext xmlns:c16="http://schemas.microsoft.com/office/drawing/2014/chart" uri="{C3380CC4-5D6E-409C-BE32-E72D297353CC}">
              <c16:uniqueId val="{00000005-D9B3-4047-AD74-E11516AAF75D}"/>
            </c:ext>
          </c:extLst>
        </c:ser>
        <c:ser>
          <c:idx val="6"/>
          <c:order val="6"/>
          <c:tx>
            <c:strRef>
              <c:f>Chart!$A$8:$B$8</c:f>
              <c:strCache>
                <c:ptCount val="1"/>
                <c:pt idx="0">
                  <c:v>MRE01026 Reading breached the lower Outer tolerance.</c:v>
                </c:pt>
              </c:strCache>
            </c:strRef>
          </c:tx>
          <c:invertIfNegative val="0"/>
          <c:cat>
            <c:numRef>
              <c:f>Chart!$C$1:$G$1</c:f>
              <c:numCache>
                <c:formatCode>mmm\-yy</c:formatCode>
                <c:ptCount val="5"/>
                <c:pt idx="0">
                  <c:v>42948</c:v>
                </c:pt>
                <c:pt idx="1">
                  <c:v>42979</c:v>
                </c:pt>
                <c:pt idx="2">
                  <c:v>43009</c:v>
                </c:pt>
                <c:pt idx="3">
                  <c:v>43040</c:v>
                </c:pt>
                <c:pt idx="4">
                  <c:v>43070</c:v>
                </c:pt>
              </c:numCache>
            </c:numRef>
          </c:cat>
          <c:val>
            <c:numRef>
              <c:f>Chart!$C$8:$G$8</c:f>
              <c:numCache>
                <c:formatCode>General</c:formatCode>
                <c:ptCount val="5"/>
                <c:pt idx="0">
                  <c:v>0</c:v>
                </c:pt>
                <c:pt idx="1">
                  <c:v>0</c:v>
                </c:pt>
                <c:pt idx="2">
                  <c:v>0</c:v>
                </c:pt>
                <c:pt idx="3">
                  <c:v>0</c:v>
                </c:pt>
                <c:pt idx="4">
                  <c:v>3</c:v>
                </c:pt>
              </c:numCache>
            </c:numRef>
          </c:val>
          <c:extLst>
            <c:ext xmlns:c16="http://schemas.microsoft.com/office/drawing/2014/chart" uri="{C3380CC4-5D6E-409C-BE32-E72D297353CC}">
              <c16:uniqueId val="{00000006-D9B3-4047-AD74-E11516AAF75D}"/>
            </c:ext>
          </c:extLst>
        </c:ser>
        <c:ser>
          <c:idx val="7"/>
          <c:order val="7"/>
          <c:tx>
            <c:strRef>
              <c:f>Chart!$A$9:$B$9</c:f>
              <c:strCache>
                <c:ptCount val="1"/>
                <c:pt idx="0">
                  <c:v>MRE01027 Reading breached the Upper Outer tolerance.</c:v>
                </c:pt>
              </c:strCache>
            </c:strRef>
          </c:tx>
          <c:invertIfNegative val="0"/>
          <c:cat>
            <c:numRef>
              <c:f>Chart!$C$1:$G$1</c:f>
              <c:numCache>
                <c:formatCode>mmm\-yy</c:formatCode>
                <c:ptCount val="5"/>
                <c:pt idx="0">
                  <c:v>42948</c:v>
                </c:pt>
                <c:pt idx="1">
                  <c:v>42979</c:v>
                </c:pt>
                <c:pt idx="2">
                  <c:v>43009</c:v>
                </c:pt>
                <c:pt idx="3">
                  <c:v>43040</c:v>
                </c:pt>
                <c:pt idx="4">
                  <c:v>43070</c:v>
                </c:pt>
              </c:numCache>
            </c:numRef>
          </c:cat>
          <c:val>
            <c:numRef>
              <c:f>Chart!$C$9:$G$9</c:f>
              <c:numCache>
                <c:formatCode>General</c:formatCode>
                <c:ptCount val="5"/>
                <c:pt idx="0">
                  <c:v>0</c:v>
                </c:pt>
                <c:pt idx="1">
                  <c:v>0</c:v>
                </c:pt>
                <c:pt idx="2">
                  <c:v>0</c:v>
                </c:pt>
                <c:pt idx="3">
                  <c:v>0</c:v>
                </c:pt>
                <c:pt idx="4">
                  <c:v>3</c:v>
                </c:pt>
              </c:numCache>
            </c:numRef>
          </c:val>
          <c:extLst>
            <c:ext xmlns:c16="http://schemas.microsoft.com/office/drawing/2014/chart" uri="{C3380CC4-5D6E-409C-BE32-E72D297353CC}">
              <c16:uniqueId val="{00000007-D9B3-4047-AD74-E11516AAF75D}"/>
            </c:ext>
          </c:extLst>
        </c:ser>
        <c:ser>
          <c:idx val="8"/>
          <c:order val="8"/>
          <c:tx>
            <c:strRef>
              <c:f>Chart!$A$10:$B$10</c:f>
              <c:strCache>
                <c:ptCount val="1"/>
                <c:pt idx="0">
                  <c:v>MRE01029 Reading breached the upper Inner tolerance value and no override flag provided.</c:v>
                </c:pt>
              </c:strCache>
            </c:strRef>
          </c:tx>
          <c:invertIfNegative val="0"/>
          <c:cat>
            <c:numRef>
              <c:f>Chart!$C$1:$G$1</c:f>
              <c:numCache>
                <c:formatCode>mmm\-yy</c:formatCode>
                <c:ptCount val="5"/>
                <c:pt idx="0">
                  <c:v>42948</c:v>
                </c:pt>
                <c:pt idx="1">
                  <c:v>42979</c:v>
                </c:pt>
                <c:pt idx="2">
                  <c:v>43009</c:v>
                </c:pt>
                <c:pt idx="3">
                  <c:v>43040</c:v>
                </c:pt>
                <c:pt idx="4">
                  <c:v>43070</c:v>
                </c:pt>
              </c:numCache>
            </c:numRef>
          </c:cat>
          <c:val>
            <c:numRef>
              <c:f>Chart!$C$10:$G$10</c:f>
              <c:numCache>
                <c:formatCode>General</c:formatCode>
                <c:ptCount val="5"/>
                <c:pt idx="0">
                  <c:v>0</c:v>
                </c:pt>
                <c:pt idx="1">
                  <c:v>0</c:v>
                </c:pt>
                <c:pt idx="2">
                  <c:v>0</c:v>
                </c:pt>
                <c:pt idx="3">
                  <c:v>1</c:v>
                </c:pt>
                <c:pt idx="4">
                  <c:v>2</c:v>
                </c:pt>
              </c:numCache>
            </c:numRef>
          </c:val>
          <c:extLst>
            <c:ext xmlns:c16="http://schemas.microsoft.com/office/drawing/2014/chart" uri="{C3380CC4-5D6E-409C-BE32-E72D297353CC}">
              <c16:uniqueId val="{00000008-D9B3-4047-AD74-E11516AAF75D}"/>
            </c:ext>
          </c:extLst>
        </c:ser>
        <c:ser>
          <c:idx val="9"/>
          <c:order val="9"/>
          <c:tx>
            <c:strRef>
              <c:f>Chart!$A$11:$B$11</c:f>
              <c:strCache>
                <c:ptCount val="1"/>
                <c:pt idx="0">
                  <c:v>MRE00427 The converter corrected read has not been supplied where there is a converter fitted and the converter reads are usable</c:v>
                </c:pt>
              </c:strCache>
            </c:strRef>
          </c:tx>
          <c:invertIfNegative val="0"/>
          <c:cat>
            <c:numRef>
              <c:f>Chart!$C$1:$G$1</c:f>
              <c:numCache>
                <c:formatCode>mmm\-yy</c:formatCode>
                <c:ptCount val="5"/>
                <c:pt idx="0">
                  <c:v>42948</c:v>
                </c:pt>
                <c:pt idx="1">
                  <c:v>42979</c:v>
                </c:pt>
                <c:pt idx="2">
                  <c:v>43009</c:v>
                </c:pt>
                <c:pt idx="3">
                  <c:v>43040</c:v>
                </c:pt>
                <c:pt idx="4">
                  <c:v>43070</c:v>
                </c:pt>
              </c:numCache>
            </c:numRef>
          </c:cat>
          <c:val>
            <c:numRef>
              <c:f>Chart!$C$11:$G$11</c:f>
              <c:numCache>
                <c:formatCode>General</c:formatCode>
                <c:ptCount val="5"/>
                <c:pt idx="0">
                  <c:v>0</c:v>
                </c:pt>
                <c:pt idx="1">
                  <c:v>0</c:v>
                </c:pt>
                <c:pt idx="2">
                  <c:v>0</c:v>
                </c:pt>
                <c:pt idx="3">
                  <c:v>0</c:v>
                </c:pt>
                <c:pt idx="4">
                  <c:v>2</c:v>
                </c:pt>
              </c:numCache>
            </c:numRef>
          </c:val>
          <c:extLst>
            <c:ext xmlns:c16="http://schemas.microsoft.com/office/drawing/2014/chart" uri="{C3380CC4-5D6E-409C-BE32-E72D297353CC}">
              <c16:uniqueId val="{00000009-D9B3-4047-AD74-E11516AAF75D}"/>
            </c:ext>
          </c:extLst>
        </c:ser>
        <c:dLbls>
          <c:showLegendKey val="0"/>
          <c:showVal val="0"/>
          <c:showCatName val="0"/>
          <c:showSerName val="0"/>
          <c:showPercent val="0"/>
          <c:showBubbleSize val="0"/>
        </c:dLbls>
        <c:gapWidth val="150"/>
        <c:axId val="77705984"/>
        <c:axId val="77707520"/>
      </c:barChart>
      <c:dateAx>
        <c:axId val="77705984"/>
        <c:scaling>
          <c:orientation val="minMax"/>
        </c:scaling>
        <c:delete val="0"/>
        <c:axPos val="b"/>
        <c:numFmt formatCode="mmm\-yy" sourceLinked="1"/>
        <c:majorTickMark val="out"/>
        <c:minorTickMark val="none"/>
        <c:tickLblPos val="nextTo"/>
        <c:crossAx val="77707520"/>
        <c:crosses val="autoZero"/>
        <c:auto val="1"/>
        <c:lblOffset val="100"/>
        <c:baseTimeUnit val="months"/>
      </c:dateAx>
      <c:valAx>
        <c:axId val="77707520"/>
        <c:scaling>
          <c:orientation val="minMax"/>
        </c:scaling>
        <c:delete val="0"/>
        <c:axPos val="l"/>
        <c:majorGridlines/>
        <c:numFmt formatCode="General" sourceLinked="1"/>
        <c:majorTickMark val="out"/>
        <c:minorTickMark val="none"/>
        <c:tickLblPos val="nextTo"/>
        <c:crossAx val="77705984"/>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'Chart (2)'!$A$2</c:f>
              <c:strCache>
                <c:ptCount val="1"/>
                <c:pt idx="0">
                  <c:v>Accepted </c:v>
                </c:pt>
              </c:strCache>
            </c:strRef>
          </c:tx>
          <c:invertIfNegative val="0"/>
          <c:cat>
            <c:numRef>
              <c:f>'Chart (2)'!$B$1:$H$1</c:f>
              <c:numCache>
                <c:formatCode>mmm\-yy</c:formatCode>
                <c:ptCount val="7"/>
                <c:pt idx="0">
                  <c:v>42887</c:v>
                </c:pt>
                <c:pt idx="1">
                  <c:v>42917</c:v>
                </c:pt>
                <c:pt idx="2">
                  <c:v>42948</c:v>
                </c:pt>
                <c:pt idx="3">
                  <c:v>42979</c:v>
                </c:pt>
                <c:pt idx="4">
                  <c:v>43009</c:v>
                </c:pt>
                <c:pt idx="5">
                  <c:v>43040</c:v>
                </c:pt>
                <c:pt idx="6">
                  <c:v>43070</c:v>
                </c:pt>
              </c:numCache>
            </c:numRef>
          </c:cat>
          <c:val>
            <c:numRef>
              <c:f>'Chart (2)'!$B$2:$H$2</c:f>
              <c:numCache>
                <c:formatCode>General</c:formatCode>
                <c:ptCount val="7"/>
                <c:pt idx="0">
                  <c:v>0</c:v>
                </c:pt>
                <c:pt idx="1">
                  <c:v>0</c:v>
                </c:pt>
                <c:pt idx="2">
                  <c:v>0</c:v>
                </c:pt>
                <c:pt idx="3">
                  <c:v>6</c:v>
                </c:pt>
                <c:pt idx="4">
                  <c:v>820223</c:v>
                </c:pt>
                <c:pt idx="5">
                  <c:v>874195</c:v>
                </c:pt>
                <c:pt idx="6">
                  <c:v>603956</c:v>
                </c:pt>
              </c:numCache>
            </c:numRef>
          </c:val>
          <c:extLst>
            <c:ext xmlns:c16="http://schemas.microsoft.com/office/drawing/2014/chart" uri="{C3380CC4-5D6E-409C-BE32-E72D297353CC}">
              <c16:uniqueId val="{00000000-39B5-FB4A-8D9D-136658F8EDC9}"/>
            </c:ext>
          </c:extLst>
        </c:ser>
        <c:ser>
          <c:idx val="1"/>
          <c:order val="1"/>
          <c:tx>
            <c:strRef>
              <c:f>'Chart (2)'!$A$3</c:f>
              <c:strCache>
                <c:ptCount val="1"/>
                <c:pt idx="0">
                  <c:v>Rejected</c:v>
                </c:pt>
              </c:strCache>
            </c:strRef>
          </c:tx>
          <c:invertIfNegative val="0"/>
          <c:cat>
            <c:numRef>
              <c:f>'Chart (2)'!$B$1:$H$1</c:f>
              <c:numCache>
                <c:formatCode>mmm\-yy</c:formatCode>
                <c:ptCount val="7"/>
                <c:pt idx="0">
                  <c:v>42887</c:v>
                </c:pt>
                <c:pt idx="1">
                  <c:v>42917</c:v>
                </c:pt>
                <c:pt idx="2">
                  <c:v>42948</c:v>
                </c:pt>
                <c:pt idx="3">
                  <c:v>42979</c:v>
                </c:pt>
                <c:pt idx="4">
                  <c:v>43009</c:v>
                </c:pt>
                <c:pt idx="5">
                  <c:v>43040</c:v>
                </c:pt>
                <c:pt idx="6">
                  <c:v>43070</c:v>
                </c:pt>
              </c:numCache>
            </c:numRef>
          </c:cat>
          <c:val>
            <c:numRef>
              <c:f>'Chart (2)'!$B$3:$H$3</c:f>
              <c:numCache>
                <c:formatCode>General</c:formatCode>
                <c:ptCount val="7"/>
                <c:pt idx="0">
                  <c:v>0</c:v>
                </c:pt>
                <c:pt idx="1">
                  <c:v>14</c:v>
                </c:pt>
                <c:pt idx="2">
                  <c:v>35</c:v>
                </c:pt>
                <c:pt idx="3">
                  <c:v>47</c:v>
                </c:pt>
                <c:pt idx="4">
                  <c:v>1169917</c:v>
                </c:pt>
                <c:pt idx="5">
                  <c:v>77332</c:v>
                </c:pt>
                <c:pt idx="6">
                  <c:v>688896</c:v>
                </c:pt>
              </c:numCache>
            </c:numRef>
          </c:val>
          <c:extLst>
            <c:ext xmlns:c16="http://schemas.microsoft.com/office/drawing/2014/chart" uri="{C3380CC4-5D6E-409C-BE32-E72D297353CC}">
              <c16:uniqueId val="{00000001-39B5-FB4A-8D9D-136658F8EDC9}"/>
            </c:ext>
          </c:extLst>
        </c:ser>
        <c:dLbls>
          <c:showLegendKey val="0"/>
          <c:showVal val="0"/>
          <c:showCatName val="0"/>
          <c:showSerName val="0"/>
          <c:showPercent val="0"/>
          <c:showBubbleSize val="0"/>
        </c:dLbls>
        <c:gapWidth val="75"/>
        <c:overlap val="100"/>
        <c:axId val="80249984"/>
        <c:axId val="80251520"/>
      </c:barChart>
      <c:dateAx>
        <c:axId val="80249984"/>
        <c:scaling>
          <c:orientation val="minMax"/>
        </c:scaling>
        <c:delete val="0"/>
        <c:axPos val="b"/>
        <c:numFmt formatCode="mmm\-yy" sourceLinked="1"/>
        <c:majorTickMark val="none"/>
        <c:minorTickMark val="none"/>
        <c:tickLblPos val="nextTo"/>
        <c:crossAx val="80251520"/>
        <c:crosses val="autoZero"/>
        <c:auto val="1"/>
        <c:lblOffset val="100"/>
        <c:baseTimeUnit val="months"/>
      </c:dateAx>
      <c:valAx>
        <c:axId val="80251520"/>
        <c:scaling>
          <c:orientation val="minMax"/>
        </c:scaling>
        <c:delete val="0"/>
        <c:axPos val="l"/>
        <c:majorGridlines/>
        <c:numFmt formatCode="General" sourceLinked="1"/>
        <c:majorTickMark val="none"/>
        <c:minorTickMark val="none"/>
        <c:tickLblPos val="nextTo"/>
        <c:spPr>
          <a:ln w="9525">
            <a:noFill/>
          </a:ln>
        </c:spPr>
        <c:crossAx val="80249984"/>
        <c:crosses val="autoZero"/>
        <c:crossBetween val="between"/>
      </c:valAx>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Chart!$A$2:$B$2</c:f>
              <c:strCache>
                <c:ptCount val="1"/>
                <c:pt idx="0">
                  <c:v>MRE01014 Opening read received for a read date not same as registration effective date for any shippers transfers involving Class 1 , 2 or 3.</c:v>
                </c:pt>
              </c:strCache>
            </c:strRef>
          </c:tx>
          <c:invertIfNegative val="0"/>
          <c:cat>
            <c:numRef>
              <c:f>Chart!$C$1:$H$1</c:f>
              <c:numCache>
                <c:formatCode>mmm\-yy</c:formatCode>
                <c:ptCount val="6"/>
                <c:pt idx="0">
                  <c:v>42917</c:v>
                </c:pt>
                <c:pt idx="1">
                  <c:v>42948</c:v>
                </c:pt>
                <c:pt idx="2">
                  <c:v>42979</c:v>
                </c:pt>
                <c:pt idx="3">
                  <c:v>43009</c:v>
                </c:pt>
                <c:pt idx="4">
                  <c:v>43040</c:v>
                </c:pt>
                <c:pt idx="5">
                  <c:v>43070</c:v>
                </c:pt>
              </c:numCache>
            </c:numRef>
          </c:cat>
          <c:val>
            <c:numRef>
              <c:f>Chart!$C$2:$H$2</c:f>
              <c:numCache>
                <c:formatCode>General</c:formatCode>
                <c:ptCount val="6"/>
                <c:pt idx="0">
                  <c:v>0</c:v>
                </c:pt>
                <c:pt idx="1">
                  <c:v>0</c:v>
                </c:pt>
                <c:pt idx="2">
                  <c:v>0</c:v>
                </c:pt>
                <c:pt idx="3">
                  <c:v>70</c:v>
                </c:pt>
                <c:pt idx="4">
                  <c:v>0</c:v>
                </c:pt>
                <c:pt idx="5">
                  <c:v>0</c:v>
                </c:pt>
              </c:numCache>
            </c:numRef>
          </c:val>
          <c:extLst>
            <c:ext xmlns:c16="http://schemas.microsoft.com/office/drawing/2014/chart" uri="{C3380CC4-5D6E-409C-BE32-E72D297353CC}">
              <c16:uniqueId val="{00000000-7FC3-1044-9A80-6194162199E3}"/>
            </c:ext>
          </c:extLst>
        </c:ser>
        <c:ser>
          <c:idx val="1"/>
          <c:order val="1"/>
          <c:tx>
            <c:strRef>
              <c:f>Chart!$A$3:$B$3</c:f>
              <c:strCache>
                <c:ptCount val="1"/>
                <c:pt idx="0">
                  <c:v>MRE00419 The meter serial number on the read does not agree with the meter serial number held on the Transporter Database</c:v>
                </c:pt>
              </c:strCache>
            </c:strRef>
          </c:tx>
          <c:invertIfNegative val="0"/>
          <c:cat>
            <c:numRef>
              <c:f>Chart!$C$1:$H$1</c:f>
              <c:numCache>
                <c:formatCode>mmm\-yy</c:formatCode>
                <c:ptCount val="6"/>
                <c:pt idx="0">
                  <c:v>42917</c:v>
                </c:pt>
                <c:pt idx="1">
                  <c:v>42948</c:v>
                </c:pt>
                <c:pt idx="2">
                  <c:v>42979</c:v>
                </c:pt>
                <c:pt idx="3">
                  <c:v>43009</c:v>
                </c:pt>
                <c:pt idx="4">
                  <c:v>43040</c:v>
                </c:pt>
                <c:pt idx="5">
                  <c:v>43070</c:v>
                </c:pt>
              </c:numCache>
            </c:numRef>
          </c:cat>
          <c:val>
            <c:numRef>
              <c:f>Chart!$C$3:$H$3</c:f>
              <c:numCache>
                <c:formatCode>General</c:formatCode>
                <c:ptCount val="6"/>
                <c:pt idx="0">
                  <c:v>0</c:v>
                </c:pt>
                <c:pt idx="1">
                  <c:v>0</c:v>
                </c:pt>
                <c:pt idx="2">
                  <c:v>0</c:v>
                </c:pt>
                <c:pt idx="3">
                  <c:v>62</c:v>
                </c:pt>
                <c:pt idx="4">
                  <c:v>5</c:v>
                </c:pt>
                <c:pt idx="5">
                  <c:v>42</c:v>
                </c:pt>
              </c:numCache>
            </c:numRef>
          </c:val>
          <c:extLst>
            <c:ext xmlns:c16="http://schemas.microsoft.com/office/drawing/2014/chart" uri="{C3380CC4-5D6E-409C-BE32-E72D297353CC}">
              <c16:uniqueId val="{00000001-7FC3-1044-9A80-6194162199E3}"/>
            </c:ext>
          </c:extLst>
        </c:ser>
        <c:ser>
          <c:idx val="2"/>
          <c:order val="2"/>
          <c:tx>
            <c:strRef>
              <c:f>Chart!$A$4:$B$4</c:f>
              <c:strCache>
                <c:ptCount val="1"/>
                <c:pt idx="0">
                  <c:v>MRE00489 Non-opening reading received outside the read receipt window </c:v>
                </c:pt>
              </c:strCache>
            </c:strRef>
          </c:tx>
          <c:invertIfNegative val="0"/>
          <c:cat>
            <c:numRef>
              <c:f>Chart!$C$1:$H$1</c:f>
              <c:numCache>
                <c:formatCode>mmm\-yy</c:formatCode>
                <c:ptCount val="6"/>
                <c:pt idx="0">
                  <c:v>42917</c:v>
                </c:pt>
                <c:pt idx="1">
                  <c:v>42948</c:v>
                </c:pt>
                <c:pt idx="2">
                  <c:v>42979</c:v>
                </c:pt>
                <c:pt idx="3">
                  <c:v>43009</c:v>
                </c:pt>
                <c:pt idx="4">
                  <c:v>43040</c:v>
                </c:pt>
                <c:pt idx="5">
                  <c:v>43070</c:v>
                </c:pt>
              </c:numCache>
            </c:numRef>
          </c:cat>
          <c:val>
            <c:numRef>
              <c:f>Chart!$C$4:$H$4</c:f>
              <c:numCache>
                <c:formatCode>General</c:formatCode>
                <c:ptCount val="6"/>
                <c:pt idx="0">
                  <c:v>0</c:v>
                </c:pt>
                <c:pt idx="1">
                  <c:v>4</c:v>
                </c:pt>
                <c:pt idx="2">
                  <c:v>4</c:v>
                </c:pt>
                <c:pt idx="3">
                  <c:v>4</c:v>
                </c:pt>
                <c:pt idx="4">
                  <c:v>5</c:v>
                </c:pt>
                <c:pt idx="5">
                  <c:v>395</c:v>
                </c:pt>
              </c:numCache>
            </c:numRef>
          </c:val>
          <c:extLst>
            <c:ext xmlns:c16="http://schemas.microsoft.com/office/drawing/2014/chart" uri="{C3380CC4-5D6E-409C-BE32-E72D297353CC}">
              <c16:uniqueId val="{00000002-7FC3-1044-9A80-6194162199E3}"/>
            </c:ext>
          </c:extLst>
        </c:ser>
        <c:ser>
          <c:idx val="3"/>
          <c:order val="3"/>
          <c:tx>
            <c:strRef>
              <c:f>Chart!$A$5:$B$5</c:f>
              <c:strCache>
                <c:ptCount val="1"/>
                <c:pt idx="0">
                  <c:v>MRE00457 New Meter Reading is less than previous meter reading</c:v>
                </c:pt>
              </c:strCache>
            </c:strRef>
          </c:tx>
          <c:invertIfNegative val="0"/>
          <c:cat>
            <c:numRef>
              <c:f>Chart!$C$1:$H$1</c:f>
              <c:numCache>
                <c:formatCode>mmm\-yy</c:formatCode>
                <c:ptCount val="6"/>
                <c:pt idx="0">
                  <c:v>42917</c:v>
                </c:pt>
                <c:pt idx="1">
                  <c:v>42948</c:v>
                </c:pt>
                <c:pt idx="2">
                  <c:v>42979</c:v>
                </c:pt>
                <c:pt idx="3">
                  <c:v>43009</c:v>
                </c:pt>
                <c:pt idx="4">
                  <c:v>43040</c:v>
                </c:pt>
                <c:pt idx="5">
                  <c:v>43070</c:v>
                </c:pt>
              </c:numCache>
            </c:numRef>
          </c:cat>
          <c:val>
            <c:numRef>
              <c:f>Chart!$C$5:$H$5</c:f>
              <c:numCache>
                <c:formatCode>General</c:formatCode>
                <c:ptCount val="6"/>
                <c:pt idx="0">
                  <c:v>0</c:v>
                </c:pt>
                <c:pt idx="1">
                  <c:v>0</c:v>
                </c:pt>
                <c:pt idx="2">
                  <c:v>0</c:v>
                </c:pt>
                <c:pt idx="3">
                  <c:v>77</c:v>
                </c:pt>
                <c:pt idx="4">
                  <c:v>590</c:v>
                </c:pt>
                <c:pt idx="5">
                  <c:v>12</c:v>
                </c:pt>
              </c:numCache>
            </c:numRef>
          </c:val>
          <c:extLst>
            <c:ext xmlns:c16="http://schemas.microsoft.com/office/drawing/2014/chart" uri="{C3380CC4-5D6E-409C-BE32-E72D297353CC}">
              <c16:uniqueId val="{00000003-7FC3-1044-9A80-6194162199E3}"/>
            </c:ext>
          </c:extLst>
        </c:ser>
        <c:ser>
          <c:idx val="4"/>
          <c:order val="4"/>
          <c:tx>
            <c:strRef>
              <c:f>Chart!$A$6:$B$6</c:f>
              <c:strCache>
                <c:ptCount val="1"/>
                <c:pt idx="0">
                  <c:v>MRE01027 Reading breached the Upper Outer tolerance.</c:v>
                </c:pt>
              </c:strCache>
            </c:strRef>
          </c:tx>
          <c:invertIfNegative val="0"/>
          <c:cat>
            <c:numRef>
              <c:f>Chart!$C$1:$H$1</c:f>
              <c:numCache>
                <c:formatCode>mmm\-yy</c:formatCode>
                <c:ptCount val="6"/>
                <c:pt idx="0">
                  <c:v>42917</c:v>
                </c:pt>
                <c:pt idx="1">
                  <c:v>42948</c:v>
                </c:pt>
                <c:pt idx="2">
                  <c:v>42979</c:v>
                </c:pt>
                <c:pt idx="3">
                  <c:v>43009</c:v>
                </c:pt>
                <c:pt idx="4">
                  <c:v>43040</c:v>
                </c:pt>
                <c:pt idx="5">
                  <c:v>43070</c:v>
                </c:pt>
              </c:numCache>
            </c:numRef>
          </c:cat>
          <c:val>
            <c:numRef>
              <c:f>Chart!$C$6:$H$6</c:f>
              <c:numCache>
                <c:formatCode>General</c:formatCode>
                <c:ptCount val="6"/>
                <c:pt idx="0">
                  <c:v>14</c:v>
                </c:pt>
                <c:pt idx="1">
                  <c:v>30</c:v>
                </c:pt>
                <c:pt idx="2">
                  <c:v>32</c:v>
                </c:pt>
                <c:pt idx="3">
                  <c:v>3233</c:v>
                </c:pt>
                <c:pt idx="4">
                  <c:v>1270</c:v>
                </c:pt>
                <c:pt idx="5">
                  <c:v>907</c:v>
                </c:pt>
              </c:numCache>
            </c:numRef>
          </c:val>
          <c:extLst>
            <c:ext xmlns:c16="http://schemas.microsoft.com/office/drawing/2014/chart" uri="{C3380CC4-5D6E-409C-BE32-E72D297353CC}">
              <c16:uniqueId val="{00000004-7FC3-1044-9A80-6194162199E3}"/>
            </c:ext>
          </c:extLst>
        </c:ser>
        <c:ser>
          <c:idx val="5"/>
          <c:order val="5"/>
          <c:tx>
            <c:strRef>
              <c:f>Chart!$A$7:$B$7</c:f>
              <c:strCache>
                <c:ptCount val="1"/>
                <c:pt idx="0">
                  <c:v>MRE01026 Reading breached the lower Outer tolerance.</c:v>
                </c:pt>
              </c:strCache>
            </c:strRef>
          </c:tx>
          <c:invertIfNegative val="0"/>
          <c:cat>
            <c:numRef>
              <c:f>Chart!$C$1:$H$1</c:f>
              <c:numCache>
                <c:formatCode>mmm\-yy</c:formatCode>
                <c:ptCount val="6"/>
                <c:pt idx="0">
                  <c:v>42917</c:v>
                </c:pt>
                <c:pt idx="1">
                  <c:v>42948</c:v>
                </c:pt>
                <c:pt idx="2">
                  <c:v>42979</c:v>
                </c:pt>
                <c:pt idx="3">
                  <c:v>43009</c:v>
                </c:pt>
                <c:pt idx="4">
                  <c:v>43040</c:v>
                </c:pt>
                <c:pt idx="5">
                  <c:v>43070</c:v>
                </c:pt>
              </c:numCache>
            </c:numRef>
          </c:cat>
          <c:val>
            <c:numRef>
              <c:f>Chart!$C$7:$H$7</c:f>
              <c:numCache>
                <c:formatCode>General</c:formatCode>
                <c:ptCount val="6"/>
                <c:pt idx="0">
                  <c:v>0</c:v>
                </c:pt>
                <c:pt idx="1">
                  <c:v>0</c:v>
                </c:pt>
                <c:pt idx="2">
                  <c:v>1</c:v>
                </c:pt>
                <c:pt idx="3">
                  <c:v>62875</c:v>
                </c:pt>
                <c:pt idx="4">
                  <c:v>17177</c:v>
                </c:pt>
                <c:pt idx="5">
                  <c:v>1469</c:v>
                </c:pt>
              </c:numCache>
            </c:numRef>
          </c:val>
          <c:extLst>
            <c:ext xmlns:c16="http://schemas.microsoft.com/office/drawing/2014/chart" uri="{C3380CC4-5D6E-409C-BE32-E72D297353CC}">
              <c16:uniqueId val="{00000005-7FC3-1044-9A80-6194162199E3}"/>
            </c:ext>
          </c:extLst>
        </c:ser>
        <c:ser>
          <c:idx val="6"/>
          <c:order val="6"/>
          <c:tx>
            <c:strRef>
              <c:f>Chart!$A$8:$B$8</c:f>
              <c:strCache>
                <c:ptCount val="1"/>
                <c:pt idx="0">
                  <c:v>MRE01032 MPRN received in an incorrect file based on its class on the read date</c:v>
                </c:pt>
              </c:strCache>
            </c:strRef>
          </c:tx>
          <c:invertIfNegative val="0"/>
          <c:cat>
            <c:numRef>
              <c:f>Chart!$C$1:$H$1</c:f>
              <c:numCache>
                <c:formatCode>mmm\-yy</c:formatCode>
                <c:ptCount val="6"/>
                <c:pt idx="0">
                  <c:v>42917</c:v>
                </c:pt>
                <c:pt idx="1">
                  <c:v>42948</c:v>
                </c:pt>
                <c:pt idx="2">
                  <c:v>42979</c:v>
                </c:pt>
                <c:pt idx="3">
                  <c:v>43009</c:v>
                </c:pt>
                <c:pt idx="4">
                  <c:v>43040</c:v>
                </c:pt>
                <c:pt idx="5">
                  <c:v>43070</c:v>
                </c:pt>
              </c:numCache>
            </c:numRef>
          </c:cat>
          <c:val>
            <c:numRef>
              <c:f>Chart!$C$8:$H$8</c:f>
              <c:numCache>
                <c:formatCode>General</c:formatCode>
                <c:ptCount val="6"/>
                <c:pt idx="0">
                  <c:v>0</c:v>
                </c:pt>
                <c:pt idx="1">
                  <c:v>3</c:v>
                </c:pt>
                <c:pt idx="2">
                  <c:v>6</c:v>
                </c:pt>
                <c:pt idx="3">
                  <c:v>67927</c:v>
                </c:pt>
                <c:pt idx="4">
                  <c:v>25039</c:v>
                </c:pt>
                <c:pt idx="5">
                  <c:v>33829</c:v>
                </c:pt>
              </c:numCache>
            </c:numRef>
          </c:val>
          <c:extLst>
            <c:ext xmlns:c16="http://schemas.microsoft.com/office/drawing/2014/chart" uri="{C3380CC4-5D6E-409C-BE32-E72D297353CC}">
              <c16:uniqueId val="{00000006-7FC3-1044-9A80-6194162199E3}"/>
            </c:ext>
          </c:extLst>
        </c:ser>
        <c:ser>
          <c:idx val="7"/>
          <c:order val="7"/>
          <c:tx>
            <c:strRef>
              <c:f>Chart!$A$9:$B$9</c:f>
              <c:strCache>
                <c:ptCount val="1"/>
                <c:pt idx="0">
                  <c:v>MRE01016 Actual read can only be replaced by a replacement read.</c:v>
                </c:pt>
              </c:strCache>
            </c:strRef>
          </c:tx>
          <c:invertIfNegative val="0"/>
          <c:cat>
            <c:numRef>
              <c:f>Chart!$C$1:$H$1</c:f>
              <c:numCache>
                <c:formatCode>mmm\-yy</c:formatCode>
                <c:ptCount val="6"/>
                <c:pt idx="0">
                  <c:v>42917</c:v>
                </c:pt>
                <c:pt idx="1">
                  <c:v>42948</c:v>
                </c:pt>
                <c:pt idx="2">
                  <c:v>42979</c:v>
                </c:pt>
                <c:pt idx="3">
                  <c:v>43009</c:v>
                </c:pt>
                <c:pt idx="4">
                  <c:v>43040</c:v>
                </c:pt>
                <c:pt idx="5">
                  <c:v>43070</c:v>
                </c:pt>
              </c:numCache>
            </c:numRef>
          </c:cat>
          <c:val>
            <c:numRef>
              <c:f>Chart!$C$9:$H$9</c:f>
              <c:numCache>
                <c:formatCode>General</c:formatCode>
                <c:ptCount val="6"/>
                <c:pt idx="0">
                  <c:v>0</c:v>
                </c:pt>
                <c:pt idx="1">
                  <c:v>0</c:v>
                </c:pt>
                <c:pt idx="2">
                  <c:v>0</c:v>
                </c:pt>
                <c:pt idx="3">
                  <c:v>138781</c:v>
                </c:pt>
                <c:pt idx="4">
                  <c:v>2428</c:v>
                </c:pt>
                <c:pt idx="5">
                  <c:v>149356</c:v>
                </c:pt>
              </c:numCache>
            </c:numRef>
          </c:val>
          <c:extLst>
            <c:ext xmlns:c16="http://schemas.microsoft.com/office/drawing/2014/chart" uri="{C3380CC4-5D6E-409C-BE32-E72D297353CC}">
              <c16:uniqueId val="{00000007-7FC3-1044-9A80-6194162199E3}"/>
            </c:ext>
          </c:extLst>
        </c:ser>
        <c:ser>
          <c:idx val="8"/>
          <c:order val="8"/>
          <c:tx>
            <c:strRef>
              <c:f>Chart!$A$10:$B$10</c:f>
              <c:strCache>
                <c:ptCount val="1"/>
                <c:pt idx="0">
                  <c:v>MRE01029 Reading breached the upper Inner tolerance value and no override flag provided.</c:v>
                </c:pt>
              </c:strCache>
            </c:strRef>
          </c:tx>
          <c:invertIfNegative val="0"/>
          <c:cat>
            <c:numRef>
              <c:f>Chart!$C$1:$H$1</c:f>
              <c:numCache>
                <c:formatCode>mmm\-yy</c:formatCode>
                <c:ptCount val="6"/>
                <c:pt idx="0">
                  <c:v>42917</c:v>
                </c:pt>
                <c:pt idx="1">
                  <c:v>42948</c:v>
                </c:pt>
                <c:pt idx="2">
                  <c:v>42979</c:v>
                </c:pt>
                <c:pt idx="3">
                  <c:v>43009</c:v>
                </c:pt>
                <c:pt idx="4">
                  <c:v>43040</c:v>
                </c:pt>
                <c:pt idx="5">
                  <c:v>43070</c:v>
                </c:pt>
              </c:numCache>
            </c:numRef>
          </c:cat>
          <c:val>
            <c:numRef>
              <c:f>Chart!$C$10:$H$10</c:f>
              <c:numCache>
                <c:formatCode>General</c:formatCode>
                <c:ptCount val="6"/>
                <c:pt idx="0">
                  <c:v>0</c:v>
                </c:pt>
                <c:pt idx="1">
                  <c:v>0</c:v>
                </c:pt>
                <c:pt idx="2">
                  <c:v>0</c:v>
                </c:pt>
                <c:pt idx="3">
                  <c:v>8953</c:v>
                </c:pt>
                <c:pt idx="4">
                  <c:v>29899</c:v>
                </c:pt>
                <c:pt idx="5">
                  <c:v>501679</c:v>
                </c:pt>
              </c:numCache>
            </c:numRef>
          </c:val>
          <c:extLst>
            <c:ext xmlns:c16="http://schemas.microsoft.com/office/drawing/2014/chart" uri="{C3380CC4-5D6E-409C-BE32-E72D297353CC}">
              <c16:uniqueId val="{00000008-7FC3-1044-9A80-6194162199E3}"/>
            </c:ext>
          </c:extLst>
        </c:ser>
        <c:ser>
          <c:idx val="9"/>
          <c:order val="9"/>
          <c:tx>
            <c:strRef>
              <c:f>Chart!$A$11:$B$11</c:f>
              <c:strCache>
                <c:ptCount val="1"/>
                <c:pt idx="0">
                  <c:v>MRE00420 The meter read does not have the expected number of digits</c:v>
                </c:pt>
              </c:strCache>
            </c:strRef>
          </c:tx>
          <c:invertIfNegative val="0"/>
          <c:cat>
            <c:numRef>
              <c:f>Chart!$C$1:$H$1</c:f>
              <c:numCache>
                <c:formatCode>mmm\-yy</c:formatCode>
                <c:ptCount val="6"/>
                <c:pt idx="0">
                  <c:v>42917</c:v>
                </c:pt>
                <c:pt idx="1">
                  <c:v>42948</c:v>
                </c:pt>
                <c:pt idx="2">
                  <c:v>42979</c:v>
                </c:pt>
                <c:pt idx="3">
                  <c:v>43009</c:v>
                </c:pt>
                <c:pt idx="4">
                  <c:v>43040</c:v>
                </c:pt>
                <c:pt idx="5">
                  <c:v>43070</c:v>
                </c:pt>
              </c:numCache>
            </c:numRef>
          </c:cat>
          <c:val>
            <c:numRef>
              <c:f>Chart!$C$11:$H$11</c:f>
              <c:numCache>
                <c:formatCode>General</c:formatCode>
                <c:ptCount val="6"/>
                <c:pt idx="0">
                  <c:v>0</c:v>
                </c:pt>
                <c:pt idx="1">
                  <c:v>1</c:v>
                </c:pt>
                <c:pt idx="2">
                  <c:v>0</c:v>
                </c:pt>
                <c:pt idx="3" formatCode="0">
                  <c:v>887859</c:v>
                </c:pt>
                <c:pt idx="4">
                  <c:v>890</c:v>
                </c:pt>
                <c:pt idx="5">
                  <c:v>1174</c:v>
                </c:pt>
              </c:numCache>
            </c:numRef>
          </c:val>
          <c:extLst>
            <c:ext xmlns:c16="http://schemas.microsoft.com/office/drawing/2014/chart" uri="{C3380CC4-5D6E-409C-BE32-E72D297353CC}">
              <c16:uniqueId val="{00000009-7FC3-1044-9A80-6194162199E3}"/>
            </c:ext>
          </c:extLst>
        </c:ser>
        <c:dLbls>
          <c:showLegendKey val="0"/>
          <c:showVal val="0"/>
          <c:showCatName val="0"/>
          <c:showSerName val="0"/>
          <c:showPercent val="0"/>
          <c:showBubbleSize val="0"/>
        </c:dLbls>
        <c:gapWidth val="150"/>
        <c:axId val="80213120"/>
        <c:axId val="80214656"/>
      </c:barChart>
      <c:dateAx>
        <c:axId val="80213120"/>
        <c:scaling>
          <c:orientation val="minMax"/>
        </c:scaling>
        <c:delete val="0"/>
        <c:axPos val="b"/>
        <c:numFmt formatCode="mmm\-yy" sourceLinked="1"/>
        <c:majorTickMark val="out"/>
        <c:minorTickMark val="none"/>
        <c:tickLblPos val="nextTo"/>
        <c:crossAx val="80214656"/>
        <c:crosses val="autoZero"/>
        <c:auto val="1"/>
        <c:lblOffset val="100"/>
        <c:baseTimeUnit val="months"/>
      </c:dateAx>
      <c:valAx>
        <c:axId val="80214656"/>
        <c:scaling>
          <c:orientation val="minMax"/>
        </c:scaling>
        <c:delete val="0"/>
        <c:axPos val="l"/>
        <c:majorGridlines/>
        <c:numFmt formatCode="General" sourceLinked="1"/>
        <c:majorTickMark val="out"/>
        <c:minorTickMark val="none"/>
        <c:tickLblPos val="nextTo"/>
        <c:crossAx val="80213120"/>
        <c:crosses val="autoZero"/>
        <c:crossBetween val="between"/>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712696532429256E-2"/>
          <c:y val="3.477704355228136E-2"/>
          <c:w val="0.89682320817164241"/>
          <c:h val="0.8564826912815634"/>
        </c:manualLayout>
      </c:layout>
      <c:barChart>
        <c:barDir val="col"/>
        <c:grouping val="stacked"/>
        <c:varyColors val="0"/>
        <c:ser>
          <c:idx val="0"/>
          <c:order val="0"/>
          <c:tx>
            <c:strRef>
              <c:f>'Chart (2)'!$A$2</c:f>
              <c:strCache>
                <c:ptCount val="1"/>
                <c:pt idx="0">
                  <c:v>Accepted </c:v>
                </c:pt>
              </c:strCache>
            </c:strRef>
          </c:tx>
          <c:invertIfNegative val="0"/>
          <c:cat>
            <c:numRef>
              <c:f>'Chart (2)'!$B$1:$H$1</c:f>
              <c:numCache>
                <c:formatCode>mmm\-yy</c:formatCode>
                <c:ptCount val="7"/>
                <c:pt idx="0">
                  <c:v>42887</c:v>
                </c:pt>
                <c:pt idx="1">
                  <c:v>42917</c:v>
                </c:pt>
                <c:pt idx="2">
                  <c:v>42948</c:v>
                </c:pt>
                <c:pt idx="3">
                  <c:v>42979</c:v>
                </c:pt>
                <c:pt idx="4">
                  <c:v>43009</c:v>
                </c:pt>
                <c:pt idx="5">
                  <c:v>43040</c:v>
                </c:pt>
                <c:pt idx="6">
                  <c:v>43070</c:v>
                </c:pt>
              </c:numCache>
            </c:numRef>
          </c:cat>
          <c:val>
            <c:numRef>
              <c:f>'Chart (2)'!$B$2:$H$2</c:f>
              <c:numCache>
                <c:formatCode>General</c:formatCode>
                <c:ptCount val="7"/>
                <c:pt idx="0">
                  <c:v>7675731</c:v>
                </c:pt>
                <c:pt idx="1">
                  <c:v>6319242</c:v>
                </c:pt>
                <c:pt idx="2">
                  <c:v>6830057</c:v>
                </c:pt>
                <c:pt idx="3">
                  <c:v>6626307</c:v>
                </c:pt>
                <c:pt idx="4">
                  <c:v>6647807</c:v>
                </c:pt>
                <c:pt idx="5">
                  <c:v>6886902</c:v>
                </c:pt>
                <c:pt idx="6">
                  <c:v>6451463</c:v>
                </c:pt>
              </c:numCache>
            </c:numRef>
          </c:val>
          <c:extLst>
            <c:ext xmlns:c16="http://schemas.microsoft.com/office/drawing/2014/chart" uri="{C3380CC4-5D6E-409C-BE32-E72D297353CC}">
              <c16:uniqueId val="{00000000-527C-A542-BC00-DD4F7AB203C7}"/>
            </c:ext>
          </c:extLst>
        </c:ser>
        <c:ser>
          <c:idx val="1"/>
          <c:order val="1"/>
          <c:tx>
            <c:strRef>
              <c:f>'Chart (2)'!$A$3</c:f>
              <c:strCache>
                <c:ptCount val="1"/>
                <c:pt idx="0">
                  <c:v>Rejected</c:v>
                </c:pt>
              </c:strCache>
            </c:strRef>
          </c:tx>
          <c:invertIfNegative val="0"/>
          <c:cat>
            <c:numRef>
              <c:f>'Chart (2)'!$B$1:$H$1</c:f>
              <c:numCache>
                <c:formatCode>mmm\-yy</c:formatCode>
                <c:ptCount val="7"/>
                <c:pt idx="0">
                  <c:v>42887</c:v>
                </c:pt>
                <c:pt idx="1">
                  <c:v>42917</c:v>
                </c:pt>
                <c:pt idx="2">
                  <c:v>42948</c:v>
                </c:pt>
                <c:pt idx="3">
                  <c:v>42979</c:v>
                </c:pt>
                <c:pt idx="4">
                  <c:v>43009</c:v>
                </c:pt>
                <c:pt idx="5">
                  <c:v>43040</c:v>
                </c:pt>
                <c:pt idx="6">
                  <c:v>43070</c:v>
                </c:pt>
              </c:numCache>
            </c:numRef>
          </c:cat>
          <c:val>
            <c:numRef>
              <c:f>'Chart (2)'!$B$3:$H$3</c:f>
              <c:numCache>
                <c:formatCode>General</c:formatCode>
                <c:ptCount val="7"/>
                <c:pt idx="0">
                  <c:v>1314285</c:v>
                </c:pt>
                <c:pt idx="1">
                  <c:v>1116419</c:v>
                </c:pt>
                <c:pt idx="2">
                  <c:v>1251646</c:v>
                </c:pt>
                <c:pt idx="3">
                  <c:v>1504908</c:v>
                </c:pt>
                <c:pt idx="4">
                  <c:v>1498143</c:v>
                </c:pt>
                <c:pt idx="5">
                  <c:v>1906552</c:v>
                </c:pt>
                <c:pt idx="6">
                  <c:v>1737167</c:v>
                </c:pt>
              </c:numCache>
            </c:numRef>
          </c:val>
          <c:extLst>
            <c:ext xmlns:c16="http://schemas.microsoft.com/office/drawing/2014/chart" uri="{C3380CC4-5D6E-409C-BE32-E72D297353CC}">
              <c16:uniqueId val="{00000001-527C-A542-BC00-DD4F7AB203C7}"/>
            </c:ext>
          </c:extLst>
        </c:ser>
        <c:dLbls>
          <c:showLegendKey val="0"/>
          <c:showVal val="0"/>
          <c:showCatName val="0"/>
          <c:showSerName val="0"/>
          <c:showPercent val="0"/>
          <c:showBubbleSize val="0"/>
        </c:dLbls>
        <c:gapWidth val="75"/>
        <c:overlap val="100"/>
        <c:axId val="80417920"/>
        <c:axId val="80419456"/>
      </c:barChart>
      <c:dateAx>
        <c:axId val="80417920"/>
        <c:scaling>
          <c:orientation val="minMax"/>
        </c:scaling>
        <c:delete val="0"/>
        <c:axPos val="b"/>
        <c:numFmt formatCode="mmm\-yy" sourceLinked="1"/>
        <c:majorTickMark val="none"/>
        <c:minorTickMark val="none"/>
        <c:tickLblPos val="nextTo"/>
        <c:crossAx val="80419456"/>
        <c:crosses val="autoZero"/>
        <c:auto val="1"/>
        <c:lblOffset val="100"/>
        <c:baseTimeUnit val="months"/>
      </c:dateAx>
      <c:valAx>
        <c:axId val="80419456"/>
        <c:scaling>
          <c:orientation val="minMax"/>
        </c:scaling>
        <c:delete val="0"/>
        <c:axPos val="l"/>
        <c:majorGridlines/>
        <c:numFmt formatCode="General" sourceLinked="1"/>
        <c:majorTickMark val="none"/>
        <c:minorTickMark val="none"/>
        <c:tickLblPos val="nextTo"/>
        <c:spPr>
          <a:ln w="9525">
            <a:noFill/>
          </a:ln>
        </c:spPr>
        <c:crossAx val="80417920"/>
        <c:crosses val="autoZero"/>
        <c:crossBetween val="between"/>
      </c:valAx>
    </c:plotArea>
    <c:legend>
      <c:legendPos val="b"/>
      <c:overlay val="0"/>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Chart!$A$2:$B$2</c:f>
              <c:strCache>
                <c:ptCount val="1"/>
                <c:pt idx="0">
                  <c:v>MRE00420 The meter read does not have the expected number of digits</c:v>
                </c:pt>
              </c:strCache>
            </c:strRef>
          </c:tx>
          <c:invertIfNegative val="0"/>
          <c:cat>
            <c:numRef>
              <c:f>Chart!$C$1:$I$1</c:f>
              <c:numCache>
                <c:formatCode>m/d/yyyy</c:formatCode>
                <c:ptCount val="7"/>
                <c:pt idx="0">
                  <c:v>42887</c:v>
                </c:pt>
                <c:pt idx="1">
                  <c:v>42917</c:v>
                </c:pt>
                <c:pt idx="2">
                  <c:v>42948</c:v>
                </c:pt>
                <c:pt idx="3">
                  <c:v>42979</c:v>
                </c:pt>
                <c:pt idx="4">
                  <c:v>43009</c:v>
                </c:pt>
                <c:pt idx="5">
                  <c:v>43040</c:v>
                </c:pt>
                <c:pt idx="6">
                  <c:v>43070</c:v>
                </c:pt>
              </c:numCache>
            </c:numRef>
          </c:cat>
          <c:val>
            <c:numRef>
              <c:f>Chart!$C$2:$I$2</c:f>
              <c:numCache>
                <c:formatCode>General</c:formatCode>
                <c:ptCount val="7"/>
                <c:pt idx="0">
                  <c:v>34542</c:v>
                </c:pt>
                <c:pt idx="1">
                  <c:v>17027</c:v>
                </c:pt>
                <c:pt idx="2">
                  <c:v>23681</c:v>
                </c:pt>
                <c:pt idx="3">
                  <c:v>27682</c:v>
                </c:pt>
                <c:pt idx="4">
                  <c:v>39140</c:v>
                </c:pt>
                <c:pt idx="5">
                  <c:v>38877</c:v>
                </c:pt>
                <c:pt idx="6">
                  <c:v>24608</c:v>
                </c:pt>
              </c:numCache>
            </c:numRef>
          </c:val>
          <c:extLst>
            <c:ext xmlns:c16="http://schemas.microsoft.com/office/drawing/2014/chart" uri="{C3380CC4-5D6E-409C-BE32-E72D297353CC}">
              <c16:uniqueId val="{00000000-077F-794A-971C-020061045E9F}"/>
            </c:ext>
          </c:extLst>
        </c:ser>
        <c:ser>
          <c:idx val="1"/>
          <c:order val="1"/>
          <c:tx>
            <c:strRef>
              <c:f>Chart!$A$3:$B$3</c:f>
              <c:strCache>
                <c:ptCount val="1"/>
                <c:pt idx="0">
                  <c:v>MRE01027 Reading breached the Upper Outer tolerance.</c:v>
                </c:pt>
              </c:strCache>
            </c:strRef>
          </c:tx>
          <c:invertIfNegative val="0"/>
          <c:cat>
            <c:numRef>
              <c:f>Chart!$C$1:$I$1</c:f>
              <c:numCache>
                <c:formatCode>m/d/yyyy</c:formatCode>
                <c:ptCount val="7"/>
                <c:pt idx="0">
                  <c:v>42887</c:v>
                </c:pt>
                <c:pt idx="1">
                  <c:v>42917</c:v>
                </c:pt>
                <c:pt idx="2">
                  <c:v>42948</c:v>
                </c:pt>
                <c:pt idx="3">
                  <c:v>42979</c:v>
                </c:pt>
                <c:pt idx="4">
                  <c:v>43009</c:v>
                </c:pt>
                <c:pt idx="5">
                  <c:v>43040</c:v>
                </c:pt>
                <c:pt idx="6">
                  <c:v>43070</c:v>
                </c:pt>
              </c:numCache>
            </c:numRef>
          </c:cat>
          <c:val>
            <c:numRef>
              <c:f>Chart!$C$3:$I$3</c:f>
              <c:numCache>
                <c:formatCode>General</c:formatCode>
                <c:ptCount val="7"/>
                <c:pt idx="0">
                  <c:v>40648</c:v>
                </c:pt>
                <c:pt idx="1">
                  <c:v>31861</c:v>
                </c:pt>
                <c:pt idx="2">
                  <c:v>33230</c:v>
                </c:pt>
                <c:pt idx="3">
                  <c:v>36357</c:v>
                </c:pt>
                <c:pt idx="4">
                  <c:v>39996</c:v>
                </c:pt>
                <c:pt idx="5">
                  <c:v>49492</c:v>
                </c:pt>
                <c:pt idx="6">
                  <c:v>57353</c:v>
                </c:pt>
              </c:numCache>
            </c:numRef>
          </c:val>
          <c:extLst>
            <c:ext xmlns:c16="http://schemas.microsoft.com/office/drawing/2014/chart" uri="{C3380CC4-5D6E-409C-BE32-E72D297353CC}">
              <c16:uniqueId val="{00000001-077F-794A-971C-020061045E9F}"/>
            </c:ext>
          </c:extLst>
        </c:ser>
        <c:ser>
          <c:idx val="2"/>
          <c:order val="2"/>
          <c:tx>
            <c:strRef>
              <c:f>Chart!$A$4:$B$4</c:f>
              <c:strCache>
                <c:ptCount val="1"/>
                <c:pt idx="0">
                  <c:v>MRE01032 MPRN received in an incorrect file based on its class on the read date</c:v>
                </c:pt>
              </c:strCache>
            </c:strRef>
          </c:tx>
          <c:invertIfNegative val="0"/>
          <c:cat>
            <c:numRef>
              <c:f>Chart!$C$1:$I$1</c:f>
              <c:numCache>
                <c:formatCode>m/d/yyyy</c:formatCode>
                <c:ptCount val="7"/>
                <c:pt idx="0">
                  <c:v>42887</c:v>
                </c:pt>
                <c:pt idx="1">
                  <c:v>42917</c:v>
                </c:pt>
                <c:pt idx="2">
                  <c:v>42948</c:v>
                </c:pt>
                <c:pt idx="3">
                  <c:v>42979</c:v>
                </c:pt>
                <c:pt idx="4">
                  <c:v>43009</c:v>
                </c:pt>
                <c:pt idx="5">
                  <c:v>43040</c:v>
                </c:pt>
                <c:pt idx="6">
                  <c:v>43070</c:v>
                </c:pt>
              </c:numCache>
            </c:numRef>
          </c:cat>
          <c:val>
            <c:numRef>
              <c:f>Chart!$C$4:$I$4</c:f>
              <c:numCache>
                <c:formatCode>General</c:formatCode>
                <c:ptCount val="7"/>
                <c:pt idx="0">
                  <c:v>131</c:v>
                </c:pt>
                <c:pt idx="1">
                  <c:v>2427</c:v>
                </c:pt>
                <c:pt idx="2">
                  <c:v>8005</c:v>
                </c:pt>
                <c:pt idx="3">
                  <c:v>154654</c:v>
                </c:pt>
                <c:pt idx="4">
                  <c:v>56531</c:v>
                </c:pt>
                <c:pt idx="5">
                  <c:v>61261</c:v>
                </c:pt>
                <c:pt idx="6">
                  <c:v>63798</c:v>
                </c:pt>
              </c:numCache>
            </c:numRef>
          </c:val>
          <c:extLst>
            <c:ext xmlns:c16="http://schemas.microsoft.com/office/drawing/2014/chart" uri="{C3380CC4-5D6E-409C-BE32-E72D297353CC}">
              <c16:uniqueId val="{00000002-077F-794A-971C-020061045E9F}"/>
            </c:ext>
          </c:extLst>
        </c:ser>
        <c:ser>
          <c:idx val="3"/>
          <c:order val="3"/>
          <c:tx>
            <c:strRef>
              <c:f>Chart!$A$5:$B$5</c:f>
              <c:strCache>
                <c:ptCount val="1"/>
                <c:pt idx="0">
                  <c:v>MRE00457 New Meter Reading is less than previous meter reading</c:v>
                </c:pt>
              </c:strCache>
            </c:strRef>
          </c:tx>
          <c:invertIfNegative val="0"/>
          <c:cat>
            <c:numRef>
              <c:f>Chart!$C$1:$I$1</c:f>
              <c:numCache>
                <c:formatCode>m/d/yyyy</c:formatCode>
                <c:ptCount val="7"/>
                <c:pt idx="0">
                  <c:v>42887</c:v>
                </c:pt>
                <c:pt idx="1">
                  <c:v>42917</c:v>
                </c:pt>
                <c:pt idx="2">
                  <c:v>42948</c:v>
                </c:pt>
                <c:pt idx="3">
                  <c:v>42979</c:v>
                </c:pt>
                <c:pt idx="4">
                  <c:v>43009</c:v>
                </c:pt>
                <c:pt idx="5">
                  <c:v>43040</c:v>
                </c:pt>
                <c:pt idx="6">
                  <c:v>43070</c:v>
                </c:pt>
              </c:numCache>
            </c:numRef>
          </c:cat>
          <c:val>
            <c:numRef>
              <c:f>Chart!$C$5:$I$5</c:f>
              <c:numCache>
                <c:formatCode>General</c:formatCode>
                <c:ptCount val="7"/>
                <c:pt idx="0">
                  <c:v>52799</c:v>
                </c:pt>
                <c:pt idx="1">
                  <c:v>46985</c:v>
                </c:pt>
                <c:pt idx="2">
                  <c:v>67085</c:v>
                </c:pt>
                <c:pt idx="3">
                  <c:v>83666</c:v>
                </c:pt>
                <c:pt idx="4">
                  <c:v>87738</c:v>
                </c:pt>
                <c:pt idx="5">
                  <c:v>85206</c:v>
                </c:pt>
                <c:pt idx="6">
                  <c:v>79175</c:v>
                </c:pt>
              </c:numCache>
            </c:numRef>
          </c:val>
          <c:extLst>
            <c:ext xmlns:c16="http://schemas.microsoft.com/office/drawing/2014/chart" uri="{C3380CC4-5D6E-409C-BE32-E72D297353CC}">
              <c16:uniqueId val="{00000003-077F-794A-971C-020061045E9F}"/>
            </c:ext>
          </c:extLst>
        </c:ser>
        <c:ser>
          <c:idx val="4"/>
          <c:order val="4"/>
          <c:tx>
            <c:strRef>
              <c:f>Chart!$A$6:$B$6</c:f>
              <c:strCache>
                <c:ptCount val="1"/>
                <c:pt idx="0">
                  <c:v>MRE01026 Reading breached the lower Outer tolerance.</c:v>
                </c:pt>
              </c:strCache>
            </c:strRef>
          </c:tx>
          <c:invertIfNegative val="0"/>
          <c:cat>
            <c:numRef>
              <c:f>Chart!$C$1:$I$1</c:f>
              <c:numCache>
                <c:formatCode>m/d/yyyy</c:formatCode>
                <c:ptCount val="7"/>
                <c:pt idx="0">
                  <c:v>42887</c:v>
                </c:pt>
                <c:pt idx="1">
                  <c:v>42917</c:v>
                </c:pt>
                <c:pt idx="2">
                  <c:v>42948</c:v>
                </c:pt>
                <c:pt idx="3">
                  <c:v>42979</c:v>
                </c:pt>
                <c:pt idx="4">
                  <c:v>43009</c:v>
                </c:pt>
                <c:pt idx="5">
                  <c:v>43040</c:v>
                </c:pt>
                <c:pt idx="6">
                  <c:v>43070</c:v>
                </c:pt>
              </c:numCache>
            </c:numRef>
          </c:cat>
          <c:val>
            <c:numRef>
              <c:f>Chart!$C$6:$I$6</c:f>
              <c:numCache>
                <c:formatCode>General</c:formatCode>
                <c:ptCount val="7"/>
                <c:pt idx="0">
                  <c:v>53569</c:v>
                </c:pt>
                <c:pt idx="1">
                  <c:v>48255</c:v>
                </c:pt>
                <c:pt idx="2">
                  <c:v>67672</c:v>
                </c:pt>
                <c:pt idx="3">
                  <c:v>83988</c:v>
                </c:pt>
                <c:pt idx="4">
                  <c:v>88159</c:v>
                </c:pt>
                <c:pt idx="5">
                  <c:v>86013</c:v>
                </c:pt>
                <c:pt idx="6">
                  <c:v>79552</c:v>
                </c:pt>
              </c:numCache>
            </c:numRef>
          </c:val>
          <c:extLst>
            <c:ext xmlns:c16="http://schemas.microsoft.com/office/drawing/2014/chart" uri="{C3380CC4-5D6E-409C-BE32-E72D297353CC}">
              <c16:uniqueId val="{00000004-077F-794A-971C-020061045E9F}"/>
            </c:ext>
          </c:extLst>
        </c:ser>
        <c:ser>
          <c:idx val="5"/>
          <c:order val="5"/>
          <c:tx>
            <c:strRef>
              <c:f>Chart!$A$7:$B$7</c:f>
              <c:strCache>
                <c:ptCount val="1"/>
                <c:pt idx="0">
                  <c:v>MRE00419 The meter serial number on the read does not agree with the meter serial number held on the Transporter Database</c:v>
                </c:pt>
              </c:strCache>
            </c:strRef>
          </c:tx>
          <c:invertIfNegative val="0"/>
          <c:cat>
            <c:numRef>
              <c:f>Chart!$C$1:$I$1</c:f>
              <c:numCache>
                <c:formatCode>m/d/yyyy</c:formatCode>
                <c:ptCount val="7"/>
                <c:pt idx="0">
                  <c:v>42887</c:v>
                </c:pt>
                <c:pt idx="1">
                  <c:v>42917</c:v>
                </c:pt>
                <c:pt idx="2">
                  <c:v>42948</c:v>
                </c:pt>
                <c:pt idx="3">
                  <c:v>42979</c:v>
                </c:pt>
                <c:pt idx="4">
                  <c:v>43009</c:v>
                </c:pt>
                <c:pt idx="5">
                  <c:v>43040</c:v>
                </c:pt>
                <c:pt idx="6">
                  <c:v>43070</c:v>
                </c:pt>
              </c:numCache>
            </c:numRef>
          </c:cat>
          <c:val>
            <c:numRef>
              <c:f>Chart!$C$7:$I$7</c:f>
              <c:numCache>
                <c:formatCode>General</c:formatCode>
                <c:ptCount val="7"/>
                <c:pt idx="0">
                  <c:v>73123</c:v>
                </c:pt>
                <c:pt idx="1">
                  <c:v>54451</c:v>
                </c:pt>
                <c:pt idx="2">
                  <c:v>72646</c:v>
                </c:pt>
                <c:pt idx="3">
                  <c:v>85138</c:v>
                </c:pt>
                <c:pt idx="4">
                  <c:v>119056</c:v>
                </c:pt>
                <c:pt idx="5">
                  <c:v>95068</c:v>
                </c:pt>
                <c:pt idx="6">
                  <c:v>85075</c:v>
                </c:pt>
              </c:numCache>
            </c:numRef>
          </c:val>
          <c:extLst>
            <c:ext xmlns:c16="http://schemas.microsoft.com/office/drawing/2014/chart" uri="{C3380CC4-5D6E-409C-BE32-E72D297353CC}">
              <c16:uniqueId val="{00000005-077F-794A-971C-020061045E9F}"/>
            </c:ext>
          </c:extLst>
        </c:ser>
        <c:ser>
          <c:idx val="6"/>
          <c:order val="6"/>
          <c:tx>
            <c:strRef>
              <c:f>Chart!$A$8:$B$8</c:f>
              <c:strCache>
                <c:ptCount val="1"/>
                <c:pt idx="0">
                  <c:v>MRE00489 Non-opening reading received outside the read receipt window </c:v>
                </c:pt>
              </c:strCache>
            </c:strRef>
          </c:tx>
          <c:invertIfNegative val="0"/>
          <c:cat>
            <c:numRef>
              <c:f>Chart!$C$1:$I$1</c:f>
              <c:numCache>
                <c:formatCode>m/d/yyyy</c:formatCode>
                <c:ptCount val="7"/>
                <c:pt idx="0">
                  <c:v>42887</c:v>
                </c:pt>
                <c:pt idx="1">
                  <c:v>42917</c:v>
                </c:pt>
                <c:pt idx="2">
                  <c:v>42948</c:v>
                </c:pt>
                <c:pt idx="3">
                  <c:v>42979</c:v>
                </c:pt>
                <c:pt idx="4">
                  <c:v>43009</c:v>
                </c:pt>
                <c:pt idx="5">
                  <c:v>43040</c:v>
                </c:pt>
                <c:pt idx="6">
                  <c:v>43070</c:v>
                </c:pt>
              </c:numCache>
            </c:numRef>
          </c:cat>
          <c:val>
            <c:numRef>
              <c:f>Chart!$C$8:$I$8</c:f>
              <c:numCache>
                <c:formatCode>General</c:formatCode>
                <c:ptCount val="7"/>
                <c:pt idx="0">
                  <c:v>19190</c:v>
                </c:pt>
                <c:pt idx="1">
                  <c:v>126150</c:v>
                </c:pt>
                <c:pt idx="2">
                  <c:v>110833</c:v>
                </c:pt>
                <c:pt idx="3">
                  <c:v>45799</c:v>
                </c:pt>
                <c:pt idx="4">
                  <c:v>77494</c:v>
                </c:pt>
                <c:pt idx="5">
                  <c:v>231659</c:v>
                </c:pt>
                <c:pt idx="6">
                  <c:v>28680</c:v>
                </c:pt>
              </c:numCache>
            </c:numRef>
          </c:val>
          <c:extLst>
            <c:ext xmlns:c16="http://schemas.microsoft.com/office/drawing/2014/chart" uri="{C3380CC4-5D6E-409C-BE32-E72D297353CC}">
              <c16:uniqueId val="{00000006-077F-794A-971C-020061045E9F}"/>
            </c:ext>
          </c:extLst>
        </c:ser>
        <c:ser>
          <c:idx val="7"/>
          <c:order val="7"/>
          <c:tx>
            <c:strRef>
              <c:f>Chart!$A$9:$B$9</c:f>
              <c:strCache>
                <c:ptCount val="1"/>
                <c:pt idx="0">
                  <c:v>MRE01029 Reading breached the upper Inner tolerance value and no override flag provided.</c:v>
                </c:pt>
              </c:strCache>
            </c:strRef>
          </c:tx>
          <c:invertIfNegative val="0"/>
          <c:cat>
            <c:numRef>
              <c:f>Chart!$C$1:$I$1</c:f>
              <c:numCache>
                <c:formatCode>m/d/yyyy</c:formatCode>
                <c:ptCount val="7"/>
                <c:pt idx="0">
                  <c:v>42887</c:v>
                </c:pt>
                <c:pt idx="1">
                  <c:v>42917</c:v>
                </c:pt>
                <c:pt idx="2">
                  <c:v>42948</c:v>
                </c:pt>
                <c:pt idx="3">
                  <c:v>42979</c:v>
                </c:pt>
                <c:pt idx="4">
                  <c:v>43009</c:v>
                </c:pt>
                <c:pt idx="5">
                  <c:v>43040</c:v>
                </c:pt>
                <c:pt idx="6">
                  <c:v>43070</c:v>
                </c:pt>
              </c:numCache>
            </c:numRef>
          </c:cat>
          <c:val>
            <c:numRef>
              <c:f>Chart!$C$9:$I$9</c:f>
              <c:numCache>
                <c:formatCode>General</c:formatCode>
                <c:ptCount val="7"/>
                <c:pt idx="0">
                  <c:v>63373</c:v>
                </c:pt>
                <c:pt idx="1">
                  <c:v>25742</c:v>
                </c:pt>
                <c:pt idx="2">
                  <c:v>21193</c:v>
                </c:pt>
                <c:pt idx="3">
                  <c:v>18628</c:v>
                </c:pt>
                <c:pt idx="4">
                  <c:v>20161</c:v>
                </c:pt>
                <c:pt idx="5">
                  <c:v>49078</c:v>
                </c:pt>
                <c:pt idx="6">
                  <c:v>211651</c:v>
                </c:pt>
              </c:numCache>
            </c:numRef>
          </c:val>
          <c:extLst>
            <c:ext xmlns:c16="http://schemas.microsoft.com/office/drawing/2014/chart" uri="{C3380CC4-5D6E-409C-BE32-E72D297353CC}">
              <c16:uniqueId val="{00000007-077F-794A-971C-020061045E9F}"/>
            </c:ext>
          </c:extLst>
        </c:ser>
        <c:ser>
          <c:idx val="8"/>
          <c:order val="8"/>
          <c:tx>
            <c:strRef>
              <c:f>Chart!$A$10:$B$10</c:f>
              <c:strCache>
                <c:ptCount val="1"/>
                <c:pt idx="0">
                  <c:v>MRE01016 Actual read can only be replaced by a replacement read.</c:v>
                </c:pt>
              </c:strCache>
            </c:strRef>
          </c:tx>
          <c:invertIfNegative val="0"/>
          <c:cat>
            <c:numRef>
              <c:f>Chart!$C$1:$I$1</c:f>
              <c:numCache>
                <c:formatCode>m/d/yyyy</c:formatCode>
                <c:ptCount val="7"/>
                <c:pt idx="0">
                  <c:v>42887</c:v>
                </c:pt>
                <c:pt idx="1">
                  <c:v>42917</c:v>
                </c:pt>
                <c:pt idx="2">
                  <c:v>42948</c:v>
                </c:pt>
                <c:pt idx="3">
                  <c:v>42979</c:v>
                </c:pt>
                <c:pt idx="4">
                  <c:v>43009</c:v>
                </c:pt>
                <c:pt idx="5">
                  <c:v>43040</c:v>
                </c:pt>
                <c:pt idx="6">
                  <c:v>43070</c:v>
                </c:pt>
              </c:numCache>
            </c:numRef>
          </c:cat>
          <c:val>
            <c:numRef>
              <c:f>Chart!$C$10:$I$10</c:f>
              <c:numCache>
                <c:formatCode>General</c:formatCode>
                <c:ptCount val="7"/>
                <c:pt idx="0">
                  <c:v>109768</c:v>
                </c:pt>
                <c:pt idx="1">
                  <c:v>119756</c:v>
                </c:pt>
                <c:pt idx="2">
                  <c:v>151454</c:v>
                </c:pt>
                <c:pt idx="3">
                  <c:v>160947</c:v>
                </c:pt>
                <c:pt idx="4">
                  <c:v>105843</c:v>
                </c:pt>
                <c:pt idx="5">
                  <c:v>118768</c:v>
                </c:pt>
                <c:pt idx="6">
                  <c:v>79757</c:v>
                </c:pt>
              </c:numCache>
            </c:numRef>
          </c:val>
          <c:extLst>
            <c:ext xmlns:c16="http://schemas.microsoft.com/office/drawing/2014/chart" uri="{C3380CC4-5D6E-409C-BE32-E72D297353CC}">
              <c16:uniqueId val="{00000008-077F-794A-971C-020061045E9F}"/>
            </c:ext>
          </c:extLst>
        </c:ser>
        <c:ser>
          <c:idx val="9"/>
          <c:order val="9"/>
          <c:tx>
            <c:strRef>
              <c:f>Chart!$A$11:$B$11</c:f>
              <c:strCache>
                <c:ptCount val="1"/>
                <c:pt idx="0">
                  <c:v>MRE00490 A breach of the allowed reading submission frequency occurred</c:v>
                </c:pt>
              </c:strCache>
            </c:strRef>
          </c:tx>
          <c:invertIfNegative val="0"/>
          <c:cat>
            <c:numRef>
              <c:f>Chart!$C$1:$I$1</c:f>
              <c:numCache>
                <c:formatCode>m/d/yyyy</c:formatCode>
                <c:ptCount val="7"/>
                <c:pt idx="0">
                  <c:v>42887</c:v>
                </c:pt>
                <c:pt idx="1">
                  <c:v>42917</c:v>
                </c:pt>
                <c:pt idx="2">
                  <c:v>42948</c:v>
                </c:pt>
                <c:pt idx="3">
                  <c:v>42979</c:v>
                </c:pt>
                <c:pt idx="4">
                  <c:v>43009</c:v>
                </c:pt>
                <c:pt idx="5">
                  <c:v>43040</c:v>
                </c:pt>
                <c:pt idx="6">
                  <c:v>43070</c:v>
                </c:pt>
              </c:numCache>
            </c:numRef>
          </c:cat>
          <c:val>
            <c:numRef>
              <c:f>Chart!$C$11:$I$11</c:f>
              <c:numCache>
                <c:formatCode>General</c:formatCode>
                <c:ptCount val="7"/>
                <c:pt idx="0">
                  <c:v>840064</c:v>
                </c:pt>
                <c:pt idx="1">
                  <c:v>652917</c:v>
                </c:pt>
                <c:pt idx="2">
                  <c:v>728474</c:v>
                </c:pt>
                <c:pt idx="3">
                  <c:v>855503</c:v>
                </c:pt>
                <c:pt idx="4">
                  <c:v>900704</c:v>
                </c:pt>
                <c:pt idx="5">
                  <c:v>1114422</c:v>
                </c:pt>
                <c:pt idx="6">
                  <c:v>1002068</c:v>
                </c:pt>
              </c:numCache>
            </c:numRef>
          </c:val>
          <c:extLst>
            <c:ext xmlns:c16="http://schemas.microsoft.com/office/drawing/2014/chart" uri="{C3380CC4-5D6E-409C-BE32-E72D297353CC}">
              <c16:uniqueId val="{00000009-077F-794A-971C-020061045E9F}"/>
            </c:ext>
          </c:extLst>
        </c:ser>
        <c:dLbls>
          <c:showLegendKey val="0"/>
          <c:showVal val="0"/>
          <c:showCatName val="0"/>
          <c:showSerName val="0"/>
          <c:showPercent val="0"/>
          <c:showBubbleSize val="0"/>
        </c:dLbls>
        <c:gapWidth val="150"/>
        <c:axId val="81944576"/>
        <c:axId val="81946112"/>
      </c:barChart>
      <c:dateAx>
        <c:axId val="81944576"/>
        <c:scaling>
          <c:orientation val="minMax"/>
        </c:scaling>
        <c:delete val="0"/>
        <c:axPos val="b"/>
        <c:numFmt formatCode="m/d/yyyy" sourceLinked="1"/>
        <c:majorTickMark val="out"/>
        <c:minorTickMark val="none"/>
        <c:tickLblPos val="nextTo"/>
        <c:crossAx val="81946112"/>
        <c:crosses val="autoZero"/>
        <c:auto val="1"/>
        <c:lblOffset val="100"/>
        <c:baseTimeUnit val="months"/>
      </c:dateAx>
      <c:valAx>
        <c:axId val="81946112"/>
        <c:scaling>
          <c:orientation val="minMax"/>
        </c:scaling>
        <c:delete val="0"/>
        <c:axPos val="l"/>
        <c:majorGridlines/>
        <c:numFmt formatCode="General" sourceLinked="1"/>
        <c:majorTickMark val="out"/>
        <c:minorTickMark val="none"/>
        <c:tickLblPos val="nextTo"/>
        <c:crossAx val="81944576"/>
        <c:crosses val="autoZero"/>
        <c:crossBetween val="between"/>
      </c:valAx>
    </c:plotArea>
    <c:legend>
      <c:legendPos val="r"/>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'Charts (2)'!$A$2</c:f>
              <c:strCache>
                <c:ptCount val="1"/>
                <c:pt idx="0">
                  <c:v>Accepted </c:v>
                </c:pt>
              </c:strCache>
            </c:strRef>
          </c:tx>
          <c:invertIfNegative val="0"/>
          <c:cat>
            <c:numRef>
              <c:f>'Charts (2)'!$B$1:$H$1</c:f>
              <c:numCache>
                <c:formatCode>mmm\-yy</c:formatCode>
                <c:ptCount val="7"/>
                <c:pt idx="0">
                  <c:v>42887</c:v>
                </c:pt>
                <c:pt idx="1">
                  <c:v>42917</c:v>
                </c:pt>
                <c:pt idx="2">
                  <c:v>42948</c:v>
                </c:pt>
                <c:pt idx="3">
                  <c:v>42979</c:v>
                </c:pt>
                <c:pt idx="4">
                  <c:v>43009</c:v>
                </c:pt>
                <c:pt idx="5">
                  <c:v>43040</c:v>
                </c:pt>
                <c:pt idx="6">
                  <c:v>43070</c:v>
                </c:pt>
              </c:numCache>
            </c:numRef>
          </c:cat>
          <c:val>
            <c:numRef>
              <c:f>'Charts (2)'!$B$2:$H$2</c:f>
              <c:numCache>
                <c:formatCode>General</c:formatCode>
                <c:ptCount val="7"/>
                <c:pt idx="0">
                  <c:v>0</c:v>
                </c:pt>
                <c:pt idx="1">
                  <c:v>0</c:v>
                </c:pt>
                <c:pt idx="2">
                  <c:v>0</c:v>
                </c:pt>
                <c:pt idx="3">
                  <c:v>0</c:v>
                </c:pt>
                <c:pt idx="4">
                  <c:v>84</c:v>
                </c:pt>
                <c:pt idx="5">
                  <c:v>14</c:v>
                </c:pt>
                <c:pt idx="6">
                  <c:v>2075</c:v>
                </c:pt>
              </c:numCache>
            </c:numRef>
          </c:val>
          <c:extLst>
            <c:ext xmlns:c16="http://schemas.microsoft.com/office/drawing/2014/chart" uri="{C3380CC4-5D6E-409C-BE32-E72D297353CC}">
              <c16:uniqueId val="{00000000-512D-F544-9191-15F2EF01F54E}"/>
            </c:ext>
          </c:extLst>
        </c:ser>
        <c:ser>
          <c:idx val="1"/>
          <c:order val="1"/>
          <c:tx>
            <c:strRef>
              <c:f>'Charts (2)'!$A$3</c:f>
              <c:strCache>
                <c:ptCount val="1"/>
                <c:pt idx="0">
                  <c:v>Rejected</c:v>
                </c:pt>
              </c:strCache>
            </c:strRef>
          </c:tx>
          <c:invertIfNegative val="0"/>
          <c:cat>
            <c:numRef>
              <c:f>'Charts (2)'!$B$1:$H$1</c:f>
              <c:numCache>
                <c:formatCode>mmm\-yy</c:formatCode>
                <c:ptCount val="7"/>
                <c:pt idx="0">
                  <c:v>42887</c:v>
                </c:pt>
                <c:pt idx="1">
                  <c:v>42917</c:v>
                </c:pt>
                <c:pt idx="2">
                  <c:v>42948</c:v>
                </c:pt>
                <c:pt idx="3">
                  <c:v>42979</c:v>
                </c:pt>
                <c:pt idx="4">
                  <c:v>43009</c:v>
                </c:pt>
                <c:pt idx="5">
                  <c:v>43040</c:v>
                </c:pt>
                <c:pt idx="6">
                  <c:v>43070</c:v>
                </c:pt>
              </c:numCache>
            </c:numRef>
          </c:cat>
          <c:val>
            <c:numRef>
              <c:f>'Charts (2)'!$B$3:$H$3</c:f>
              <c:numCache>
                <c:formatCode>General</c:formatCode>
                <c:ptCount val="7"/>
                <c:pt idx="0">
                  <c:v>0</c:v>
                </c:pt>
                <c:pt idx="1">
                  <c:v>0</c:v>
                </c:pt>
                <c:pt idx="2">
                  <c:v>0</c:v>
                </c:pt>
                <c:pt idx="3">
                  <c:v>7</c:v>
                </c:pt>
                <c:pt idx="4">
                  <c:v>90</c:v>
                </c:pt>
                <c:pt idx="5">
                  <c:v>4</c:v>
                </c:pt>
                <c:pt idx="6">
                  <c:v>37</c:v>
                </c:pt>
              </c:numCache>
            </c:numRef>
          </c:val>
          <c:extLst>
            <c:ext xmlns:c16="http://schemas.microsoft.com/office/drawing/2014/chart" uri="{C3380CC4-5D6E-409C-BE32-E72D297353CC}">
              <c16:uniqueId val="{00000001-512D-F544-9191-15F2EF01F54E}"/>
            </c:ext>
          </c:extLst>
        </c:ser>
        <c:dLbls>
          <c:showLegendKey val="0"/>
          <c:showVal val="0"/>
          <c:showCatName val="0"/>
          <c:showSerName val="0"/>
          <c:showPercent val="0"/>
          <c:showBubbleSize val="0"/>
        </c:dLbls>
        <c:gapWidth val="75"/>
        <c:overlap val="100"/>
        <c:axId val="82009472"/>
        <c:axId val="82035840"/>
      </c:barChart>
      <c:dateAx>
        <c:axId val="82009472"/>
        <c:scaling>
          <c:orientation val="minMax"/>
        </c:scaling>
        <c:delete val="0"/>
        <c:axPos val="b"/>
        <c:numFmt formatCode="mmm\-yy" sourceLinked="1"/>
        <c:majorTickMark val="none"/>
        <c:minorTickMark val="none"/>
        <c:tickLblPos val="nextTo"/>
        <c:crossAx val="82035840"/>
        <c:crosses val="autoZero"/>
        <c:auto val="1"/>
        <c:lblOffset val="100"/>
        <c:baseTimeUnit val="months"/>
      </c:dateAx>
      <c:valAx>
        <c:axId val="82035840"/>
        <c:scaling>
          <c:orientation val="minMax"/>
        </c:scaling>
        <c:delete val="0"/>
        <c:axPos val="l"/>
        <c:majorGridlines/>
        <c:numFmt formatCode="General" sourceLinked="1"/>
        <c:majorTickMark val="none"/>
        <c:minorTickMark val="none"/>
        <c:tickLblPos val="nextTo"/>
        <c:spPr>
          <a:ln w="9525">
            <a:noFill/>
          </a:ln>
        </c:spPr>
        <c:crossAx val="82009472"/>
        <c:crosses val="autoZero"/>
        <c:crossBetween val="between"/>
      </c:valAx>
    </c:plotArea>
    <c:legend>
      <c:legendPos val="b"/>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0.23974</cdr:x>
      <cdr:y>0.30237</cdr:y>
    </cdr:from>
    <cdr:to>
      <cdr:x>0.345</cdr:x>
      <cdr:y>0.50079</cdr:y>
    </cdr:to>
    <cdr:sp macro="" textlink="">
      <cdr:nvSpPr>
        <cdr:cNvPr id="2" name="TextBox 1"/>
        <cdr:cNvSpPr txBox="1"/>
      </cdr:nvSpPr>
      <cdr:spPr>
        <a:xfrm xmlns:a="http://schemas.openxmlformats.org/drawingml/2006/main">
          <a:off x="2082552" y="1393478"/>
          <a:ext cx="914400" cy="914400"/>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xmlns:a="http://schemas.openxmlformats.org/drawingml/2006/main">
          <a:r>
            <a:rPr lang="en-GB" sz="900" dirty="0">
              <a:solidFill>
                <a:schemeClr val="bg1"/>
              </a:solidFill>
            </a:rPr>
            <a:t>82%</a:t>
          </a:r>
        </a:p>
      </cdr:txBody>
    </cdr:sp>
  </cdr:relSizeAnchor>
  <cdr:relSizeAnchor xmlns:cdr="http://schemas.openxmlformats.org/drawingml/2006/chartDrawing">
    <cdr:from>
      <cdr:x>0.36838</cdr:x>
      <cdr:y>0.1611</cdr:y>
    </cdr:from>
    <cdr:to>
      <cdr:x>0.47364</cdr:x>
      <cdr:y>0.35952</cdr:y>
    </cdr:to>
    <cdr:sp macro="" textlink="">
      <cdr:nvSpPr>
        <cdr:cNvPr id="3" name="TextBox 1"/>
        <cdr:cNvSpPr txBox="1"/>
      </cdr:nvSpPr>
      <cdr:spPr>
        <a:xfrm xmlns:a="http://schemas.openxmlformats.org/drawingml/2006/main">
          <a:off x="3200028" y="742454"/>
          <a:ext cx="914400" cy="914400"/>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xmlns:a="http://schemas.openxmlformats.org/drawingml/2006/main">
          <a:r>
            <a:rPr lang="en-GB" sz="900" dirty="0">
              <a:solidFill>
                <a:schemeClr val="bg1"/>
              </a:solidFill>
            </a:rPr>
            <a:t>15%</a:t>
          </a:r>
        </a:p>
      </cdr:txBody>
    </cdr:sp>
  </cdr:relSizeAnchor>
  <cdr:relSizeAnchor xmlns:cdr="http://schemas.openxmlformats.org/drawingml/2006/chartDrawing">
    <cdr:from>
      <cdr:x>0.63802</cdr:x>
      <cdr:y>0.1611</cdr:y>
    </cdr:from>
    <cdr:to>
      <cdr:x>0.74329</cdr:x>
      <cdr:y>0.35952</cdr:y>
    </cdr:to>
    <cdr:sp macro="" textlink="">
      <cdr:nvSpPr>
        <cdr:cNvPr id="4" name="TextBox 1"/>
        <cdr:cNvSpPr txBox="1"/>
      </cdr:nvSpPr>
      <cdr:spPr>
        <a:xfrm xmlns:a="http://schemas.openxmlformats.org/drawingml/2006/main">
          <a:off x="5542384" y="742454"/>
          <a:ext cx="914400" cy="914400"/>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xmlns:a="http://schemas.openxmlformats.org/drawingml/2006/main">
          <a:r>
            <a:rPr lang="en-GB" sz="900" dirty="0">
              <a:solidFill>
                <a:schemeClr val="bg1"/>
              </a:solidFill>
            </a:rPr>
            <a:t>7%</a:t>
          </a:r>
        </a:p>
      </cdr:txBody>
    </cdr:sp>
  </cdr:relSizeAnchor>
</c:userShapes>
</file>

<file path=ppt/drawings/drawing2.xml><?xml version="1.0" encoding="utf-8"?>
<c:userShapes xmlns:c="http://schemas.openxmlformats.org/drawingml/2006/chart">
  <cdr:relSizeAnchor xmlns:cdr="http://schemas.openxmlformats.org/drawingml/2006/chartDrawing">
    <cdr:from>
      <cdr:x>0.51299</cdr:x>
      <cdr:y>0.32886</cdr:y>
    </cdr:from>
    <cdr:to>
      <cdr:x>0.61823</cdr:x>
      <cdr:y>0.50772</cdr:y>
    </cdr:to>
    <cdr:sp macro="" textlink="">
      <cdr:nvSpPr>
        <cdr:cNvPr id="2" name="TextBox 1"/>
        <cdr:cNvSpPr txBox="1"/>
      </cdr:nvSpPr>
      <cdr:spPr>
        <a:xfrm xmlns:a="http://schemas.openxmlformats.org/drawingml/2006/main">
          <a:off x="4457055" y="1681336"/>
          <a:ext cx="914400" cy="914400"/>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xmlns:a="http://schemas.openxmlformats.org/drawingml/2006/main">
          <a:r>
            <a:rPr lang="en-GB" sz="900" dirty="0">
              <a:solidFill>
                <a:schemeClr val="bg1"/>
              </a:solidFill>
            </a:rPr>
            <a:t>81%</a:t>
          </a:r>
        </a:p>
      </cdr:txBody>
    </cdr:sp>
  </cdr:relSizeAnchor>
  <cdr:relSizeAnchor xmlns:cdr="http://schemas.openxmlformats.org/drawingml/2006/chartDrawing">
    <cdr:from>
      <cdr:x>0.63736</cdr:x>
      <cdr:y>0.32886</cdr:y>
    </cdr:from>
    <cdr:to>
      <cdr:x>0.74261</cdr:x>
      <cdr:y>0.50772</cdr:y>
    </cdr:to>
    <cdr:sp macro="" textlink="">
      <cdr:nvSpPr>
        <cdr:cNvPr id="3" name="TextBox 1"/>
        <cdr:cNvSpPr txBox="1"/>
      </cdr:nvSpPr>
      <cdr:spPr>
        <a:xfrm xmlns:a="http://schemas.openxmlformats.org/drawingml/2006/main">
          <a:off x="5537671" y="1681336"/>
          <a:ext cx="914400" cy="914400"/>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xmlns:a="http://schemas.openxmlformats.org/drawingml/2006/main">
          <a:r>
            <a:rPr lang="en-GB" sz="900" dirty="0">
              <a:solidFill>
                <a:schemeClr val="bg1"/>
              </a:solidFill>
            </a:rPr>
            <a:t>82%</a:t>
          </a:r>
        </a:p>
      </cdr:txBody>
    </cdr:sp>
  </cdr:relSizeAnchor>
  <cdr:relSizeAnchor xmlns:cdr="http://schemas.openxmlformats.org/drawingml/2006/chartDrawing">
    <cdr:from>
      <cdr:x>0.76617</cdr:x>
      <cdr:y>0.30561</cdr:y>
    </cdr:from>
    <cdr:to>
      <cdr:x>0.87141</cdr:x>
      <cdr:y>0.48447</cdr:y>
    </cdr:to>
    <cdr:sp macro="" textlink="">
      <cdr:nvSpPr>
        <cdr:cNvPr id="4" name="TextBox 1"/>
        <cdr:cNvSpPr txBox="1"/>
      </cdr:nvSpPr>
      <cdr:spPr>
        <a:xfrm xmlns:a="http://schemas.openxmlformats.org/drawingml/2006/main">
          <a:off x="6656759" y="1562472"/>
          <a:ext cx="914400" cy="914400"/>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xmlns:a="http://schemas.openxmlformats.org/drawingml/2006/main">
          <a:r>
            <a:rPr lang="en-GB" sz="900" dirty="0">
              <a:solidFill>
                <a:schemeClr val="bg1"/>
              </a:solidFill>
            </a:rPr>
            <a:t>78%</a:t>
          </a:r>
        </a:p>
      </cdr:txBody>
    </cdr:sp>
  </cdr:relSizeAnchor>
  <cdr:relSizeAnchor xmlns:cdr="http://schemas.openxmlformats.org/drawingml/2006/chartDrawing">
    <cdr:from>
      <cdr:x>0.7638</cdr:x>
      <cdr:y>0.1523</cdr:y>
    </cdr:from>
    <cdr:to>
      <cdr:x>0.86904</cdr:x>
      <cdr:y>0.33115</cdr:y>
    </cdr:to>
    <cdr:sp macro="" textlink="">
      <cdr:nvSpPr>
        <cdr:cNvPr id="5" name="TextBox 1"/>
        <cdr:cNvSpPr txBox="1"/>
      </cdr:nvSpPr>
      <cdr:spPr>
        <a:xfrm xmlns:a="http://schemas.openxmlformats.org/drawingml/2006/main">
          <a:off x="6636171" y="778644"/>
          <a:ext cx="914400" cy="914400"/>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xmlns:a="http://schemas.openxmlformats.org/drawingml/2006/main">
          <a:r>
            <a:rPr lang="en-GB" sz="900" dirty="0">
              <a:solidFill>
                <a:schemeClr val="bg1"/>
              </a:solidFill>
            </a:rPr>
            <a:t>22%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05/04/2018</a:t>
            </a:fld>
            <a:endParaRPr lang="en-GB"/>
          </a:p>
        </p:txBody>
      </p:sp>
      <p:sp>
        <p:nvSpPr>
          <p:cNvPr id="65540"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B451A05-02AA-4302-A85F-5D29418C275C}" type="datetimeFigureOut">
              <a:rPr lang="en-GB" smtClean="0"/>
              <a:t>05/04/2018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7CB695E-4DFB-4B36-AE3E-02DC9474CB25}" type="slidenum">
              <a:rPr lang="en-GB" smtClean="0"/>
              <a:t>‹#›</a:t>
            </a:fld>
            <a:endParaRPr lang="en-GB"/>
          </a:p>
        </p:txBody>
      </p:sp>
    </p:spTree>
    <p:extLst>
      <p:ext uri="{BB962C8B-B14F-4D97-AF65-F5344CB8AC3E}">
        <p14:creationId xmlns:p14="http://schemas.microsoft.com/office/powerpoint/2010/main" val="865136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7A530E-79C0-4FFE-9705-F082EDE6E3CA}" type="slidenum">
              <a:rPr lang="en-GB" smtClean="0"/>
              <a:t>1</a:t>
            </a:fld>
            <a:endParaRPr lang="en-GB" dirty="0"/>
          </a:p>
        </p:txBody>
      </p:sp>
    </p:spTree>
    <p:extLst>
      <p:ext uri="{BB962C8B-B14F-4D97-AF65-F5344CB8AC3E}">
        <p14:creationId xmlns:p14="http://schemas.microsoft.com/office/powerpoint/2010/main" val="1943354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High level of acceptance in the largest pot of sites</a:t>
            </a:r>
            <a:endParaRPr lang="en-GB" dirty="0"/>
          </a:p>
        </p:txBody>
      </p:sp>
      <p:sp>
        <p:nvSpPr>
          <p:cNvPr id="4" name="Slide Number Placeholder 3"/>
          <p:cNvSpPr>
            <a:spLocks noGrp="1"/>
          </p:cNvSpPr>
          <p:nvPr>
            <p:ph type="sldNum" sz="quarter" idx="10"/>
          </p:nvPr>
        </p:nvSpPr>
        <p:spPr/>
        <p:txBody>
          <a:bodyPr/>
          <a:lstStyle/>
          <a:p>
            <a:fld id="{E7CB695E-4DFB-4B36-AE3E-02DC9474CB25}" type="slidenum">
              <a:rPr lang="en-GB" smtClean="0"/>
              <a:t>14</a:t>
            </a:fld>
            <a:endParaRPr lang="en-GB"/>
          </a:p>
        </p:txBody>
      </p:sp>
    </p:spTree>
    <p:extLst>
      <p:ext uri="{BB962C8B-B14F-4D97-AF65-F5344CB8AC3E}">
        <p14:creationId xmlns:p14="http://schemas.microsoft.com/office/powerpoint/2010/main" val="2952531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MRE00490 – shipper pack</a:t>
            </a:r>
            <a:r>
              <a:rPr lang="en-GB" baseline="0" dirty="0"/>
              <a:t> containing legacy data shows that this made up 80% of rejections in legacy – need to understand is this causing an issue for the industry, is it automated systems sending in reads too frequently, is there anything we can do to help </a:t>
            </a:r>
          </a:p>
          <a:p>
            <a:endParaRPr lang="en-GB" dirty="0"/>
          </a:p>
        </p:txBody>
      </p:sp>
      <p:sp>
        <p:nvSpPr>
          <p:cNvPr id="4" name="Slide Number Placeholder 3"/>
          <p:cNvSpPr>
            <a:spLocks noGrp="1"/>
          </p:cNvSpPr>
          <p:nvPr>
            <p:ph type="sldNum" sz="quarter" idx="10"/>
          </p:nvPr>
        </p:nvSpPr>
        <p:spPr/>
        <p:txBody>
          <a:bodyPr/>
          <a:lstStyle/>
          <a:p>
            <a:fld id="{E7CB695E-4DFB-4B36-AE3E-02DC9474CB25}" type="slidenum">
              <a:rPr lang="en-GB" smtClean="0"/>
              <a:t>15</a:t>
            </a:fld>
            <a:endParaRPr lang="en-GB"/>
          </a:p>
        </p:txBody>
      </p:sp>
    </p:spTree>
    <p:extLst>
      <p:ext uri="{BB962C8B-B14F-4D97-AF65-F5344CB8AC3E}">
        <p14:creationId xmlns:p14="http://schemas.microsoft.com/office/powerpoint/2010/main" val="2962550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Top code is all within the shippers gift to prevent</a:t>
            </a:r>
          </a:p>
          <a:p>
            <a:r>
              <a:rPr lang="en-GB" dirty="0"/>
              <a:t>MRE01027 – Market Breaker rejections – number of queries surrounding these, normally data issues from legacy – assisting on case by case basis</a:t>
            </a:r>
          </a:p>
          <a:p>
            <a:endParaRPr lang="en-GB" dirty="0"/>
          </a:p>
        </p:txBody>
      </p:sp>
      <p:sp>
        <p:nvSpPr>
          <p:cNvPr id="4" name="Slide Number Placeholder 3"/>
          <p:cNvSpPr>
            <a:spLocks noGrp="1"/>
          </p:cNvSpPr>
          <p:nvPr>
            <p:ph type="sldNum" sz="quarter" idx="10"/>
          </p:nvPr>
        </p:nvSpPr>
        <p:spPr/>
        <p:txBody>
          <a:bodyPr/>
          <a:lstStyle/>
          <a:p>
            <a:fld id="{E7CB695E-4DFB-4B36-AE3E-02DC9474CB25}" type="slidenum">
              <a:rPr lang="en-GB" smtClean="0"/>
              <a:t>16</a:t>
            </a:fld>
            <a:endParaRPr lang="en-GB"/>
          </a:p>
        </p:txBody>
      </p:sp>
    </p:spTree>
    <p:extLst>
      <p:ext uri="{BB962C8B-B14F-4D97-AF65-F5344CB8AC3E}">
        <p14:creationId xmlns:p14="http://schemas.microsoft.com/office/powerpoint/2010/main" val="3442573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Replacement reads – high acceptance rate</a:t>
            </a:r>
          </a:p>
        </p:txBody>
      </p:sp>
      <p:sp>
        <p:nvSpPr>
          <p:cNvPr id="4" name="Slide Number Placeholder 3"/>
          <p:cNvSpPr>
            <a:spLocks noGrp="1"/>
          </p:cNvSpPr>
          <p:nvPr>
            <p:ph type="sldNum" sz="quarter" idx="10"/>
          </p:nvPr>
        </p:nvSpPr>
        <p:spPr/>
        <p:txBody>
          <a:bodyPr/>
          <a:lstStyle/>
          <a:p>
            <a:fld id="{E7CB695E-4DFB-4B36-AE3E-02DC9474CB25}" type="slidenum">
              <a:rPr lang="en-GB" smtClean="0"/>
              <a:t>17</a:t>
            </a:fld>
            <a:endParaRPr lang="en-GB"/>
          </a:p>
        </p:txBody>
      </p:sp>
    </p:spTree>
    <p:extLst>
      <p:ext uri="{BB962C8B-B14F-4D97-AF65-F5344CB8AC3E}">
        <p14:creationId xmlns:p14="http://schemas.microsoft.com/office/powerpoint/2010/main" val="532737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Highest categories are easily avoided with education</a:t>
            </a:r>
          </a:p>
        </p:txBody>
      </p:sp>
      <p:sp>
        <p:nvSpPr>
          <p:cNvPr id="4" name="Slide Number Placeholder 3"/>
          <p:cNvSpPr>
            <a:spLocks noGrp="1"/>
          </p:cNvSpPr>
          <p:nvPr>
            <p:ph type="sldNum" sz="quarter" idx="10"/>
          </p:nvPr>
        </p:nvSpPr>
        <p:spPr/>
        <p:txBody>
          <a:bodyPr/>
          <a:lstStyle/>
          <a:p>
            <a:fld id="{E7CB695E-4DFB-4B36-AE3E-02DC9474CB25}" type="slidenum">
              <a:rPr lang="en-GB" smtClean="0"/>
              <a:t>18</a:t>
            </a:fld>
            <a:endParaRPr lang="en-GB"/>
          </a:p>
        </p:txBody>
      </p:sp>
    </p:spTree>
    <p:extLst>
      <p:ext uri="{BB962C8B-B14F-4D97-AF65-F5344CB8AC3E}">
        <p14:creationId xmlns:p14="http://schemas.microsoft.com/office/powerpoint/2010/main" val="1344354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Reflects the type of queries being</a:t>
            </a:r>
            <a:r>
              <a:rPr lang="en-GB" baseline="0" dirty="0"/>
              <a:t> received – number relate to replacement read rejections</a:t>
            </a:r>
            <a:endParaRPr lang="en-GB" dirty="0"/>
          </a:p>
        </p:txBody>
      </p:sp>
      <p:sp>
        <p:nvSpPr>
          <p:cNvPr id="4" name="Slide Number Placeholder 3"/>
          <p:cNvSpPr>
            <a:spLocks noGrp="1"/>
          </p:cNvSpPr>
          <p:nvPr>
            <p:ph type="sldNum" sz="quarter" idx="10"/>
          </p:nvPr>
        </p:nvSpPr>
        <p:spPr/>
        <p:txBody>
          <a:bodyPr/>
          <a:lstStyle/>
          <a:p>
            <a:fld id="{E7CB695E-4DFB-4B36-AE3E-02DC9474CB25}" type="slidenum">
              <a:rPr lang="en-GB" smtClean="0"/>
              <a:t>19</a:t>
            </a:fld>
            <a:endParaRPr lang="en-GB"/>
          </a:p>
        </p:txBody>
      </p:sp>
    </p:spTree>
    <p:extLst>
      <p:ext uri="{BB962C8B-B14F-4D97-AF65-F5344CB8AC3E}">
        <p14:creationId xmlns:p14="http://schemas.microsoft.com/office/powerpoint/2010/main" val="391859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MPRN data would be needed to provide advice on specific scenarios</a:t>
            </a:r>
          </a:p>
        </p:txBody>
      </p:sp>
      <p:sp>
        <p:nvSpPr>
          <p:cNvPr id="4" name="Slide Number Placeholder 3"/>
          <p:cNvSpPr>
            <a:spLocks noGrp="1"/>
          </p:cNvSpPr>
          <p:nvPr>
            <p:ph type="sldNum" sz="quarter" idx="10"/>
          </p:nvPr>
        </p:nvSpPr>
        <p:spPr/>
        <p:txBody>
          <a:bodyPr/>
          <a:lstStyle/>
          <a:p>
            <a:fld id="{E7CB695E-4DFB-4B36-AE3E-02DC9474CB25}" type="slidenum">
              <a:rPr lang="en-GB" smtClean="0"/>
              <a:t>20</a:t>
            </a:fld>
            <a:endParaRPr lang="en-GB"/>
          </a:p>
        </p:txBody>
      </p:sp>
    </p:spTree>
    <p:extLst>
      <p:ext uri="{BB962C8B-B14F-4D97-AF65-F5344CB8AC3E}">
        <p14:creationId xmlns:p14="http://schemas.microsoft.com/office/powerpoint/2010/main" val="861978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7A530E-79C0-4FFE-9705-F082EDE6E3CA}" type="slidenum">
              <a:rPr lang="en-GB" smtClean="0"/>
              <a:t>21</a:t>
            </a:fld>
            <a:endParaRPr lang="en-GB"/>
          </a:p>
        </p:txBody>
      </p:sp>
    </p:spTree>
    <p:extLst>
      <p:ext uri="{BB962C8B-B14F-4D97-AF65-F5344CB8AC3E}">
        <p14:creationId xmlns:p14="http://schemas.microsoft.com/office/powerpoint/2010/main" val="1166789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7A530E-79C0-4FFE-9705-F082EDE6E3CA}" type="slidenum">
              <a:rPr lang="en-GB" smtClean="0"/>
              <a:t>22</a:t>
            </a:fld>
            <a:endParaRPr lang="en-GB"/>
          </a:p>
        </p:txBody>
      </p:sp>
    </p:spTree>
    <p:extLst>
      <p:ext uri="{BB962C8B-B14F-4D97-AF65-F5344CB8AC3E}">
        <p14:creationId xmlns:p14="http://schemas.microsoft.com/office/powerpoint/2010/main" val="1166789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7A530E-79C0-4FFE-9705-F082EDE6E3CA}" type="slidenum">
              <a:rPr lang="en-GB" smtClean="0"/>
              <a:t>23</a:t>
            </a:fld>
            <a:endParaRPr lang="en-GB"/>
          </a:p>
        </p:txBody>
      </p:sp>
    </p:spTree>
    <p:extLst>
      <p:ext uri="{BB962C8B-B14F-4D97-AF65-F5344CB8AC3E}">
        <p14:creationId xmlns:p14="http://schemas.microsoft.com/office/powerpoint/2010/main" val="116678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Decline in rejections is proof of the assistance provided</a:t>
            </a:r>
            <a:r>
              <a:rPr lang="en-GB" baseline="0" dirty="0"/>
              <a:t> by data team as part of UIG piece of work</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UIG – highlights problem sites that we are still working with industry to resolve</a:t>
            </a:r>
            <a:endParaRPr lang="en-GB" dirty="0"/>
          </a:p>
          <a:p>
            <a:r>
              <a:rPr lang="en-GB" baseline="0" dirty="0"/>
              <a:t>To be considered – number of sites we have that are Class 1 and the number of reads that would mean for every day each month – give an indication of level of estimation taking place </a:t>
            </a:r>
          </a:p>
        </p:txBody>
      </p:sp>
      <p:sp>
        <p:nvSpPr>
          <p:cNvPr id="4" name="Slide Number Placeholder 3"/>
          <p:cNvSpPr>
            <a:spLocks noGrp="1"/>
          </p:cNvSpPr>
          <p:nvPr>
            <p:ph type="sldNum" sz="quarter" idx="10"/>
          </p:nvPr>
        </p:nvSpPr>
        <p:spPr/>
        <p:txBody>
          <a:bodyPr/>
          <a:lstStyle/>
          <a:p>
            <a:fld id="{E7CB695E-4DFB-4B36-AE3E-02DC9474CB25}" type="slidenum">
              <a:rPr lang="en-GB" smtClean="0"/>
              <a:t>6</a:t>
            </a:fld>
            <a:endParaRPr lang="en-GB" dirty="0"/>
          </a:p>
        </p:txBody>
      </p:sp>
    </p:spTree>
    <p:extLst>
      <p:ext uri="{BB962C8B-B14F-4D97-AF65-F5344CB8AC3E}">
        <p14:creationId xmlns:p14="http://schemas.microsoft.com/office/powerpoint/2010/main" val="3271890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7A530E-79C0-4FFE-9705-F082EDE6E3CA}" type="slidenum">
              <a:rPr lang="en-GB" smtClean="0"/>
              <a:t>24</a:t>
            </a:fld>
            <a:endParaRPr lang="en-GB"/>
          </a:p>
        </p:txBody>
      </p:sp>
    </p:spTree>
    <p:extLst>
      <p:ext uri="{BB962C8B-B14F-4D97-AF65-F5344CB8AC3E}">
        <p14:creationId xmlns:p14="http://schemas.microsoft.com/office/powerpoint/2010/main" val="1035896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Majority of rejection reasons would have applied in the old world too</a:t>
            </a:r>
          </a:p>
          <a:p>
            <a:r>
              <a:rPr lang="en-GB" dirty="0"/>
              <a:t>Energy</a:t>
            </a:r>
            <a:r>
              <a:rPr lang="en-GB" baseline="0" dirty="0"/>
              <a:t> tolerance reason is linked to the fact that </a:t>
            </a:r>
            <a:r>
              <a:rPr lang="en-GB" baseline="0" dirty="0" err="1"/>
              <a:t>ttz</a:t>
            </a:r>
            <a:r>
              <a:rPr lang="en-GB" baseline="0" dirty="0"/>
              <a:t> counts have not been provided – correlation between the two codes</a:t>
            </a:r>
          </a:p>
          <a:p>
            <a:r>
              <a:rPr lang="en-GB" baseline="0" dirty="0"/>
              <a:t>RGMA related rejections link back to the work identified during UIG project where a significant number of RGMA amendments were required</a:t>
            </a:r>
            <a:endParaRPr lang="en-GB" dirty="0"/>
          </a:p>
        </p:txBody>
      </p:sp>
      <p:sp>
        <p:nvSpPr>
          <p:cNvPr id="4" name="Slide Number Placeholder 3"/>
          <p:cNvSpPr>
            <a:spLocks noGrp="1"/>
          </p:cNvSpPr>
          <p:nvPr>
            <p:ph type="sldNum" sz="quarter" idx="10"/>
          </p:nvPr>
        </p:nvSpPr>
        <p:spPr/>
        <p:txBody>
          <a:bodyPr/>
          <a:lstStyle/>
          <a:p>
            <a:fld id="{E7CB695E-4DFB-4B36-AE3E-02DC9474CB25}" type="slidenum">
              <a:rPr lang="en-GB" smtClean="0"/>
              <a:t>7</a:t>
            </a:fld>
            <a:endParaRPr lang="en-GB"/>
          </a:p>
        </p:txBody>
      </p:sp>
    </p:spTree>
    <p:extLst>
      <p:ext uri="{BB962C8B-B14F-4D97-AF65-F5344CB8AC3E}">
        <p14:creationId xmlns:p14="http://schemas.microsoft.com/office/powerpoint/2010/main" val="375567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validations make up low percentage</a:t>
            </a:r>
            <a:r>
              <a:rPr lang="en-GB" baseline="0" dirty="0"/>
              <a:t> of rejections</a:t>
            </a:r>
          </a:p>
          <a:p>
            <a:r>
              <a:rPr lang="en-GB" baseline="0" dirty="0"/>
              <a:t>The top two are reasons that are wholly within the gift of the DMSP to prevent with the exception of Prime Meters which is an area being looked into (small numbers)</a:t>
            </a:r>
            <a:endParaRPr lang="en-GB" dirty="0"/>
          </a:p>
        </p:txBody>
      </p:sp>
      <p:sp>
        <p:nvSpPr>
          <p:cNvPr id="4" name="Slide Number Placeholder 3"/>
          <p:cNvSpPr>
            <a:spLocks noGrp="1"/>
          </p:cNvSpPr>
          <p:nvPr>
            <p:ph type="sldNum" sz="quarter" idx="10"/>
          </p:nvPr>
        </p:nvSpPr>
        <p:spPr/>
        <p:txBody>
          <a:bodyPr/>
          <a:lstStyle/>
          <a:p>
            <a:fld id="{E7CB695E-4DFB-4B36-AE3E-02DC9474CB25}" type="slidenum">
              <a:rPr lang="en-GB" smtClean="0"/>
              <a:t>8</a:t>
            </a:fld>
            <a:endParaRPr lang="en-GB"/>
          </a:p>
        </p:txBody>
      </p:sp>
    </p:spTree>
    <p:extLst>
      <p:ext uri="{BB962C8B-B14F-4D97-AF65-F5344CB8AC3E}">
        <p14:creationId xmlns:p14="http://schemas.microsoft.com/office/powerpoint/2010/main" val="2927536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Only recently had sites that have transferred</a:t>
            </a:r>
            <a:r>
              <a:rPr lang="en-GB" baseline="0" dirty="0"/>
              <a:t> to Class 2 – read performance is good considering new arrangements for shippers - new files </a:t>
            </a:r>
            <a:r>
              <a:rPr lang="en-GB" baseline="0" dirty="0" err="1"/>
              <a:t>etc</a:t>
            </a: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To be considered – number of sites we have that are Class 2 and the number of reads that would mean for every day each month – give an indication of level of estimation taking place (gives more context)</a:t>
            </a:r>
          </a:p>
          <a:p>
            <a:endParaRPr lang="en-GB" dirty="0"/>
          </a:p>
        </p:txBody>
      </p:sp>
      <p:sp>
        <p:nvSpPr>
          <p:cNvPr id="4" name="Slide Number Placeholder 3"/>
          <p:cNvSpPr>
            <a:spLocks noGrp="1"/>
          </p:cNvSpPr>
          <p:nvPr>
            <p:ph type="sldNum" sz="quarter" idx="10"/>
          </p:nvPr>
        </p:nvSpPr>
        <p:spPr/>
        <p:txBody>
          <a:bodyPr/>
          <a:lstStyle/>
          <a:p>
            <a:fld id="{E7CB695E-4DFB-4B36-AE3E-02DC9474CB25}" type="slidenum">
              <a:rPr lang="en-GB" smtClean="0"/>
              <a:t>9</a:t>
            </a:fld>
            <a:endParaRPr lang="en-GB"/>
          </a:p>
        </p:txBody>
      </p:sp>
    </p:spTree>
    <p:extLst>
      <p:ext uri="{BB962C8B-B14F-4D97-AF65-F5344CB8AC3E}">
        <p14:creationId xmlns:p14="http://schemas.microsoft.com/office/powerpoint/2010/main" val="28885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CB695E-4DFB-4B36-AE3E-02DC9474CB25}" type="slidenum">
              <a:rPr lang="en-GB" smtClean="0"/>
              <a:t>10</a:t>
            </a:fld>
            <a:endParaRPr lang="en-GB"/>
          </a:p>
        </p:txBody>
      </p:sp>
    </p:spTree>
    <p:extLst>
      <p:ext uri="{BB962C8B-B14F-4D97-AF65-F5344CB8AC3E}">
        <p14:creationId xmlns:p14="http://schemas.microsoft.com/office/powerpoint/2010/main" val="767049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Aware of issues some shippers having</a:t>
            </a:r>
            <a:r>
              <a:rPr lang="en-GB" baseline="0" dirty="0"/>
              <a:t> with class 3 – not being able to get opening read and read following in (going to pending status – not being rejected) – this could have a knock on effect to getting subsequent readings in if lower</a:t>
            </a:r>
          </a:p>
          <a:p>
            <a:r>
              <a:rPr lang="en-GB" baseline="0" dirty="0"/>
              <a:t>Others appear to be one off issues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Aware that multiple failed attempts for MPR, same read date</a:t>
            </a:r>
            <a:endParaRPr lang="en-GB" dirty="0"/>
          </a:p>
          <a:p>
            <a:endParaRPr lang="en-GB" dirty="0"/>
          </a:p>
        </p:txBody>
      </p:sp>
      <p:sp>
        <p:nvSpPr>
          <p:cNvPr id="4" name="Slide Number Placeholder 3"/>
          <p:cNvSpPr>
            <a:spLocks noGrp="1"/>
          </p:cNvSpPr>
          <p:nvPr>
            <p:ph type="sldNum" sz="quarter" idx="10"/>
          </p:nvPr>
        </p:nvSpPr>
        <p:spPr/>
        <p:txBody>
          <a:bodyPr/>
          <a:lstStyle/>
          <a:p>
            <a:fld id="{E7CB695E-4DFB-4B36-AE3E-02DC9474CB25}" type="slidenum">
              <a:rPr lang="en-GB" smtClean="0"/>
              <a:t>11</a:t>
            </a:fld>
            <a:endParaRPr lang="en-GB"/>
          </a:p>
        </p:txBody>
      </p:sp>
    </p:spTree>
    <p:extLst>
      <p:ext uri="{BB962C8B-B14F-4D97-AF65-F5344CB8AC3E}">
        <p14:creationId xmlns:p14="http://schemas.microsoft.com/office/powerpoint/2010/main" val="178029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June – No Class 3 sites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MRE00420 – Meter read does not have the expected number of digits – appears to have been a one off, one shipper submitted 99% of these – dramatically lower numbers since Oct</a:t>
            </a:r>
            <a:endParaRPr lang="en-GB" dirty="0"/>
          </a:p>
          <a:p>
            <a:r>
              <a:rPr lang="en-GB" baseline="0" dirty="0"/>
              <a:t>MRE01029 – ‘</a:t>
            </a:r>
            <a:r>
              <a:rPr lang="en-US" baseline="0" dirty="0"/>
              <a:t>Reading breached the upper Inner tolerance value and no override flag provided’ – wholly within the gift of the shipper to prevent</a:t>
            </a:r>
          </a:p>
        </p:txBody>
      </p:sp>
      <p:sp>
        <p:nvSpPr>
          <p:cNvPr id="4" name="Slide Number Placeholder 3"/>
          <p:cNvSpPr>
            <a:spLocks noGrp="1"/>
          </p:cNvSpPr>
          <p:nvPr>
            <p:ph type="sldNum" sz="quarter" idx="10"/>
          </p:nvPr>
        </p:nvSpPr>
        <p:spPr/>
        <p:txBody>
          <a:bodyPr/>
          <a:lstStyle/>
          <a:p>
            <a:fld id="{E7CB695E-4DFB-4B36-AE3E-02DC9474CB25}" type="slidenum">
              <a:rPr lang="en-GB" smtClean="0"/>
              <a:t>12</a:t>
            </a:fld>
            <a:endParaRPr lang="en-GB"/>
          </a:p>
        </p:txBody>
      </p:sp>
    </p:spTree>
    <p:extLst>
      <p:ext uri="{BB962C8B-B14F-4D97-AF65-F5344CB8AC3E}">
        <p14:creationId xmlns:p14="http://schemas.microsoft.com/office/powerpoint/2010/main" val="2579444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a:t>
            </a:r>
            <a:r>
              <a:rPr lang="en-GB" baseline="0" dirty="0"/>
              <a:t> there any issues in the pre validation of readings prior to submission</a:t>
            </a:r>
          </a:p>
          <a:p>
            <a:r>
              <a:rPr lang="en-GB" baseline="0" dirty="0"/>
              <a:t>MRE01029 – wholly within shippers gift to prevent</a:t>
            </a:r>
          </a:p>
          <a:p>
            <a:r>
              <a:rPr lang="en-GB" baseline="0" dirty="0"/>
              <a:t>Aware that multiple failed attempts for MPR, same read date</a:t>
            </a:r>
            <a:endParaRPr lang="en-GB" dirty="0"/>
          </a:p>
        </p:txBody>
      </p:sp>
      <p:sp>
        <p:nvSpPr>
          <p:cNvPr id="4" name="Slide Number Placeholder 3"/>
          <p:cNvSpPr>
            <a:spLocks noGrp="1"/>
          </p:cNvSpPr>
          <p:nvPr>
            <p:ph type="sldNum" sz="quarter" idx="10"/>
          </p:nvPr>
        </p:nvSpPr>
        <p:spPr/>
        <p:txBody>
          <a:bodyPr/>
          <a:lstStyle/>
          <a:p>
            <a:fld id="{E7CB695E-4DFB-4B36-AE3E-02DC9474CB25}" type="slidenum">
              <a:rPr lang="en-GB" smtClean="0"/>
              <a:t>13</a:t>
            </a:fld>
            <a:endParaRPr lang="en-GB"/>
          </a:p>
        </p:txBody>
      </p:sp>
    </p:spTree>
    <p:extLst>
      <p:ext uri="{BB962C8B-B14F-4D97-AF65-F5344CB8AC3E}">
        <p14:creationId xmlns:p14="http://schemas.microsoft.com/office/powerpoint/2010/main" val="1583563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4221832"/>
            <a:ext cx="9144000" cy="129540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5013176"/>
            <a:ext cx="9144000" cy="1275432"/>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dirty="0"/>
              <a:t>Click to edit Master subtitle style</a:t>
            </a:r>
          </a:p>
        </p:txBody>
      </p:sp>
      <p:sp>
        <p:nvSpPr>
          <p:cNvPr id="6" name="Slide Number Placeholder 1"/>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b="1">
                <a:solidFill>
                  <a:schemeClr val="accent1"/>
                </a:solidFill>
              </a:defRPr>
            </a:lvl1pPr>
          </a:lstStyle>
          <a:p>
            <a:fld id="{174344DF-011B-48E6-B282-A6F0B24A15A4}" type="slidenum">
              <a:rPr lang="en-GB" smtClean="0"/>
              <a:pPr/>
              <a:t>‹#›</a:t>
            </a:fld>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2493392"/>
            <a:ext cx="7772400" cy="893763"/>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3356992"/>
            <a:ext cx="6400800" cy="792163"/>
          </a:xfrm>
        </p:spPr>
        <p:txBody>
          <a:bodyPr/>
          <a:lstStyle>
            <a:lvl1pPr marL="0" indent="0" algn="ctr">
              <a:buFontTx/>
              <a:buNone/>
              <a:defRPr/>
            </a:lvl1pPr>
          </a:lstStyle>
          <a:p>
            <a:pPr lvl="0"/>
            <a:r>
              <a:rPr lang="en-GB" noProof="0" dirty="0"/>
              <a:t>Click to edit Master subtitle style</a:t>
            </a:r>
          </a:p>
        </p:txBody>
      </p:sp>
      <p:sp>
        <p:nvSpPr>
          <p:cNvPr id="6" name="Slide Number Placeholder 1"/>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b="1">
                <a:solidFill>
                  <a:schemeClr val="accent1"/>
                </a:solidFill>
              </a:defRPr>
            </a:lvl1pPr>
          </a:lstStyle>
          <a:p>
            <a:fld id="{174344DF-011B-48E6-B282-A6F0B24A15A4}" type="slidenum">
              <a:rPr lang="en-GB" smtClean="0"/>
              <a:pPr/>
              <a:t>‹#›</a:t>
            </a:fld>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56480"/>
            <a:ext cx="8688388" cy="965200"/>
          </a:xfrm>
        </p:spPr>
        <p:txBody>
          <a:bodyPr/>
          <a:lstStyle>
            <a:lvl1pPr algn="l">
              <a:defRPr sz="3000">
                <a:solidFill>
                  <a:srgbClr val="1D3E6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8600" y="908720"/>
            <a:ext cx="8686800" cy="46085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1"/>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b="1">
                <a:solidFill>
                  <a:schemeClr val="accent1"/>
                </a:solidFill>
              </a:defRPr>
            </a:lvl1pPr>
          </a:lstStyle>
          <a:p>
            <a:fld id="{174344DF-011B-48E6-B282-A6F0B24A15A4}" type="slidenum">
              <a:rPr lang="en-GB" smtClean="0"/>
              <a:pPr/>
              <a:t>‹#›</a:t>
            </a:fld>
            <a:endParaRPr lang="en-GB"/>
          </a:p>
        </p:txBody>
      </p:sp>
    </p:spTree>
    <p:extLst>
      <p:ext uri="{BB962C8B-B14F-4D97-AF65-F5344CB8AC3E}">
        <p14:creationId xmlns:p14="http://schemas.microsoft.com/office/powerpoint/2010/main" val="8778983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7151"/>
            <a:ext cx="8688388" cy="9652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908051"/>
            <a:ext cx="868680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Slide Number Placeholder 1"/>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b="1">
                <a:solidFill>
                  <a:schemeClr val="accent1"/>
                </a:solidFill>
              </a:defRPr>
            </a:lvl1pPr>
          </a:lstStyle>
          <a:p>
            <a:fld id="{174344DF-011B-48E6-B282-A6F0B24A15A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rachel.martin@xoserve.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mailto:Karen.j.marklew@xoserve.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sz="quarter"/>
          </p:nvPr>
        </p:nvSpPr>
        <p:spPr>
          <a:xfrm>
            <a:off x="0" y="4077072"/>
            <a:ext cx="9144000" cy="1388691"/>
          </a:xfrm>
        </p:spPr>
        <p:txBody>
          <a:bodyPr/>
          <a:lstStyle/>
          <a:p>
            <a:r>
              <a:rPr lang="en-GB" dirty="0">
                <a:solidFill>
                  <a:srgbClr val="3E5AA8"/>
                </a:solidFill>
              </a:rPr>
              <a:t>Nexus Meter Read Performance</a:t>
            </a:r>
            <a:br>
              <a:rPr lang="en-GB" dirty="0">
                <a:solidFill>
                  <a:srgbClr val="3E5AA8"/>
                </a:solidFill>
              </a:rPr>
            </a:br>
            <a:r>
              <a:rPr lang="en-GB" dirty="0">
                <a:solidFill>
                  <a:srgbClr val="3E5AA8"/>
                </a:solidFill>
              </a:rPr>
              <a:t>April 2018</a:t>
            </a:r>
          </a:p>
        </p:txBody>
      </p:sp>
    </p:spTree>
    <p:extLst>
      <p:ext uri="{BB962C8B-B14F-4D97-AF65-F5344CB8AC3E}">
        <p14:creationId xmlns:p14="http://schemas.microsoft.com/office/powerpoint/2010/main" val="3119049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 10 Rejection Reasons by Class – Class 2</a:t>
            </a:r>
          </a:p>
        </p:txBody>
      </p:sp>
      <p:sp>
        <p:nvSpPr>
          <p:cNvPr id="4" name="Slide Number Placeholder 3"/>
          <p:cNvSpPr>
            <a:spLocks noGrp="1"/>
          </p:cNvSpPr>
          <p:nvPr>
            <p:ph type="sldNum" sz="quarter" idx="4"/>
          </p:nvPr>
        </p:nvSpPr>
        <p:spPr/>
        <p:txBody>
          <a:bodyPr/>
          <a:lstStyle/>
          <a:p>
            <a:fld id="{174344DF-011B-48E6-B282-A6F0B24A15A4}" type="slidenum">
              <a:rPr lang="en-GB" smtClean="0"/>
              <a:pPr/>
              <a:t>10</a:t>
            </a:fld>
            <a:endParaRPr lang="en-GB"/>
          </a:p>
        </p:txBody>
      </p:sp>
      <p:graphicFrame>
        <p:nvGraphicFramePr>
          <p:cNvPr id="6" name="Chart 5"/>
          <p:cNvGraphicFramePr>
            <a:graphicFrameLocks/>
          </p:cNvGraphicFramePr>
          <p:nvPr>
            <p:extLst>
              <p:ext uri="{D42A27DB-BD31-4B8C-83A1-F6EECF244321}">
                <p14:modId xmlns:p14="http://schemas.microsoft.com/office/powerpoint/2010/main" val="1605450357"/>
              </p:ext>
            </p:extLst>
          </p:nvPr>
        </p:nvGraphicFramePr>
        <p:xfrm>
          <a:off x="107503" y="764704"/>
          <a:ext cx="8806309" cy="55916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170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 Performance by Class – Class 3</a:t>
            </a:r>
          </a:p>
        </p:txBody>
      </p:sp>
      <p:sp>
        <p:nvSpPr>
          <p:cNvPr id="4" name="Slide Number Placeholder 3"/>
          <p:cNvSpPr>
            <a:spLocks noGrp="1"/>
          </p:cNvSpPr>
          <p:nvPr>
            <p:ph type="sldNum" sz="quarter" idx="4"/>
          </p:nvPr>
        </p:nvSpPr>
        <p:spPr/>
        <p:txBody>
          <a:bodyPr/>
          <a:lstStyle/>
          <a:p>
            <a:fld id="{174344DF-011B-48E6-B282-A6F0B24A15A4}" type="slidenum">
              <a:rPr lang="en-GB" smtClean="0"/>
              <a:pPr/>
              <a:t>11</a:t>
            </a:fld>
            <a:endParaRPr lang="en-GB"/>
          </a:p>
        </p:txBody>
      </p:sp>
      <p:sp>
        <p:nvSpPr>
          <p:cNvPr id="6" name="TextBox 1"/>
          <p:cNvSpPr txBox="1"/>
          <p:nvPr/>
        </p:nvSpPr>
        <p:spPr>
          <a:xfrm>
            <a:off x="5076056" y="2946648"/>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41%</a:t>
            </a:r>
          </a:p>
        </p:txBody>
      </p:sp>
      <p:sp>
        <p:nvSpPr>
          <p:cNvPr id="7" name="TextBox 1"/>
          <p:cNvSpPr txBox="1"/>
          <p:nvPr/>
        </p:nvSpPr>
        <p:spPr>
          <a:xfrm>
            <a:off x="5385792" y="184482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59%</a:t>
            </a:r>
          </a:p>
        </p:txBody>
      </p:sp>
      <p:sp>
        <p:nvSpPr>
          <p:cNvPr id="8" name="TextBox 1"/>
          <p:cNvSpPr txBox="1"/>
          <p:nvPr/>
        </p:nvSpPr>
        <p:spPr>
          <a:xfrm>
            <a:off x="6105872" y="2780928"/>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92%</a:t>
            </a:r>
          </a:p>
        </p:txBody>
      </p:sp>
      <p:sp>
        <p:nvSpPr>
          <p:cNvPr id="9" name="TextBox 1"/>
          <p:cNvSpPr txBox="1"/>
          <p:nvPr/>
        </p:nvSpPr>
        <p:spPr>
          <a:xfrm>
            <a:off x="6393904" y="532291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8%</a:t>
            </a:r>
          </a:p>
        </p:txBody>
      </p:sp>
      <p:sp>
        <p:nvSpPr>
          <p:cNvPr id="10" name="TextBox 1"/>
          <p:cNvSpPr txBox="1"/>
          <p:nvPr/>
        </p:nvSpPr>
        <p:spPr>
          <a:xfrm>
            <a:off x="7113984" y="364502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47%</a:t>
            </a:r>
          </a:p>
        </p:txBody>
      </p:sp>
      <p:sp>
        <p:nvSpPr>
          <p:cNvPr id="11" name="TextBox 1"/>
          <p:cNvSpPr txBox="1"/>
          <p:nvPr/>
        </p:nvSpPr>
        <p:spPr>
          <a:xfrm>
            <a:off x="7402016" y="335699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53%</a:t>
            </a:r>
          </a:p>
        </p:txBody>
      </p:sp>
      <p:graphicFrame>
        <p:nvGraphicFramePr>
          <p:cNvPr id="12" name="Chart 11"/>
          <p:cNvGraphicFramePr>
            <a:graphicFrameLocks/>
          </p:cNvGraphicFramePr>
          <p:nvPr>
            <p:extLst>
              <p:ext uri="{D42A27DB-BD31-4B8C-83A1-F6EECF244321}">
                <p14:modId xmlns:p14="http://schemas.microsoft.com/office/powerpoint/2010/main" val="3148417359"/>
              </p:ext>
            </p:extLst>
          </p:nvPr>
        </p:nvGraphicFramePr>
        <p:xfrm>
          <a:off x="107504" y="908720"/>
          <a:ext cx="8928992"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p:cNvSpPr txBox="1"/>
          <p:nvPr/>
        </p:nvSpPr>
        <p:spPr>
          <a:xfrm>
            <a:off x="5796136" y="4221088"/>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41%</a:t>
            </a:r>
          </a:p>
        </p:txBody>
      </p:sp>
      <p:sp>
        <p:nvSpPr>
          <p:cNvPr id="14" name="TextBox 1"/>
          <p:cNvSpPr txBox="1"/>
          <p:nvPr/>
        </p:nvSpPr>
        <p:spPr>
          <a:xfrm>
            <a:off x="5796136" y="201054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59%</a:t>
            </a:r>
          </a:p>
        </p:txBody>
      </p:sp>
      <p:sp>
        <p:nvSpPr>
          <p:cNvPr id="15" name="TextBox 1"/>
          <p:cNvSpPr txBox="1"/>
          <p:nvPr/>
        </p:nvSpPr>
        <p:spPr>
          <a:xfrm>
            <a:off x="6969968" y="4098776"/>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92%</a:t>
            </a:r>
          </a:p>
        </p:txBody>
      </p:sp>
      <p:sp>
        <p:nvSpPr>
          <p:cNvPr id="16" name="TextBox 1"/>
          <p:cNvSpPr txBox="1"/>
          <p:nvPr/>
        </p:nvSpPr>
        <p:spPr>
          <a:xfrm>
            <a:off x="6969968" y="3861048"/>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8%</a:t>
            </a:r>
          </a:p>
        </p:txBody>
      </p:sp>
      <p:sp>
        <p:nvSpPr>
          <p:cNvPr id="17" name="TextBox 1"/>
          <p:cNvSpPr txBox="1"/>
          <p:nvPr/>
        </p:nvSpPr>
        <p:spPr>
          <a:xfrm>
            <a:off x="8122096" y="460283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47%</a:t>
            </a:r>
          </a:p>
        </p:txBody>
      </p:sp>
      <p:sp>
        <p:nvSpPr>
          <p:cNvPr id="18" name="TextBox 1"/>
          <p:cNvSpPr txBox="1"/>
          <p:nvPr/>
        </p:nvSpPr>
        <p:spPr>
          <a:xfrm>
            <a:off x="8122096" y="328498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53%</a:t>
            </a:r>
          </a:p>
        </p:txBody>
      </p:sp>
    </p:spTree>
    <p:extLst>
      <p:ext uri="{BB962C8B-B14F-4D97-AF65-F5344CB8AC3E}">
        <p14:creationId xmlns:p14="http://schemas.microsoft.com/office/powerpoint/2010/main" val="2325566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4344DF-011B-48E6-B282-A6F0B24A15A4}" type="slidenum">
              <a:rPr lang="en-GB" smtClean="0"/>
              <a:pPr/>
              <a:t>12</a:t>
            </a:fld>
            <a:endParaRPr lang="en-GB"/>
          </a:p>
        </p:txBody>
      </p:sp>
      <p:sp>
        <p:nvSpPr>
          <p:cNvPr id="5" name="Title 1"/>
          <p:cNvSpPr>
            <a:spLocks noGrp="1"/>
          </p:cNvSpPr>
          <p:nvPr>
            <p:ph type="title"/>
          </p:nvPr>
        </p:nvSpPr>
        <p:spPr/>
        <p:txBody>
          <a:bodyPr/>
          <a:lstStyle/>
          <a:p>
            <a:r>
              <a:rPr lang="en-GB" dirty="0"/>
              <a:t>Top 10 Rejection Reasons by Class – Class 3</a:t>
            </a:r>
          </a:p>
        </p:txBody>
      </p:sp>
      <p:graphicFrame>
        <p:nvGraphicFramePr>
          <p:cNvPr id="6" name="Chart 5"/>
          <p:cNvGraphicFramePr>
            <a:graphicFrameLocks/>
          </p:cNvGraphicFramePr>
          <p:nvPr>
            <p:extLst>
              <p:ext uri="{D42A27DB-BD31-4B8C-83A1-F6EECF244321}">
                <p14:modId xmlns:p14="http://schemas.microsoft.com/office/powerpoint/2010/main" val="4229189199"/>
              </p:ext>
            </p:extLst>
          </p:nvPr>
        </p:nvGraphicFramePr>
        <p:xfrm>
          <a:off x="0" y="620688"/>
          <a:ext cx="9036495" cy="5616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1617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4344DF-011B-48E6-B282-A6F0B24A15A4}" type="slidenum">
              <a:rPr lang="en-GB" smtClean="0"/>
              <a:pPr/>
              <a:t>13</a:t>
            </a:fld>
            <a:endParaRPr lang="en-GB"/>
          </a:p>
        </p:txBody>
      </p:sp>
      <p:sp>
        <p:nvSpPr>
          <p:cNvPr id="6" name="Title 2"/>
          <p:cNvSpPr>
            <a:spLocks noGrp="1"/>
          </p:cNvSpPr>
          <p:nvPr>
            <p:ph type="title"/>
          </p:nvPr>
        </p:nvSpPr>
        <p:spPr>
          <a:xfrm>
            <a:off x="225425" y="-56480"/>
            <a:ext cx="8688388" cy="965200"/>
          </a:xfrm>
        </p:spPr>
        <p:txBody>
          <a:bodyPr/>
          <a:lstStyle/>
          <a:p>
            <a:r>
              <a:rPr lang="en-GB" dirty="0"/>
              <a:t>Energy Tolerance Rejections – Class 3</a:t>
            </a:r>
          </a:p>
        </p:txBody>
      </p:sp>
      <p:graphicFrame>
        <p:nvGraphicFramePr>
          <p:cNvPr id="2" name="Table 1"/>
          <p:cNvGraphicFramePr>
            <a:graphicFrameLocks noGrp="1"/>
          </p:cNvGraphicFramePr>
          <p:nvPr>
            <p:extLst>
              <p:ext uri="{D42A27DB-BD31-4B8C-83A1-F6EECF244321}">
                <p14:modId xmlns:p14="http://schemas.microsoft.com/office/powerpoint/2010/main" val="770782853"/>
              </p:ext>
            </p:extLst>
          </p:nvPr>
        </p:nvGraphicFramePr>
        <p:xfrm>
          <a:off x="228600" y="908720"/>
          <a:ext cx="8686800" cy="2020824"/>
        </p:xfrm>
        <a:graphic>
          <a:graphicData uri="http://schemas.openxmlformats.org/drawingml/2006/table">
            <a:tbl>
              <a:tblPr>
                <a:tableStyleId>{5C22544A-7EE6-4342-B048-85BDC9FD1C3A}</a:tableStyleId>
              </a:tblPr>
              <a:tblGrid>
                <a:gridCol w="1175048">
                  <a:extLst>
                    <a:ext uri="{9D8B030D-6E8A-4147-A177-3AD203B41FA5}">
                      <a16:colId xmlns:a16="http://schemas.microsoft.com/office/drawing/2014/main" val="20000"/>
                    </a:ext>
                  </a:extLst>
                </a:gridCol>
                <a:gridCol w="2890982">
                  <a:extLst>
                    <a:ext uri="{9D8B030D-6E8A-4147-A177-3AD203B41FA5}">
                      <a16:colId xmlns:a16="http://schemas.microsoft.com/office/drawing/2014/main" val="20001"/>
                    </a:ext>
                  </a:extLst>
                </a:gridCol>
                <a:gridCol w="660110">
                  <a:extLst>
                    <a:ext uri="{9D8B030D-6E8A-4147-A177-3AD203B41FA5}">
                      <a16:colId xmlns:a16="http://schemas.microsoft.com/office/drawing/2014/main" val="20002"/>
                    </a:ext>
                  </a:extLst>
                </a:gridCol>
                <a:gridCol w="660110">
                  <a:extLst>
                    <a:ext uri="{9D8B030D-6E8A-4147-A177-3AD203B41FA5}">
                      <a16:colId xmlns:a16="http://schemas.microsoft.com/office/drawing/2014/main" val="20003"/>
                    </a:ext>
                  </a:extLst>
                </a:gridCol>
                <a:gridCol w="660110">
                  <a:extLst>
                    <a:ext uri="{9D8B030D-6E8A-4147-A177-3AD203B41FA5}">
                      <a16:colId xmlns:a16="http://schemas.microsoft.com/office/drawing/2014/main" val="20004"/>
                    </a:ext>
                  </a:extLst>
                </a:gridCol>
                <a:gridCol w="660110">
                  <a:extLst>
                    <a:ext uri="{9D8B030D-6E8A-4147-A177-3AD203B41FA5}">
                      <a16:colId xmlns:a16="http://schemas.microsoft.com/office/drawing/2014/main" val="20005"/>
                    </a:ext>
                  </a:extLst>
                </a:gridCol>
                <a:gridCol w="660110">
                  <a:extLst>
                    <a:ext uri="{9D8B030D-6E8A-4147-A177-3AD203B41FA5}">
                      <a16:colId xmlns:a16="http://schemas.microsoft.com/office/drawing/2014/main" val="20006"/>
                    </a:ext>
                  </a:extLst>
                </a:gridCol>
                <a:gridCol w="660110">
                  <a:extLst>
                    <a:ext uri="{9D8B030D-6E8A-4147-A177-3AD203B41FA5}">
                      <a16:colId xmlns:a16="http://schemas.microsoft.com/office/drawing/2014/main" val="20007"/>
                    </a:ext>
                  </a:extLst>
                </a:gridCol>
                <a:gridCol w="660110">
                  <a:extLst>
                    <a:ext uri="{9D8B030D-6E8A-4147-A177-3AD203B41FA5}">
                      <a16:colId xmlns:a16="http://schemas.microsoft.com/office/drawing/2014/main" val="20008"/>
                    </a:ext>
                  </a:extLst>
                </a:gridCol>
              </a:tblGrid>
              <a:tr h="398727">
                <a:tc>
                  <a:txBody>
                    <a:bodyPr/>
                    <a:lstStyle/>
                    <a:p>
                      <a:pPr algn="l" fontAlgn="t"/>
                      <a:r>
                        <a:rPr lang="en-GB" sz="1000" u="none" strike="noStrike">
                          <a:effectLst/>
                        </a:rPr>
                        <a:t>REJECTION_CODE</a:t>
                      </a:r>
                      <a:endParaRPr lang="en-GB" sz="1000" b="0" i="0" u="none" strike="noStrike">
                        <a:effectLst/>
                        <a:latin typeface="Arial"/>
                      </a:endParaRPr>
                    </a:p>
                  </a:txBody>
                  <a:tcPr marL="9321" marR="9321" marT="9321" marB="0"/>
                </a:tc>
                <a:tc>
                  <a:txBody>
                    <a:bodyPr/>
                    <a:lstStyle/>
                    <a:p>
                      <a:pPr algn="l" fontAlgn="t"/>
                      <a:r>
                        <a:rPr lang="en-GB" sz="1000" u="none" strike="noStrike">
                          <a:effectLst/>
                        </a:rPr>
                        <a:t>REJECTION_REASON</a:t>
                      </a:r>
                      <a:endParaRPr lang="en-GB" sz="1000" b="0" i="0" u="none" strike="noStrike">
                        <a:effectLst/>
                        <a:latin typeface="Arial"/>
                      </a:endParaRPr>
                    </a:p>
                  </a:txBody>
                  <a:tcPr marL="9321" marR="9321" marT="9321" marB="0"/>
                </a:tc>
                <a:tc>
                  <a:txBody>
                    <a:bodyPr/>
                    <a:lstStyle/>
                    <a:p>
                      <a:pPr algn="r" fontAlgn="t"/>
                      <a:r>
                        <a:rPr lang="en-GB" sz="1000" u="none" strike="noStrike">
                          <a:effectLst/>
                        </a:rPr>
                        <a:t>Jun-17</a:t>
                      </a:r>
                      <a:endParaRPr lang="en-GB" sz="1000" b="0" i="0" u="none" strike="noStrike">
                        <a:effectLst/>
                        <a:latin typeface="Arial"/>
                      </a:endParaRPr>
                    </a:p>
                  </a:txBody>
                  <a:tcPr marL="9321" marR="9321" marT="9321" marB="0"/>
                </a:tc>
                <a:tc>
                  <a:txBody>
                    <a:bodyPr/>
                    <a:lstStyle/>
                    <a:p>
                      <a:pPr algn="r" fontAlgn="t"/>
                      <a:r>
                        <a:rPr lang="en-GB" sz="1000" u="none" strike="noStrike">
                          <a:effectLst/>
                        </a:rPr>
                        <a:t>Jul-17</a:t>
                      </a:r>
                      <a:endParaRPr lang="en-GB" sz="1000" b="0" i="0" u="none" strike="noStrike">
                        <a:effectLst/>
                        <a:latin typeface="Arial"/>
                      </a:endParaRPr>
                    </a:p>
                  </a:txBody>
                  <a:tcPr marL="9321" marR="9321" marT="9321" marB="0"/>
                </a:tc>
                <a:tc>
                  <a:txBody>
                    <a:bodyPr/>
                    <a:lstStyle/>
                    <a:p>
                      <a:pPr algn="r" fontAlgn="t"/>
                      <a:r>
                        <a:rPr lang="en-GB" sz="1000" u="none" strike="noStrike">
                          <a:effectLst/>
                        </a:rPr>
                        <a:t>Aug-17</a:t>
                      </a:r>
                      <a:endParaRPr lang="en-GB" sz="1000" b="0" i="0" u="none" strike="noStrike">
                        <a:effectLst/>
                        <a:latin typeface="Arial"/>
                      </a:endParaRPr>
                    </a:p>
                  </a:txBody>
                  <a:tcPr marL="9321" marR="9321" marT="9321" marB="0"/>
                </a:tc>
                <a:tc>
                  <a:txBody>
                    <a:bodyPr/>
                    <a:lstStyle/>
                    <a:p>
                      <a:pPr algn="r" fontAlgn="t"/>
                      <a:r>
                        <a:rPr lang="en-GB" sz="1000" u="none" strike="noStrike">
                          <a:effectLst/>
                        </a:rPr>
                        <a:t>Sep-17</a:t>
                      </a:r>
                      <a:endParaRPr lang="en-GB" sz="1000" b="0" i="0" u="none" strike="noStrike">
                        <a:effectLst/>
                        <a:latin typeface="Arial"/>
                      </a:endParaRPr>
                    </a:p>
                  </a:txBody>
                  <a:tcPr marL="9321" marR="9321" marT="9321" marB="0"/>
                </a:tc>
                <a:tc>
                  <a:txBody>
                    <a:bodyPr/>
                    <a:lstStyle/>
                    <a:p>
                      <a:pPr algn="r" fontAlgn="t"/>
                      <a:r>
                        <a:rPr lang="en-GB" sz="1000" u="none" strike="noStrike">
                          <a:effectLst/>
                        </a:rPr>
                        <a:t>Oct-17</a:t>
                      </a:r>
                      <a:endParaRPr lang="en-GB" sz="1000" b="0" i="0" u="none" strike="noStrike">
                        <a:effectLst/>
                        <a:latin typeface="Arial"/>
                      </a:endParaRPr>
                    </a:p>
                  </a:txBody>
                  <a:tcPr marL="9321" marR="9321" marT="9321" marB="0"/>
                </a:tc>
                <a:tc>
                  <a:txBody>
                    <a:bodyPr/>
                    <a:lstStyle/>
                    <a:p>
                      <a:pPr algn="r" fontAlgn="t"/>
                      <a:r>
                        <a:rPr lang="en-GB" sz="1000" u="none" strike="noStrike">
                          <a:effectLst/>
                        </a:rPr>
                        <a:t>Nov-17</a:t>
                      </a:r>
                      <a:endParaRPr lang="en-GB" sz="1000" b="0" i="0" u="none" strike="noStrike">
                        <a:effectLst/>
                        <a:latin typeface="Arial"/>
                      </a:endParaRPr>
                    </a:p>
                  </a:txBody>
                  <a:tcPr marL="9321" marR="9321" marT="9321" marB="0"/>
                </a:tc>
                <a:tc>
                  <a:txBody>
                    <a:bodyPr/>
                    <a:lstStyle/>
                    <a:p>
                      <a:pPr algn="r" fontAlgn="t"/>
                      <a:r>
                        <a:rPr lang="en-GB" sz="1000" u="none" strike="noStrike">
                          <a:effectLst/>
                        </a:rPr>
                        <a:t>Dec-17</a:t>
                      </a:r>
                      <a:endParaRPr lang="en-GB" sz="1000" b="0" i="0" u="none" strike="noStrike">
                        <a:effectLst/>
                        <a:latin typeface="Arial"/>
                      </a:endParaRPr>
                    </a:p>
                  </a:txBody>
                  <a:tcPr marL="9321" marR="9321" marT="9321" marB="0"/>
                </a:tc>
                <a:extLst>
                  <a:ext uri="{0D108BD9-81ED-4DB2-BD59-A6C34878D82A}">
                    <a16:rowId xmlns:a16="http://schemas.microsoft.com/office/drawing/2014/main" val="10000"/>
                  </a:ext>
                </a:extLst>
              </a:tr>
              <a:tr h="205279">
                <a:tc>
                  <a:txBody>
                    <a:bodyPr/>
                    <a:lstStyle/>
                    <a:p>
                      <a:pPr algn="l" fontAlgn="t"/>
                      <a:r>
                        <a:rPr lang="en-GB" sz="1000" u="none" strike="noStrike">
                          <a:effectLst/>
                        </a:rPr>
                        <a:t>MRE01026</a:t>
                      </a:r>
                      <a:endParaRPr lang="en-GB" sz="1000" b="0" i="0" u="none" strike="noStrike">
                        <a:effectLst/>
                        <a:latin typeface="Arial"/>
                      </a:endParaRPr>
                    </a:p>
                  </a:txBody>
                  <a:tcPr marL="9321" marR="9321" marT="9321" marB="0"/>
                </a:tc>
                <a:tc>
                  <a:txBody>
                    <a:bodyPr/>
                    <a:lstStyle/>
                    <a:p>
                      <a:pPr algn="l" fontAlgn="t"/>
                      <a:r>
                        <a:rPr lang="en-US" sz="1000" u="none" strike="noStrike">
                          <a:effectLst/>
                        </a:rPr>
                        <a:t>Reading breached the lower Outer tolerance.</a:t>
                      </a:r>
                      <a:endParaRPr lang="en-US" sz="1000" b="0" i="0" u="none" strike="noStrike">
                        <a:effectLst/>
                        <a:latin typeface="Arial"/>
                      </a:endParaRPr>
                    </a:p>
                  </a:txBody>
                  <a:tcPr marL="9321" marR="9321" marT="9321" marB="0"/>
                </a:tc>
                <a:tc>
                  <a:txBody>
                    <a:bodyPr/>
                    <a:lstStyle/>
                    <a:p>
                      <a:pPr algn="r" fontAlgn="t"/>
                      <a:r>
                        <a:rPr lang="en-GB" sz="1000" u="none" strike="noStrike">
                          <a:effectLst/>
                        </a:rPr>
                        <a:t>0</a:t>
                      </a:r>
                      <a:endParaRPr lang="en-GB" sz="1000" b="0" i="0" u="none" strike="noStrike">
                        <a:effectLst/>
                        <a:latin typeface="Arial"/>
                      </a:endParaRPr>
                    </a:p>
                  </a:txBody>
                  <a:tcPr marL="9321" marR="9321" marT="9321" marB="0"/>
                </a:tc>
                <a:tc>
                  <a:txBody>
                    <a:bodyPr/>
                    <a:lstStyle/>
                    <a:p>
                      <a:pPr algn="r" fontAlgn="t"/>
                      <a:r>
                        <a:rPr lang="en-GB" sz="1000" u="none" strike="noStrike">
                          <a:effectLst/>
                        </a:rPr>
                        <a:t>0</a:t>
                      </a:r>
                      <a:endParaRPr lang="en-GB" sz="1000" b="0" i="0" u="none" strike="noStrike">
                        <a:effectLst/>
                        <a:latin typeface="Arial"/>
                      </a:endParaRPr>
                    </a:p>
                  </a:txBody>
                  <a:tcPr marL="9321" marR="9321" marT="9321" marB="0"/>
                </a:tc>
                <a:tc>
                  <a:txBody>
                    <a:bodyPr/>
                    <a:lstStyle/>
                    <a:p>
                      <a:pPr algn="r" fontAlgn="t"/>
                      <a:r>
                        <a:rPr lang="en-GB" sz="1000" u="none" strike="noStrike">
                          <a:effectLst/>
                        </a:rPr>
                        <a:t>0</a:t>
                      </a:r>
                      <a:endParaRPr lang="en-GB" sz="1000" b="0" i="0" u="none" strike="noStrike">
                        <a:effectLst/>
                        <a:latin typeface="Arial"/>
                      </a:endParaRPr>
                    </a:p>
                  </a:txBody>
                  <a:tcPr marL="9321" marR="9321" marT="9321" marB="0"/>
                </a:tc>
                <a:tc>
                  <a:txBody>
                    <a:bodyPr/>
                    <a:lstStyle/>
                    <a:p>
                      <a:pPr algn="r" fontAlgn="t"/>
                      <a:r>
                        <a:rPr lang="en-GB" sz="1000" u="none" strike="noStrike">
                          <a:effectLst/>
                        </a:rPr>
                        <a:t>1</a:t>
                      </a:r>
                      <a:endParaRPr lang="en-GB" sz="1000" b="0" i="0" u="none" strike="noStrike">
                        <a:effectLst/>
                        <a:latin typeface="Arial"/>
                      </a:endParaRPr>
                    </a:p>
                  </a:txBody>
                  <a:tcPr marL="9321" marR="9321" marT="9321" marB="0"/>
                </a:tc>
                <a:tc>
                  <a:txBody>
                    <a:bodyPr/>
                    <a:lstStyle/>
                    <a:p>
                      <a:pPr algn="r" fontAlgn="t"/>
                      <a:r>
                        <a:rPr lang="en-GB" sz="1000" u="none" strike="noStrike">
                          <a:effectLst/>
                        </a:rPr>
                        <a:t>62875</a:t>
                      </a:r>
                      <a:endParaRPr lang="en-GB" sz="1000" b="0" i="0" u="none" strike="noStrike">
                        <a:effectLst/>
                        <a:latin typeface="Arial"/>
                      </a:endParaRPr>
                    </a:p>
                  </a:txBody>
                  <a:tcPr marL="9321" marR="9321" marT="9321" marB="0"/>
                </a:tc>
                <a:tc>
                  <a:txBody>
                    <a:bodyPr/>
                    <a:lstStyle/>
                    <a:p>
                      <a:pPr algn="r" fontAlgn="t"/>
                      <a:r>
                        <a:rPr lang="en-GB" sz="1000" u="none" strike="noStrike">
                          <a:effectLst/>
                        </a:rPr>
                        <a:t>17177</a:t>
                      </a:r>
                      <a:endParaRPr lang="en-GB" sz="1000" b="0" i="0" u="none" strike="noStrike">
                        <a:effectLst/>
                        <a:latin typeface="Arial"/>
                      </a:endParaRPr>
                    </a:p>
                  </a:txBody>
                  <a:tcPr marL="9321" marR="9321" marT="9321" marB="0"/>
                </a:tc>
                <a:tc>
                  <a:txBody>
                    <a:bodyPr/>
                    <a:lstStyle/>
                    <a:p>
                      <a:pPr algn="r" fontAlgn="t"/>
                      <a:r>
                        <a:rPr lang="en-GB" sz="1000" u="none" strike="noStrike">
                          <a:effectLst/>
                        </a:rPr>
                        <a:t>1469</a:t>
                      </a:r>
                      <a:endParaRPr lang="en-GB" sz="1000" b="0" i="0" u="none" strike="noStrike">
                        <a:effectLst/>
                        <a:latin typeface="Arial"/>
                      </a:endParaRPr>
                    </a:p>
                  </a:txBody>
                  <a:tcPr marL="9321" marR="9321" marT="9321" marB="0"/>
                </a:tc>
                <a:extLst>
                  <a:ext uri="{0D108BD9-81ED-4DB2-BD59-A6C34878D82A}">
                    <a16:rowId xmlns:a16="http://schemas.microsoft.com/office/drawing/2014/main" val="10001"/>
                  </a:ext>
                </a:extLst>
              </a:tr>
              <a:tr h="205279">
                <a:tc>
                  <a:txBody>
                    <a:bodyPr/>
                    <a:lstStyle/>
                    <a:p>
                      <a:pPr algn="l" fontAlgn="t"/>
                      <a:r>
                        <a:rPr lang="en-GB" sz="1000" u="none" strike="noStrike">
                          <a:effectLst/>
                        </a:rPr>
                        <a:t>MRE01027</a:t>
                      </a:r>
                      <a:endParaRPr lang="en-GB" sz="1000" b="0" i="0" u="none" strike="noStrike">
                        <a:effectLst/>
                        <a:latin typeface="Arial"/>
                      </a:endParaRPr>
                    </a:p>
                  </a:txBody>
                  <a:tcPr marL="9321" marR="9321" marT="9321" marB="0"/>
                </a:tc>
                <a:tc>
                  <a:txBody>
                    <a:bodyPr/>
                    <a:lstStyle/>
                    <a:p>
                      <a:pPr algn="l" fontAlgn="t"/>
                      <a:r>
                        <a:rPr lang="en-US" sz="1000" u="none" strike="noStrike">
                          <a:effectLst/>
                        </a:rPr>
                        <a:t>Reading breached the Upper Outer tolerance.</a:t>
                      </a:r>
                      <a:endParaRPr lang="en-US" sz="1000" b="0" i="0" u="none" strike="noStrike">
                        <a:effectLst/>
                        <a:latin typeface="Arial"/>
                      </a:endParaRPr>
                    </a:p>
                  </a:txBody>
                  <a:tcPr marL="9321" marR="9321" marT="9321" marB="0"/>
                </a:tc>
                <a:tc>
                  <a:txBody>
                    <a:bodyPr/>
                    <a:lstStyle/>
                    <a:p>
                      <a:pPr algn="r" fontAlgn="t"/>
                      <a:r>
                        <a:rPr lang="en-GB" sz="1000" u="none" strike="noStrike">
                          <a:effectLst/>
                        </a:rPr>
                        <a:t>0</a:t>
                      </a:r>
                      <a:endParaRPr lang="en-GB" sz="1000" b="0" i="0" u="none" strike="noStrike">
                        <a:effectLst/>
                        <a:latin typeface="Arial"/>
                      </a:endParaRPr>
                    </a:p>
                  </a:txBody>
                  <a:tcPr marL="9321" marR="9321" marT="9321" marB="0"/>
                </a:tc>
                <a:tc>
                  <a:txBody>
                    <a:bodyPr/>
                    <a:lstStyle/>
                    <a:p>
                      <a:pPr algn="r" fontAlgn="t"/>
                      <a:r>
                        <a:rPr lang="en-GB" sz="1000" u="none" strike="noStrike">
                          <a:effectLst/>
                        </a:rPr>
                        <a:t>14</a:t>
                      </a:r>
                      <a:endParaRPr lang="en-GB" sz="1000" b="0" i="0" u="none" strike="noStrike">
                        <a:effectLst/>
                        <a:latin typeface="Arial"/>
                      </a:endParaRPr>
                    </a:p>
                  </a:txBody>
                  <a:tcPr marL="9321" marR="9321" marT="9321" marB="0"/>
                </a:tc>
                <a:tc>
                  <a:txBody>
                    <a:bodyPr/>
                    <a:lstStyle/>
                    <a:p>
                      <a:pPr algn="r" fontAlgn="t"/>
                      <a:r>
                        <a:rPr lang="en-GB" sz="1000" u="none" strike="noStrike">
                          <a:effectLst/>
                        </a:rPr>
                        <a:t>30</a:t>
                      </a:r>
                      <a:endParaRPr lang="en-GB" sz="1000" b="0" i="0" u="none" strike="noStrike">
                        <a:effectLst/>
                        <a:latin typeface="Arial"/>
                      </a:endParaRPr>
                    </a:p>
                  </a:txBody>
                  <a:tcPr marL="9321" marR="9321" marT="9321" marB="0"/>
                </a:tc>
                <a:tc>
                  <a:txBody>
                    <a:bodyPr/>
                    <a:lstStyle/>
                    <a:p>
                      <a:pPr algn="r" fontAlgn="t"/>
                      <a:r>
                        <a:rPr lang="en-GB" sz="1000" u="none" strike="noStrike">
                          <a:effectLst/>
                        </a:rPr>
                        <a:t>32</a:t>
                      </a:r>
                      <a:endParaRPr lang="en-GB" sz="1000" b="0" i="0" u="none" strike="noStrike">
                        <a:effectLst/>
                        <a:latin typeface="Arial"/>
                      </a:endParaRPr>
                    </a:p>
                  </a:txBody>
                  <a:tcPr marL="9321" marR="9321" marT="9321" marB="0"/>
                </a:tc>
                <a:tc>
                  <a:txBody>
                    <a:bodyPr/>
                    <a:lstStyle/>
                    <a:p>
                      <a:pPr algn="r" fontAlgn="t"/>
                      <a:r>
                        <a:rPr lang="en-GB" sz="1000" u="none" strike="noStrike">
                          <a:effectLst/>
                        </a:rPr>
                        <a:t>3233</a:t>
                      </a:r>
                      <a:endParaRPr lang="en-GB" sz="1000" b="0" i="0" u="none" strike="noStrike">
                        <a:effectLst/>
                        <a:latin typeface="Arial"/>
                      </a:endParaRPr>
                    </a:p>
                  </a:txBody>
                  <a:tcPr marL="9321" marR="9321" marT="9321" marB="0"/>
                </a:tc>
                <a:tc>
                  <a:txBody>
                    <a:bodyPr/>
                    <a:lstStyle/>
                    <a:p>
                      <a:pPr algn="r" fontAlgn="t"/>
                      <a:r>
                        <a:rPr lang="en-GB" sz="1000" u="none" strike="noStrike">
                          <a:effectLst/>
                        </a:rPr>
                        <a:t>1270</a:t>
                      </a:r>
                      <a:endParaRPr lang="en-GB" sz="1000" b="0" i="0" u="none" strike="noStrike">
                        <a:effectLst/>
                        <a:latin typeface="Arial"/>
                      </a:endParaRPr>
                    </a:p>
                  </a:txBody>
                  <a:tcPr marL="9321" marR="9321" marT="9321" marB="0"/>
                </a:tc>
                <a:tc>
                  <a:txBody>
                    <a:bodyPr/>
                    <a:lstStyle/>
                    <a:p>
                      <a:pPr algn="r" fontAlgn="t"/>
                      <a:r>
                        <a:rPr lang="en-GB" sz="1000" u="none" strike="noStrike">
                          <a:effectLst/>
                        </a:rPr>
                        <a:t>907</a:t>
                      </a:r>
                      <a:endParaRPr lang="en-GB" sz="1000" b="0" i="0" u="none" strike="noStrike">
                        <a:effectLst/>
                        <a:latin typeface="Arial"/>
                      </a:endParaRPr>
                    </a:p>
                  </a:txBody>
                  <a:tcPr marL="9321" marR="9321" marT="9321" marB="0"/>
                </a:tc>
                <a:extLst>
                  <a:ext uri="{0D108BD9-81ED-4DB2-BD59-A6C34878D82A}">
                    <a16:rowId xmlns:a16="http://schemas.microsoft.com/office/drawing/2014/main" val="10002"/>
                  </a:ext>
                </a:extLst>
              </a:tr>
              <a:tr h="402254">
                <a:tc>
                  <a:txBody>
                    <a:bodyPr/>
                    <a:lstStyle/>
                    <a:p>
                      <a:pPr algn="l" fontAlgn="t"/>
                      <a:r>
                        <a:rPr lang="en-GB" sz="1000" u="none" strike="noStrike">
                          <a:effectLst/>
                        </a:rPr>
                        <a:t>MRE01029</a:t>
                      </a:r>
                      <a:endParaRPr lang="en-GB" sz="1000" b="0" i="0" u="none" strike="noStrike">
                        <a:effectLst/>
                        <a:latin typeface="Arial"/>
                      </a:endParaRPr>
                    </a:p>
                  </a:txBody>
                  <a:tcPr marL="9321" marR="9321" marT="9321" marB="0"/>
                </a:tc>
                <a:tc>
                  <a:txBody>
                    <a:bodyPr/>
                    <a:lstStyle/>
                    <a:p>
                      <a:pPr algn="l" fontAlgn="t"/>
                      <a:r>
                        <a:rPr lang="en-US" sz="1000" u="none" strike="noStrike">
                          <a:effectLst/>
                        </a:rPr>
                        <a:t>Reading breached the upper Inner tolerance value and no override flag provided.</a:t>
                      </a:r>
                      <a:endParaRPr lang="en-US" sz="1000" b="0" i="0" u="none" strike="noStrike">
                        <a:effectLst/>
                        <a:latin typeface="Arial"/>
                      </a:endParaRPr>
                    </a:p>
                  </a:txBody>
                  <a:tcPr marL="9321" marR="9321" marT="9321" marB="0"/>
                </a:tc>
                <a:tc>
                  <a:txBody>
                    <a:bodyPr/>
                    <a:lstStyle/>
                    <a:p>
                      <a:pPr algn="r" fontAlgn="t"/>
                      <a:r>
                        <a:rPr lang="en-GB" sz="1000" u="none" strike="noStrike">
                          <a:effectLst/>
                        </a:rPr>
                        <a:t>0</a:t>
                      </a:r>
                      <a:endParaRPr lang="en-GB" sz="1000" b="0" i="0" u="none" strike="noStrike">
                        <a:effectLst/>
                        <a:latin typeface="Arial"/>
                      </a:endParaRPr>
                    </a:p>
                  </a:txBody>
                  <a:tcPr marL="9321" marR="9321" marT="9321" marB="0"/>
                </a:tc>
                <a:tc>
                  <a:txBody>
                    <a:bodyPr/>
                    <a:lstStyle/>
                    <a:p>
                      <a:pPr algn="r" fontAlgn="t"/>
                      <a:r>
                        <a:rPr lang="en-GB" sz="1000" u="none" strike="noStrike">
                          <a:effectLst/>
                        </a:rPr>
                        <a:t>0</a:t>
                      </a:r>
                      <a:endParaRPr lang="en-GB" sz="1000" b="0" i="0" u="none" strike="noStrike">
                        <a:effectLst/>
                        <a:latin typeface="Arial"/>
                      </a:endParaRPr>
                    </a:p>
                  </a:txBody>
                  <a:tcPr marL="9321" marR="9321" marT="9321" marB="0"/>
                </a:tc>
                <a:tc>
                  <a:txBody>
                    <a:bodyPr/>
                    <a:lstStyle/>
                    <a:p>
                      <a:pPr algn="r" fontAlgn="t"/>
                      <a:r>
                        <a:rPr lang="en-GB" sz="1000" u="none" strike="noStrike">
                          <a:effectLst/>
                        </a:rPr>
                        <a:t>0</a:t>
                      </a:r>
                      <a:endParaRPr lang="en-GB" sz="1000" b="0" i="0" u="none" strike="noStrike">
                        <a:effectLst/>
                        <a:latin typeface="Arial"/>
                      </a:endParaRPr>
                    </a:p>
                  </a:txBody>
                  <a:tcPr marL="9321" marR="9321" marT="9321" marB="0"/>
                </a:tc>
                <a:tc>
                  <a:txBody>
                    <a:bodyPr/>
                    <a:lstStyle/>
                    <a:p>
                      <a:pPr algn="r" fontAlgn="t"/>
                      <a:r>
                        <a:rPr lang="en-GB" sz="1000" u="none" strike="noStrike">
                          <a:effectLst/>
                        </a:rPr>
                        <a:t>0</a:t>
                      </a:r>
                      <a:endParaRPr lang="en-GB" sz="1000" b="0" i="0" u="none" strike="noStrike">
                        <a:effectLst/>
                        <a:latin typeface="Arial"/>
                      </a:endParaRPr>
                    </a:p>
                  </a:txBody>
                  <a:tcPr marL="9321" marR="9321" marT="9321" marB="0"/>
                </a:tc>
                <a:tc>
                  <a:txBody>
                    <a:bodyPr/>
                    <a:lstStyle/>
                    <a:p>
                      <a:pPr algn="r" fontAlgn="t"/>
                      <a:r>
                        <a:rPr lang="en-GB" sz="1000" u="none" strike="noStrike">
                          <a:effectLst/>
                        </a:rPr>
                        <a:t>8953</a:t>
                      </a:r>
                      <a:endParaRPr lang="en-GB" sz="1000" b="0" i="0" u="none" strike="noStrike">
                        <a:effectLst/>
                        <a:latin typeface="Arial"/>
                      </a:endParaRPr>
                    </a:p>
                  </a:txBody>
                  <a:tcPr marL="9321" marR="9321" marT="9321" marB="0"/>
                </a:tc>
                <a:tc>
                  <a:txBody>
                    <a:bodyPr/>
                    <a:lstStyle/>
                    <a:p>
                      <a:pPr algn="r" fontAlgn="t"/>
                      <a:r>
                        <a:rPr lang="en-GB" sz="1000" u="none" strike="noStrike">
                          <a:effectLst/>
                        </a:rPr>
                        <a:t>29899</a:t>
                      </a:r>
                      <a:endParaRPr lang="en-GB" sz="1000" b="0" i="0" u="none" strike="noStrike">
                        <a:effectLst/>
                        <a:latin typeface="Arial"/>
                      </a:endParaRPr>
                    </a:p>
                  </a:txBody>
                  <a:tcPr marL="9321" marR="9321" marT="9321" marB="0"/>
                </a:tc>
                <a:tc>
                  <a:txBody>
                    <a:bodyPr/>
                    <a:lstStyle/>
                    <a:p>
                      <a:pPr algn="r" fontAlgn="t"/>
                      <a:r>
                        <a:rPr lang="en-GB" sz="1000" u="none" strike="noStrike">
                          <a:effectLst/>
                        </a:rPr>
                        <a:t>501679</a:t>
                      </a:r>
                      <a:endParaRPr lang="en-GB" sz="1000" b="0" i="0" u="none" strike="noStrike">
                        <a:effectLst/>
                        <a:latin typeface="Arial"/>
                      </a:endParaRPr>
                    </a:p>
                  </a:txBody>
                  <a:tcPr marL="9321" marR="9321" marT="9321" marB="0"/>
                </a:tc>
                <a:extLst>
                  <a:ext uri="{0D108BD9-81ED-4DB2-BD59-A6C34878D82A}">
                    <a16:rowId xmlns:a16="http://schemas.microsoft.com/office/drawing/2014/main" val="10003"/>
                  </a:ext>
                </a:extLst>
              </a:tr>
              <a:tr h="398727">
                <a:tc>
                  <a:txBody>
                    <a:bodyPr/>
                    <a:lstStyle/>
                    <a:p>
                      <a:pPr algn="l" fontAlgn="t"/>
                      <a:r>
                        <a:rPr lang="en-GB" sz="1000" u="none" strike="noStrike">
                          <a:effectLst/>
                        </a:rPr>
                        <a:t>MRE01030</a:t>
                      </a:r>
                      <a:endParaRPr lang="en-GB" sz="1000" b="0" i="0" u="none" strike="noStrike">
                        <a:effectLst/>
                        <a:latin typeface="Arial"/>
                      </a:endParaRPr>
                    </a:p>
                  </a:txBody>
                  <a:tcPr marL="9321" marR="9321" marT="9321" marB="0"/>
                </a:tc>
                <a:tc>
                  <a:txBody>
                    <a:bodyPr/>
                    <a:lstStyle/>
                    <a:p>
                      <a:pPr algn="l" fontAlgn="t"/>
                      <a:r>
                        <a:rPr lang="en-US" sz="1000" u="none" strike="noStrike">
                          <a:effectLst/>
                        </a:rPr>
                        <a:t>Override tolerance passed and override flag provided</a:t>
                      </a:r>
                      <a:endParaRPr lang="en-US" sz="1000" b="0" i="0" u="none" strike="noStrike">
                        <a:effectLst/>
                        <a:latin typeface="Arial"/>
                      </a:endParaRPr>
                    </a:p>
                  </a:txBody>
                  <a:tcPr marL="9321" marR="9321" marT="9321" marB="0"/>
                </a:tc>
                <a:tc>
                  <a:txBody>
                    <a:bodyPr/>
                    <a:lstStyle/>
                    <a:p>
                      <a:pPr algn="r" fontAlgn="t"/>
                      <a:r>
                        <a:rPr lang="en-GB" sz="1000" u="none" strike="noStrike">
                          <a:effectLst/>
                        </a:rPr>
                        <a:t>0</a:t>
                      </a:r>
                      <a:endParaRPr lang="en-GB" sz="1000" b="0" i="0" u="none" strike="noStrike">
                        <a:effectLst/>
                        <a:latin typeface="Arial"/>
                      </a:endParaRPr>
                    </a:p>
                  </a:txBody>
                  <a:tcPr marL="9321" marR="9321" marT="9321" marB="0"/>
                </a:tc>
                <a:tc>
                  <a:txBody>
                    <a:bodyPr/>
                    <a:lstStyle/>
                    <a:p>
                      <a:pPr algn="r" fontAlgn="t"/>
                      <a:r>
                        <a:rPr lang="en-GB" sz="1000" u="none" strike="noStrike">
                          <a:effectLst/>
                        </a:rPr>
                        <a:t>0</a:t>
                      </a:r>
                      <a:endParaRPr lang="en-GB" sz="1000" b="0" i="0" u="none" strike="noStrike">
                        <a:effectLst/>
                        <a:latin typeface="Arial"/>
                      </a:endParaRPr>
                    </a:p>
                  </a:txBody>
                  <a:tcPr marL="9321" marR="9321" marT="9321" marB="0"/>
                </a:tc>
                <a:tc>
                  <a:txBody>
                    <a:bodyPr/>
                    <a:lstStyle/>
                    <a:p>
                      <a:pPr algn="r" fontAlgn="t"/>
                      <a:r>
                        <a:rPr lang="en-GB" sz="1000" u="none" strike="noStrike">
                          <a:effectLst/>
                        </a:rPr>
                        <a:t>0</a:t>
                      </a:r>
                      <a:endParaRPr lang="en-GB" sz="1000" b="0" i="0" u="none" strike="noStrike">
                        <a:effectLst/>
                        <a:latin typeface="Arial"/>
                      </a:endParaRPr>
                    </a:p>
                  </a:txBody>
                  <a:tcPr marL="9321" marR="9321" marT="9321" marB="0"/>
                </a:tc>
                <a:tc>
                  <a:txBody>
                    <a:bodyPr/>
                    <a:lstStyle/>
                    <a:p>
                      <a:pPr algn="r" fontAlgn="t"/>
                      <a:r>
                        <a:rPr lang="en-GB" sz="1000" u="none" strike="noStrike">
                          <a:effectLst/>
                        </a:rPr>
                        <a:t>0</a:t>
                      </a:r>
                      <a:endParaRPr lang="en-GB" sz="1000" b="0" i="0" u="none" strike="noStrike">
                        <a:effectLst/>
                        <a:latin typeface="Arial"/>
                      </a:endParaRPr>
                    </a:p>
                  </a:txBody>
                  <a:tcPr marL="9321" marR="9321" marT="9321" marB="0"/>
                </a:tc>
                <a:tc>
                  <a:txBody>
                    <a:bodyPr/>
                    <a:lstStyle/>
                    <a:p>
                      <a:pPr algn="r" fontAlgn="t"/>
                      <a:r>
                        <a:rPr lang="en-GB" sz="1000" u="none" strike="noStrike">
                          <a:effectLst/>
                        </a:rPr>
                        <a:t>0</a:t>
                      </a:r>
                      <a:endParaRPr lang="en-GB" sz="1000" b="0" i="0" u="none" strike="noStrike">
                        <a:effectLst/>
                        <a:latin typeface="Arial"/>
                      </a:endParaRPr>
                    </a:p>
                  </a:txBody>
                  <a:tcPr marL="9321" marR="9321" marT="9321" marB="0"/>
                </a:tc>
                <a:tc>
                  <a:txBody>
                    <a:bodyPr/>
                    <a:lstStyle/>
                    <a:p>
                      <a:pPr algn="r" fontAlgn="t"/>
                      <a:r>
                        <a:rPr lang="en-GB" sz="1000" u="none" strike="noStrike">
                          <a:effectLst/>
                        </a:rPr>
                        <a:t>10</a:t>
                      </a:r>
                      <a:endParaRPr lang="en-GB" sz="1000" b="0" i="0" u="none" strike="noStrike">
                        <a:effectLst/>
                        <a:latin typeface="Arial"/>
                      </a:endParaRPr>
                    </a:p>
                  </a:txBody>
                  <a:tcPr marL="9321" marR="9321" marT="9321" marB="0"/>
                </a:tc>
                <a:tc>
                  <a:txBody>
                    <a:bodyPr/>
                    <a:lstStyle/>
                    <a:p>
                      <a:pPr algn="r" fontAlgn="t"/>
                      <a:r>
                        <a:rPr lang="en-GB" sz="1000" u="none" strike="noStrike">
                          <a:effectLst/>
                        </a:rPr>
                        <a:t>0</a:t>
                      </a:r>
                      <a:endParaRPr lang="en-GB" sz="1000" b="0" i="0" u="none" strike="noStrike">
                        <a:effectLst/>
                        <a:latin typeface="Arial"/>
                      </a:endParaRPr>
                    </a:p>
                  </a:txBody>
                  <a:tcPr marL="9321" marR="9321" marT="9321" marB="0"/>
                </a:tc>
                <a:extLst>
                  <a:ext uri="{0D108BD9-81ED-4DB2-BD59-A6C34878D82A}">
                    <a16:rowId xmlns:a16="http://schemas.microsoft.com/office/drawing/2014/main" val="10004"/>
                  </a:ext>
                </a:extLst>
              </a:tr>
              <a:tr h="205279">
                <a:tc>
                  <a:txBody>
                    <a:bodyPr/>
                    <a:lstStyle/>
                    <a:p>
                      <a:pPr algn="l" fontAlgn="t"/>
                      <a:endParaRPr lang="en-GB" sz="1000" b="0" i="0" u="none" strike="noStrike">
                        <a:effectLst/>
                        <a:latin typeface="Arial"/>
                      </a:endParaRPr>
                    </a:p>
                  </a:txBody>
                  <a:tcPr marL="9321" marR="9321" marT="9321" marB="0"/>
                </a:tc>
                <a:tc>
                  <a:txBody>
                    <a:bodyPr/>
                    <a:lstStyle/>
                    <a:p>
                      <a:pPr algn="l" fontAlgn="t"/>
                      <a:endParaRPr lang="en-GB" sz="1000" b="0" i="0" u="none" strike="noStrike">
                        <a:effectLst/>
                        <a:latin typeface="Arial"/>
                      </a:endParaRPr>
                    </a:p>
                  </a:txBody>
                  <a:tcPr marL="9321" marR="9321" marT="9321" marB="0"/>
                </a:tc>
                <a:tc>
                  <a:txBody>
                    <a:bodyPr/>
                    <a:lstStyle/>
                    <a:p>
                      <a:pPr algn="l" fontAlgn="t"/>
                      <a:endParaRPr lang="en-GB" sz="1000" b="0" i="0" u="none" strike="noStrike">
                        <a:effectLst/>
                        <a:latin typeface="Arial"/>
                      </a:endParaRPr>
                    </a:p>
                  </a:txBody>
                  <a:tcPr marL="9321" marR="9321" marT="9321" marB="0"/>
                </a:tc>
                <a:tc>
                  <a:txBody>
                    <a:bodyPr/>
                    <a:lstStyle/>
                    <a:p>
                      <a:pPr algn="l" fontAlgn="t"/>
                      <a:endParaRPr lang="en-GB" sz="1000" b="0" i="0" u="none" strike="noStrike">
                        <a:effectLst/>
                        <a:latin typeface="Arial"/>
                      </a:endParaRPr>
                    </a:p>
                  </a:txBody>
                  <a:tcPr marL="9321" marR="9321" marT="9321" marB="0"/>
                </a:tc>
                <a:tc>
                  <a:txBody>
                    <a:bodyPr/>
                    <a:lstStyle/>
                    <a:p>
                      <a:pPr algn="l" fontAlgn="t"/>
                      <a:endParaRPr lang="en-GB" sz="1000" b="0" i="0" u="none" strike="noStrike">
                        <a:effectLst/>
                        <a:latin typeface="Arial"/>
                      </a:endParaRPr>
                    </a:p>
                  </a:txBody>
                  <a:tcPr marL="9321" marR="9321" marT="9321" marB="0"/>
                </a:tc>
                <a:tc>
                  <a:txBody>
                    <a:bodyPr/>
                    <a:lstStyle/>
                    <a:p>
                      <a:pPr algn="l" fontAlgn="t"/>
                      <a:endParaRPr lang="en-GB" sz="1000" b="0" i="0" u="none" strike="noStrike">
                        <a:effectLst/>
                        <a:latin typeface="Arial"/>
                      </a:endParaRPr>
                    </a:p>
                  </a:txBody>
                  <a:tcPr marL="9321" marR="9321" marT="9321" marB="0"/>
                </a:tc>
                <a:tc>
                  <a:txBody>
                    <a:bodyPr/>
                    <a:lstStyle/>
                    <a:p>
                      <a:pPr algn="l" fontAlgn="t"/>
                      <a:endParaRPr lang="en-GB" sz="1000" b="0" i="0" u="none" strike="noStrike">
                        <a:effectLst/>
                        <a:latin typeface="Arial"/>
                      </a:endParaRPr>
                    </a:p>
                  </a:txBody>
                  <a:tcPr marL="9321" marR="9321" marT="9321" marB="0"/>
                </a:tc>
                <a:tc>
                  <a:txBody>
                    <a:bodyPr/>
                    <a:lstStyle/>
                    <a:p>
                      <a:pPr algn="l" fontAlgn="t"/>
                      <a:endParaRPr lang="en-GB" sz="1000" b="0" i="0" u="none" strike="noStrike">
                        <a:effectLst/>
                        <a:latin typeface="Arial"/>
                      </a:endParaRPr>
                    </a:p>
                  </a:txBody>
                  <a:tcPr marL="9321" marR="9321" marT="9321" marB="0"/>
                </a:tc>
                <a:tc>
                  <a:txBody>
                    <a:bodyPr/>
                    <a:lstStyle/>
                    <a:p>
                      <a:pPr algn="l" fontAlgn="t"/>
                      <a:endParaRPr lang="en-GB" sz="1000" b="0" i="0" u="none" strike="noStrike">
                        <a:effectLst/>
                        <a:latin typeface="Arial"/>
                      </a:endParaRPr>
                    </a:p>
                  </a:txBody>
                  <a:tcPr marL="9321" marR="9321" marT="9321" marB="0"/>
                </a:tc>
                <a:extLst>
                  <a:ext uri="{0D108BD9-81ED-4DB2-BD59-A6C34878D82A}">
                    <a16:rowId xmlns:a16="http://schemas.microsoft.com/office/drawing/2014/main" val="10005"/>
                  </a:ext>
                </a:extLst>
              </a:tr>
              <a:tr h="205279">
                <a:tc>
                  <a:txBody>
                    <a:bodyPr/>
                    <a:lstStyle/>
                    <a:p>
                      <a:pPr algn="l" fontAlgn="t"/>
                      <a:endParaRPr lang="en-GB" sz="1000" b="0" i="0" u="none" strike="noStrike">
                        <a:effectLst/>
                        <a:latin typeface="Arial"/>
                      </a:endParaRPr>
                    </a:p>
                  </a:txBody>
                  <a:tcPr marL="9321" marR="9321" marT="9321" marB="0"/>
                </a:tc>
                <a:tc>
                  <a:txBody>
                    <a:bodyPr/>
                    <a:lstStyle/>
                    <a:p>
                      <a:pPr algn="r" fontAlgn="t"/>
                      <a:r>
                        <a:rPr lang="en-GB" sz="1000" u="none" strike="noStrike">
                          <a:effectLst/>
                        </a:rPr>
                        <a:t>Total</a:t>
                      </a:r>
                      <a:endParaRPr lang="en-GB" sz="1000" b="0" i="0" u="none" strike="noStrike">
                        <a:effectLst/>
                        <a:latin typeface="Arial"/>
                      </a:endParaRPr>
                    </a:p>
                  </a:txBody>
                  <a:tcPr marL="9321" marR="9321" marT="9321" marB="0"/>
                </a:tc>
                <a:tc>
                  <a:txBody>
                    <a:bodyPr/>
                    <a:lstStyle/>
                    <a:p>
                      <a:pPr algn="r" fontAlgn="t"/>
                      <a:r>
                        <a:rPr lang="en-GB" sz="1000" u="none" strike="noStrike">
                          <a:effectLst/>
                        </a:rPr>
                        <a:t>0</a:t>
                      </a:r>
                      <a:endParaRPr lang="en-GB" sz="1000" b="0" i="0" u="none" strike="noStrike">
                        <a:effectLst/>
                        <a:latin typeface="Arial"/>
                      </a:endParaRPr>
                    </a:p>
                  </a:txBody>
                  <a:tcPr marL="9321" marR="9321" marT="9321" marB="0"/>
                </a:tc>
                <a:tc>
                  <a:txBody>
                    <a:bodyPr/>
                    <a:lstStyle/>
                    <a:p>
                      <a:pPr algn="r" fontAlgn="t"/>
                      <a:r>
                        <a:rPr lang="en-GB" sz="1000" u="none" strike="noStrike">
                          <a:effectLst/>
                        </a:rPr>
                        <a:t>14</a:t>
                      </a:r>
                      <a:endParaRPr lang="en-GB" sz="1000" b="0" i="0" u="none" strike="noStrike">
                        <a:effectLst/>
                        <a:latin typeface="Arial"/>
                      </a:endParaRPr>
                    </a:p>
                  </a:txBody>
                  <a:tcPr marL="9321" marR="9321" marT="9321" marB="0"/>
                </a:tc>
                <a:tc>
                  <a:txBody>
                    <a:bodyPr/>
                    <a:lstStyle/>
                    <a:p>
                      <a:pPr algn="r" fontAlgn="t"/>
                      <a:r>
                        <a:rPr lang="en-GB" sz="1000" u="none" strike="noStrike">
                          <a:effectLst/>
                        </a:rPr>
                        <a:t>30</a:t>
                      </a:r>
                      <a:endParaRPr lang="en-GB" sz="1000" b="0" i="0" u="none" strike="noStrike">
                        <a:effectLst/>
                        <a:latin typeface="Arial"/>
                      </a:endParaRPr>
                    </a:p>
                  </a:txBody>
                  <a:tcPr marL="9321" marR="9321" marT="9321" marB="0"/>
                </a:tc>
                <a:tc>
                  <a:txBody>
                    <a:bodyPr/>
                    <a:lstStyle/>
                    <a:p>
                      <a:pPr algn="r" fontAlgn="t"/>
                      <a:r>
                        <a:rPr lang="en-GB" sz="1000" u="none" strike="noStrike">
                          <a:effectLst/>
                        </a:rPr>
                        <a:t>33</a:t>
                      </a:r>
                      <a:endParaRPr lang="en-GB" sz="1000" b="0" i="0" u="none" strike="noStrike">
                        <a:effectLst/>
                        <a:latin typeface="Arial"/>
                      </a:endParaRPr>
                    </a:p>
                  </a:txBody>
                  <a:tcPr marL="9321" marR="9321" marT="9321" marB="0"/>
                </a:tc>
                <a:tc>
                  <a:txBody>
                    <a:bodyPr/>
                    <a:lstStyle/>
                    <a:p>
                      <a:pPr algn="r" fontAlgn="t"/>
                      <a:r>
                        <a:rPr lang="en-GB" sz="1000" u="none" strike="noStrike">
                          <a:effectLst/>
                        </a:rPr>
                        <a:t>75061</a:t>
                      </a:r>
                      <a:endParaRPr lang="en-GB" sz="1000" b="0" i="0" u="none" strike="noStrike">
                        <a:effectLst/>
                        <a:latin typeface="Arial"/>
                      </a:endParaRPr>
                    </a:p>
                  </a:txBody>
                  <a:tcPr marL="9321" marR="9321" marT="9321" marB="0"/>
                </a:tc>
                <a:tc>
                  <a:txBody>
                    <a:bodyPr/>
                    <a:lstStyle/>
                    <a:p>
                      <a:pPr algn="r" fontAlgn="t"/>
                      <a:r>
                        <a:rPr lang="en-GB" sz="1000" u="none" strike="noStrike">
                          <a:effectLst/>
                        </a:rPr>
                        <a:t>48356</a:t>
                      </a:r>
                      <a:endParaRPr lang="en-GB" sz="1000" b="0" i="0" u="none" strike="noStrike">
                        <a:effectLst/>
                        <a:latin typeface="Arial"/>
                      </a:endParaRPr>
                    </a:p>
                  </a:txBody>
                  <a:tcPr marL="9321" marR="9321" marT="9321" marB="0"/>
                </a:tc>
                <a:tc>
                  <a:txBody>
                    <a:bodyPr/>
                    <a:lstStyle/>
                    <a:p>
                      <a:pPr algn="r" fontAlgn="t"/>
                      <a:r>
                        <a:rPr lang="en-GB" sz="1000" u="none" strike="noStrike" dirty="0">
                          <a:effectLst/>
                        </a:rPr>
                        <a:t>504055</a:t>
                      </a:r>
                      <a:endParaRPr lang="en-GB" sz="1000" b="0" i="0" u="none" strike="noStrike" dirty="0">
                        <a:effectLst/>
                        <a:latin typeface="Arial"/>
                      </a:endParaRPr>
                    </a:p>
                  </a:txBody>
                  <a:tcPr marL="9321" marR="9321" marT="9321" marB="0"/>
                </a:tc>
                <a:extLst>
                  <a:ext uri="{0D108BD9-81ED-4DB2-BD59-A6C34878D82A}">
                    <a16:rowId xmlns:a16="http://schemas.microsoft.com/office/drawing/2014/main" val="1000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15352768"/>
              </p:ext>
            </p:extLst>
          </p:nvPr>
        </p:nvGraphicFramePr>
        <p:xfrm>
          <a:off x="215900" y="3212976"/>
          <a:ext cx="8686800" cy="1872205"/>
        </p:xfrm>
        <a:graphic>
          <a:graphicData uri="http://schemas.openxmlformats.org/drawingml/2006/table">
            <a:tbl>
              <a:tblPr>
                <a:tableStyleId>{5C22544A-7EE6-4342-B048-85BDC9FD1C3A}</a:tableStyleId>
              </a:tblPr>
              <a:tblGrid>
                <a:gridCol w="1187748">
                  <a:extLst>
                    <a:ext uri="{9D8B030D-6E8A-4147-A177-3AD203B41FA5}">
                      <a16:colId xmlns:a16="http://schemas.microsoft.com/office/drawing/2014/main" val="20000"/>
                    </a:ext>
                  </a:extLst>
                </a:gridCol>
                <a:gridCol w="2878282">
                  <a:extLst>
                    <a:ext uri="{9D8B030D-6E8A-4147-A177-3AD203B41FA5}">
                      <a16:colId xmlns:a16="http://schemas.microsoft.com/office/drawing/2014/main" val="20001"/>
                    </a:ext>
                  </a:extLst>
                </a:gridCol>
                <a:gridCol w="660110">
                  <a:extLst>
                    <a:ext uri="{9D8B030D-6E8A-4147-A177-3AD203B41FA5}">
                      <a16:colId xmlns:a16="http://schemas.microsoft.com/office/drawing/2014/main" val="20002"/>
                    </a:ext>
                  </a:extLst>
                </a:gridCol>
                <a:gridCol w="660110">
                  <a:extLst>
                    <a:ext uri="{9D8B030D-6E8A-4147-A177-3AD203B41FA5}">
                      <a16:colId xmlns:a16="http://schemas.microsoft.com/office/drawing/2014/main" val="20003"/>
                    </a:ext>
                  </a:extLst>
                </a:gridCol>
                <a:gridCol w="660110">
                  <a:extLst>
                    <a:ext uri="{9D8B030D-6E8A-4147-A177-3AD203B41FA5}">
                      <a16:colId xmlns:a16="http://schemas.microsoft.com/office/drawing/2014/main" val="20004"/>
                    </a:ext>
                  </a:extLst>
                </a:gridCol>
                <a:gridCol w="660110">
                  <a:extLst>
                    <a:ext uri="{9D8B030D-6E8A-4147-A177-3AD203B41FA5}">
                      <a16:colId xmlns:a16="http://schemas.microsoft.com/office/drawing/2014/main" val="20005"/>
                    </a:ext>
                  </a:extLst>
                </a:gridCol>
                <a:gridCol w="660110">
                  <a:extLst>
                    <a:ext uri="{9D8B030D-6E8A-4147-A177-3AD203B41FA5}">
                      <a16:colId xmlns:a16="http://schemas.microsoft.com/office/drawing/2014/main" val="20006"/>
                    </a:ext>
                  </a:extLst>
                </a:gridCol>
                <a:gridCol w="660110">
                  <a:extLst>
                    <a:ext uri="{9D8B030D-6E8A-4147-A177-3AD203B41FA5}">
                      <a16:colId xmlns:a16="http://schemas.microsoft.com/office/drawing/2014/main" val="20007"/>
                    </a:ext>
                  </a:extLst>
                </a:gridCol>
                <a:gridCol w="660110">
                  <a:extLst>
                    <a:ext uri="{9D8B030D-6E8A-4147-A177-3AD203B41FA5}">
                      <a16:colId xmlns:a16="http://schemas.microsoft.com/office/drawing/2014/main" val="20008"/>
                    </a:ext>
                  </a:extLst>
                </a:gridCol>
              </a:tblGrid>
              <a:tr h="369403">
                <a:tc>
                  <a:txBody>
                    <a:bodyPr/>
                    <a:lstStyle/>
                    <a:p>
                      <a:pPr algn="l" fontAlgn="t"/>
                      <a:r>
                        <a:rPr lang="en-GB" sz="1000" u="none" strike="noStrike">
                          <a:effectLst/>
                        </a:rPr>
                        <a:t>REJECTION_CODE</a:t>
                      </a:r>
                      <a:endParaRPr lang="en-GB" sz="1000" b="0" i="0" u="none" strike="noStrike">
                        <a:effectLst/>
                        <a:latin typeface="Arial"/>
                      </a:endParaRPr>
                    </a:p>
                  </a:txBody>
                  <a:tcPr marL="9321" marR="9321" marT="9321" marB="0"/>
                </a:tc>
                <a:tc>
                  <a:txBody>
                    <a:bodyPr/>
                    <a:lstStyle/>
                    <a:p>
                      <a:pPr algn="l" fontAlgn="t"/>
                      <a:r>
                        <a:rPr lang="en-GB" sz="1000" u="none" strike="noStrike">
                          <a:effectLst/>
                        </a:rPr>
                        <a:t>REJECTION_REASON</a:t>
                      </a:r>
                      <a:endParaRPr lang="en-GB" sz="1000" b="0" i="0" u="none" strike="noStrike">
                        <a:effectLst/>
                        <a:latin typeface="Arial"/>
                      </a:endParaRPr>
                    </a:p>
                  </a:txBody>
                  <a:tcPr marL="9321" marR="9321" marT="9321" marB="0"/>
                </a:tc>
                <a:tc>
                  <a:txBody>
                    <a:bodyPr/>
                    <a:lstStyle/>
                    <a:p>
                      <a:pPr algn="r" fontAlgn="t"/>
                      <a:r>
                        <a:rPr lang="en-GB" sz="1000" u="none" strike="noStrike">
                          <a:effectLst/>
                        </a:rPr>
                        <a:t>Jun-17</a:t>
                      </a:r>
                      <a:endParaRPr lang="en-GB" sz="1000" b="0" i="0" u="none" strike="noStrike">
                        <a:effectLst/>
                        <a:latin typeface="Arial"/>
                      </a:endParaRPr>
                    </a:p>
                  </a:txBody>
                  <a:tcPr marL="9321" marR="9321" marT="9321" marB="0"/>
                </a:tc>
                <a:tc>
                  <a:txBody>
                    <a:bodyPr/>
                    <a:lstStyle/>
                    <a:p>
                      <a:pPr algn="r" fontAlgn="t"/>
                      <a:r>
                        <a:rPr lang="en-GB" sz="1000" u="none" strike="noStrike">
                          <a:effectLst/>
                        </a:rPr>
                        <a:t>Jul-17</a:t>
                      </a:r>
                      <a:endParaRPr lang="en-GB" sz="1000" b="0" i="0" u="none" strike="noStrike">
                        <a:effectLst/>
                        <a:latin typeface="Arial"/>
                      </a:endParaRPr>
                    </a:p>
                  </a:txBody>
                  <a:tcPr marL="9321" marR="9321" marT="9321" marB="0"/>
                </a:tc>
                <a:tc>
                  <a:txBody>
                    <a:bodyPr/>
                    <a:lstStyle/>
                    <a:p>
                      <a:pPr algn="r" fontAlgn="t"/>
                      <a:r>
                        <a:rPr lang="en-GB" sz="1000" u="none" strike="noStrike">
                          <a:effectLst/>
                        </a:rPr>
                        <a:t>Aug-17</a:t>
                      </a:r>
                      <a:endParaRPr lang="en-GB" sz="1000" b="0" i="0" u="none" strike="noStrike">
                        <a:effectLst/>
                        <a:latin typeface="Arial"/>
                      </a:endParaRPr>
                    </a:p>
                  </a:txBody>
                  <a:tcPr marL="9321" marR="9321" marT="9321" marB="0"/>
                </a:tc>
                <a:tc>
                  <a:txBody>
                    <a:bodyPr/>
                    <a:lstStyle/>
                    <a:p>
                      <a:pPr algn="r" fontAlgn="t"/>
                      <a:r>
                        <a:rPr lang="en-GB" sz="1000" u="none" strike="noStrike">
                          <a:effectLst/>
                        </a:rPr>
                        <a:t>Sep-17</a:t>
                      </a:r>
                      <a:endParaRPr lang="en-GB" sz="1000" b="0" i="0" u="none" strike="noStrike">
                        <a:effectLst/>
                        <a:latin typeface="Arial"/>
                      </a:endParaRPr>
                    </a:p>
                  </a:txBody>
                  <a:tcPr marL="9321" marR="9321" marT="9321" marB="0"/>
                </a:tc>
                <a:tc>
                  <a:txBody>
                    <a:bodyPr/>
                    <a:lstStyle/>
                    <a:p>
                      <a:pPr algn="r" fontAlgn="t"/>
                      <a:r>
                        <a:rPr lang="en-GB" sz="1000" u="none" strike="noStrike">
                          <a:effectLst/>
                        </a:rPr>
                        <a:t>Oct-17</a:t>
                      </a:r>
                      <a:endParaRPr lang="en-GB" sz="1000" b="0" i="0" u="none" strike="noStrike">
                        <a:effectLst/>
                        <a:latin typeface="Arial"/>
                      </a:endParaRPr>
                    </a:p>
                  </a:txBody>
                  <a:tcPr marL="9321" marR="9321" marT="9321" marB="0"/>
                </a:tc>
                <a:tc>
                  <a:txBody>
                    <a:bodyPr/>
                    <a:lstStyle/>
                    <a:p>
                      <a:pPr algn="r" fontAlgn="t"/>
                      <a:r>
                        <a:rPr lang="en-GB" sz="1000" u="none" strike="noStrike">
                          <a:effectLst/>
                        </a:rPr>
                        <a:t>Nov-17</a:t>
                      </a:r>
                      <a:endParaRPr lang="en-GB" sz="1000" b="0" i="0" u="none" strike="noStrike">
                        <a:effectLst/>
                        <a:latin typeface="Arial"/>
                      </a:endParaRPr>
                    </a:p>
                  </a:txBody>
                  <a:tcPr marL="9321" marR="9321" marT="9321" marB="0"/>
                </a:tc>
                <a:tc>
                  <a:txBody>
                    <a:bodyPr/>
                    <a:lstStyle/>
                    <a:p>
                      <a:pPr algn="r" fontAlgn="t"/>
                      <a:r>
                        <a:rPr lang="en-GB" sz="1000" u="none" strike="noStrike">
                          <a:effectLst/>
                        </a:rPr>
                        <a:t>Dec-17</a:t>
                      </a:r>
                      <a:endParaRPr lang="en-GB" sz="1000" b="0" i="0" u="none" strike="noStrike">
                        <a:effectLst/>
                        <a:latin typeface="Arial"/>
                      </a:endParaRPr>
                    </a:p>
                  </a:txBody>
                  <a:tcPr marL="9321" marR="9321" marT="9321" marB="0"/>
                </a:tc>
                <a:extLst>
                  <a:ext uri="{0D108BD9-81ED-4DB2-BD59-A6C34878D82A}">
                    <a16:rowId xmlns:a16="http://schemas.microsoft.com/office/drawing/2014/main" val="10000"/>
                  </a:ext>
                </a:extLst>
              </a:tr>
              <a:tr h="190182">
                <a:tc>
                  <a:txBody>
                    <a:bodyPr/>
                    <a:lstStyle/>
                    <a:p>
                      <a:pPr algn="l" fontAlgn="t"/>
                      <a:r>
                        <a:rPr lang="en-GB" sz="1000" u="none" strike="noStrike">
                          <a:effectLst/>
                        </a:rPr>
                        <a:t>MRE01026</a:t>
                      </a:r>
                      <a:endParaRPr lang="en-GB" sz="1000" b="0" i="0" u="none" strike="noStrike">
                        <a:effectLst/>
                        <a:latin typeface="Arial"/>
                      </a:endParaRPr>
                    </a:p>
                  </a:txBody>
                  <a:tcPr marL="9321" marR="9321" marT="9321" marB="0"/>
                </a:tc>
                <a:tc>
                  <a:txBody>
                    <a:bodyPr/>
                    <a:lstStyle/>
                    <a:p>
                      <a:pPr algn="l" fontAlgn="t"/>
                      <a:r>
                        <a:rPr lang="en-US" sz="1000" u="none" strike="noStrike">
                          <a:effectLst/>
                        </a:rPr>
                        <a:t>Reading breached the lower Outer tolerance.</a:t>
                      </a:r>
                      <a:endParaRPr lang="en-US" sz="1000" b="0" i="0" u="none" strike="noStrike">
                        <a:effectLst/>
                        <a:latin typeface="Arial"/>
                      </a:endParaRPr>
                    </a:p>
                  </a:txBody>
                  <a:tcPr marL="9321" marR="9321" marT="9321" marB="0"/>
                </a:tc>
                <a:tc>
                  <a:txBody>
                    <a:bodyPr/>
                    <a:lstStyle/>
                    <a:p>
                      <a:pPr algn="r" fontAlgn="t"/>
                      <a:r>
                        <a:rPr lang="en-GB" sz="1000" u="none" strike="noStrike">
                          <a:effectLst/>
                        </a:rPr>
                        <a:t>0.00%</a:t>
                      </a:r>
                      <a:endParaRPr lang="en-GB" sz="1000" b="0" i="0" u="none" strike="noStrike">
                        <a:effectLst/>
                        <a:latin typeface="Arial"/>
                      </a:endParaRPr>
                    </a:p>
                  </a:txBody>
                  <a:tcPr marL="9321" marR="9321" marT="9321" marB="0"/>
                </a:tc>
                <a:tc>
                  <a:txBody>
                    <a:bodyPr/>
                    <a:lstStyle/>
                    <a:p>
                      <a:pPr algn="r" fontAlgn="t"/>
                      <a:r>
                        <a:rPr lang="en-GB" sz="1000" u="none" strike="noStrike">
                          <a:effectLst/>
                        </a:rPr>
                        <a:t>0.00%</a:t>
                      </a:r>
                      <a:endParaRPr lang="en-GB" sz="1000" b="0" i="0" u="none" strike="noStrike">
                        <a:effectLst/>
                        <a:latin typeface="Arial"/>
                      </a:endParaRPr>
                    </a:p>
                  </a:txBody>
                  <a:tcPr marL="9321" marR="9321" marT="9321" marB="0"/>
                </a:tc>
                <a:tc>
                  <a:txBody>
                    <a:bodyPr/>
                    <a:lstStyle/>
                    <a:p>
                      <a:pPr algn="r" fontAlgn="t"/>
                      <a:r>
                        <a:rPr lang="en-GB" sz="1000" u="none" strike="noStrike">
                          <a:effectLst/>
                        </a:rPr>
                        <a:t>0.00%</a:t>
                      </a:r>
                      <a:endParaRPr lang="en-GB" sz="1000" b="0" i="0" u="none" strike="noStrike">
                        <a:effectLst/>
                        <a:latin typeface="Arial"/>
                      </a:endParaRPr>
                    </a:p>
                  </a:txBody>
                  <a:tcPr marL="9321" marR="9321" marT="9321" marB="0"/>
                </a:tc>
                <a:tc>
                  <a:txBody>
                    <a:bodyPr/>
                    <a:lstStyle/>
                    <a:p>
                      <a:pPr algn="r" fontAlgn="t"/>
                      <a:r>
                        <a:rPr lang="en-GB" sz="1000" u="none" strike="noStrike">
                          <a:effectLst/>
                        </a:rPr>
                        <a:t>2.08%</a:t>
                      </a:r>
                      <a:endParaRPr lang="en-GB" sz="1000" b="0" i="0" u="none" strike="noStrike">
                        <a:effectLst/>
                        <a:latin typeface="Arial"/>
                      </a:endParaRPr>
                    </a:p>
                  </a:txBody>
                  <a:tcPr marL="9321" marR="9321" marT="9321" marB="0"/>
                </a:tc>
                <a:tc>
                  <a:txBody>
                    <a:bodyPr/>
                    <a:lstStyle/>
                    <a:p>
                      <a:pPr algn="r" fontAlgn="t"/>
                      <a:r>
                        <a:rPr lang="en-GB" sz="1000" u="none" strike="noStrike">
                          <a:effectLst/>
                        </a:rPr>
                        <a:t>5.37%</a:t>
                      </a:r>
                      <a:endParaRPr lang="en-GB" sz="1000" b="0" i="0" u="none" strike="noStrike">
                        <a:effectLst/>
                        <a:latin typeface="Arial"/>
                      </a:endParaRPr>
                    </a:p>
                  </a:txBody>
                  <a:tcPr marL="9321" marR="9321" marT="9321" marB="0"/>
                </a:tc>
                <a:tc>
                  <a:txBody>
                    <a:bodyPr/>
                    <a:lstStyle/>
                    <a:p>
                      <a:pPr algn="r" fontAlgn="t"/>
                      <a:r>
                        <a:rPr lang="en-GB" sz="1000" u="none" strike="noStrike">
                          <a:effectLst/>
                        </a:rPr>
                        <a:t>22.21%</a:t>
                      </a:r>
                      <a:endParaRPr lang="en-GB" sz="1000" b="0" i="0" u="none" strike="noStrike">
                        <a:effectLst/>
                        <a:latin typeface="Arial"/>
                      </a:endParaRPr>
                    </a:p>
                  </a:txBody>
                  <a:tcPr marL="9321" marR="9321" marT="9321" marB="0"/>
                </a:tc>
                <a:tc>
                  <a:txBody>
                    <a:bodyPr/>
                    <a:lstStyle/>
                    <a:p>
                      <a:pPr algn="r" fontAlgn="t"/>
                      <a:r>
                        <a:rPr lang="en-GB" sz="1000" u="none" strike="noStrike">
                          <a:effectLst/>
                        </a:rPr>
                        <a:t>0.21%</a:t>
                      </a:r>
                      <a:endParaRPr lang="en-GB" sz="1000" b="0" i="0" u="none" strike="noStrike">
                        <a:effectLst/>
                        <a:latin typeface="Arial"/>
                      </a:endParaRPr>
                    </a:p>
                  </a:txBody>
                  <a:tcPr marL="9321" marR="9321" marT="9321" marB="0"/>
                </a:tc>
                <a:extLst>
                  <a:ext uri="{0D108BD9-81ED-4DB2-BD59-A6C34878D82A}">
                    <a16:rowId xmlns:a16="http://schemas.microsoft.com/office/drawing/2014/main" val="10001"/>
                  </a:ext>
                </a:extLst>
              </a:tr>
              <a:tr h="190182">
                <a:tc>
                  <a:txBody>
                    <a:bodyPr/>
                    <a:lstStyle/>
                    <a:p>
                      <a:pPr algn="l" fontAlgn="t"/>
                      <a:r>
                        <a:rPr lang="en-GB" sz="1000" u="none" strike="noStrike">
                          <a:effectLst/>
                        </a:rPr>
                        <a:t>MRE01027</a:t>
                      </a:r>
                      <a:endParaRPr lang="en-GB" sz="1000" b="0" i="0" u="none" strike="noStrike">
                        <a:effectLst/>
                        <a:latin typeface="Arial"/>
                      </a:endParaRPr>
                    </a:p>
                  </a:txBody>
                  <a:tcPr marL="9321" marR="9321" marT="9321" marB="0"/>
                </a:tc>
                <a:tc>
                  <a:txBody>
                    <a:bodyPr/>
                    <a:lstStyle/>
                    <a:p>
                      <a:pPr algn="l" fontAlgn="t"/>
                      <a:r>
                        <a:rPr lang="en-US" sz="1000" u="none" strike="noStrike">
                          <a:effectLst/>
                        </a:rPr>
                        <a:t>Reading breached the Upper Outer tolerance.</a:t>
                      </a:r>
                      <a:endParaRPr lang="en-US" sz="1000" b="0" i="0" u="none" strike="noStrike">
                        <a:effectLst/>
                        <a:latin typeface="Arial"/>
                      </a:endParaRPr>
                    </a:p>
                  </a:txBody>
                  <a:tcPr marL="9321" marR="9321" marT="9321" marB="0"/>
                </a:tc>
                <a:tc>
                  <a:txBody>
                    <a:bodyPr/>
                    <a:lstStyle/>
                    <a:p>
                      <a:pPr algn="r" fontAlgn="t"/>
                      <a:r>
                        <a:rPr lang="en-GB" sz="1000" u="none" strike="noStrike">
                          <a:effectLst/>
                        </a:rPr>
                        <a:t>0.00%</a:t>
                      </a:r>
                      <a:endParaRPr lang="en-GB" sz="1000" b="0" i="0" u="none" strike="noStrike">
                        <a:effectLst/>
                        <a:latin typeface="Arial"/>
                      </a:endParaRPr>
                    </a:p>
                  </a:txBody>
                  <a:tcPr marL="9321" marR="9321" marT="9321" marB="0"/>
                </a:tc>
                <a:tc>
                  <a:txBody>
                    <a:bodyPr/>
                    <a:lstStyle/>
                    <a:p>
                      <a:pPr algn="r" fontAlgn="t"/>
                      <a:r>
                        <a:rPr lang="en-GB" sz="1000" u="none" strike="noStrike">
                          <a:effectLst/>
                        </a:rPr>
                        <a:t>100.00%</a:t>
                      </a:r>
                      <a:endParaRPr lang="en-GB" sz="1000" b="0" i="0" u="none" strike="noStrike">
                        <a:effectLst/>
                        <a:latin typeface="Arial"/>
                      </a:endParaRPr>
                    </a:p>
                  </a:txBody>
                  <a:tcPr marL="9321" marR="9321" marT="9321" marB="0"/>
                </a:tc>
                <a:tc>
                  <a:txBody>
                    <a:bodyPr/>
                    <a:lstStyle/>
                    <a:p>
                      <a:pPr algn="r" fontAlgn="t"/>
                      <a:r>
                        <a:rPr lang="en-GB" sz="1000" u="none" strike="noStrike">
                          <a:effectLst/>
                        </a:rPr>
                        <a:t>78.95%</a:t>
                      </a:r>
                      <a:endParaRPr lang="en-GB" sz="1000" b="0" i="0" u="none" strike="noStrike">
                        <a:effectLst/>
                        <a:latin typeface="Arial"/>
                      </a:endParaRPr>
                    </a:p>
                  </a:txBody>
                  <a:tcPr marL="9321" marR="9321" marT="9321" marB="0"/>
                </a:tc>
                <a:tc>
                  <a:txBody>
                    <a:bodyPr/>
                    <a:lstStyle/>
                    <a:p>
                      <a:pPr algn="r" fontAlgn="t"/>
                      <a:r>
                        <a:rPr lang="en-GB" sz="1000" u="none" strike="noStrike">
                          <a:effectLst/>
                        </a:rPr>
                        <a:t>66.67%</a:t>
                      </a:r>
                      <a:endParaRPr lang="en-GB" sz="1000" b="0" i="0" u="none" strike="noStrike">
                        <a:effectLst/>
                        <a:latin typeface="Arial"/>
                      </a:endParaRPr>
                    </a:p>
                  </a:txBody>
                  <a:tcPr marL="9321" marR="9321" marT="9321" marB="0"/>
                </a:tc>
                <a:tc>
                  <a:txBody>
                    <a:bodyPr/>
                    <a:lstStyle/>
                    <a:p>
                      <a:pPr algn="r" fontAlgn="t"/>
                      <a:r>
                        <a:rPr lang="en-GB" sz="1000" u="none" strike="noStrike">
                          <a:effectLst/>
                        </a:rPr>
                        <a:t>0.28%</a:t>
                      </a:r>
                      <a:endParaRPr lang="en-GB" sz="1000" b="0" i="0" u="none" strike="noStrike">
                        <a:effectLst/>
                        <a:latin typeface="Arial"/>
                      </a:endParaRPr>
                    </a:p>
                  </a:txBody>
                  <a:tcPr marL="9321" marR="9321" marT="9321" marB="0"/>
                </a:tc>
                <a:tc>
                  <a:txBody>
                    <a:bodyPr/>
                    <a:lstStyle/>
                    <a:p>
                      <a:pPr algn="r" fontAlgn="t"/>
                      <a:r>
                        <a:rPr lang="en-GB" sz="1000" u="none" strike="noStrike">
                          <a:effectLst/>
                        </a:rPr>
                        <a:t>1.64%</a:t>
                      </a:r>
                      <a:endParaRPr lang="en-GB" sz="1000" b="0" i="0" u="none" strike="noStrike">
                        <a:effectLst/>
                        <a:latin typeface="Arial"/>
                      </a:endParaRPr>
                    </a:p>
                  </a:txBody>
                  <a:tcPr marL="9321" marR="9321" marT="9321" marB="0"/>
                </a:tc>
                <a:tc>
                  <a:txBody>
                    <a:bodyPr/>
                    <a:lstStyle/>
                    <a:p>
                      <a:pPr algn="r" fontAlgn="t"/>
                      <a:r>
                        <a:rPr lang="en-GB" sz="1000" u="none" strike="noStrike">
                          <a:effectLst/>
                        </a:rPr>
                        <a:t>0.13%</a:t>
                      </a:r>
                      <a:endParaRPr lang="en-GB" sz="1000" b="0" i="0" u="none" strike="noStrike">
                        <a:effectLst/>
                        <a:latin typeface="Arial"/>
                      </a:endParaRPr>
                    </a:p>
                  </a:txBody>
                  <a:tcPr marL="9321" marR="9321" marT="9321" marB="0"/>
                </a:tc>
                <a:extLst>
                  <a:ext uri="{0D108BD9-81ED-4DB2-BD59-A6C34878D82A}">
                    <a16:rowId xmlns:a16="http://schemas.microsoft.com/office/drawing/2014/main" val="10002"/>
                  </a:ext>
                </a:extLst>
              </a:tr>
              <a:tr h="372671">
                <a:tc>
                  <a:txBody>
                    <a:bodyPr/>
                    <a:lstStyle/>
                    <a:p>
                      <a:pPr algn="l" fontAlgn="t"/>
                      <a:r>
                        <a:rPr lang="en-GB" sz="1000" u="none" strike="noStrike">
                          <a:effectLst/>
                        </a:rPr>
                        <a:t>MRE01029</a:t>
                      </a:r>
                      <a:endParaRPr lang="en-GB" sz="1000" b="0" i="0" u="none" strike="noStrike">
                        <a:effectLst/>
                        <a:latin typeface="Arial"/>
                      </a:endParaRPr>
                    </a:p>
                  </a:txBody>
                  <a:tcPr marL="9321" marR="9321" marT="9321" marB="0"/>
                </a:tc>
                <a:tc>
                  <a:txBody>
                    <a:bodyPr/>
                    <a:lstStyle/>
                    <a:p>
                      <a:pPr algn="l" fontAlgn="t"/>
                      <a:r>
                        <a:rPr lang="en-US" sz="1000" u="none" strike="noStrike">
                          <a:effectLst/>
                        </a:rPr>
                        <a:t>Reading breached the upper Inner tolerance value and no override flag provided.</a:t>
                      </a:r>
                      <a:endParaRPr lang="en-US" sz="1000" b="0" i="0" u="none" strike="noStrike">
                        <a:effectLst/>
                        <a:latin typeface="Arial"/>
                      </a:endParaRPr>
                    </a:p>
                  </a:txBody>
                  <a:tcPr marL="9321" marR="9321" marT="9321" marB="0"/>
                </a:tc>
                <a:tc>
                  <a:txBody>
                    <a:bodyPr/>
                    <a:lstStyle/>
                    <a:p>
                      <a:pPr algn="r" fontAlgn="t"/>
                      <a:r>
                        <a:rPr lang="en-GB" sz="1000" u="none" strike="noStrike">
                          <a:effectLst/>
                        </a:rPr>
                        <a:t>0.00%</a:t>
                      </a:r>
                      <a:endParaRPr lang="en-GB" sz="1000" b="0" i="0" u="none" strike="noStrike">
                        <a:effectLst/>
                        <a:latin typeface="Arial"/>
                      </a:endParaRPr>
                    </a:p>
                  </a:txBody>
                  <a:tcPr marL="9321" marR="9321" marT="9321" marB="0"/>
                </a:tc>
                <a:tc>
                  <a:txBody>
                    <a:bodyPr/>
                    <a:lstStyle/>
                    <a:p>
                      <a:pPr algn="r" fontAlgn="t"/>
                      <a:r>
                        <a:rPr lang="en-GB" sz="1000" u="none" strike="noStrike">
                          <a:effectLst/>
                        </a:rPr>
                        <a:t>0.00%</a:t>
                      </a:r>
                      <a:endParaRPr lang="en-GB" sz="1000" b="0" i="0" u="none" strike="noStrike">
                        <a:effectLst/>
                        <a:latin typeface="Arial"/>
                      </a:endParaRPr>
                    </a:p>
                  </a:txBody>
                  <a:tcPr marL="9321" marR="9321" marT="9321" marB="0"/>
                </a:tc>
                <a:tc>
                  <a:txBody>
                    <a:bodyPr/>
                    <a:lstStyle/>
                    <a:p>
                      <a:pPr algn="r" fontAlgn="t"/>
                      <a:r>
                        <a:rPr lang="en-GB" sz="1000" u="none" strike="noStrike">
                          <a:effectLst/>
                        </a:rPr>
                        <a:t>0.00%</a:t>
                      </a:r>
                      <a:endParaRPr lang="en-GB" sz="1000" b="0" i="0" u="none" strike="noStrike">
                        <a:effectLst/>
                        <a:latin typeface="Arial"/>
                      </a:endParaRPr>
                    </a:p>
                  </a:txBody>
                  <a:tcPr marL="9321" marR="9321" marT="9321" marB="0"/>
                </a:tc>
                <a:tc>
                  <a:txBody>
                    <a:bodyPr/>
                    <a:lstStyle/>
                    <a:p>
                      <a:pPr algn="r" fontAlgn="t"/>
                      <a:r>
                        <a:rPr lang="en-GB" sz="1000" u="none" strike="noStrike">
                          <a:effectLst/>
                        </a:rPr>
                        <a:t>0.00%</a:t>
                      </a:r>
                      <a:endParaRPr lang="en-GB" sz="1000" b="0" i="0" u="none" strike="noStrike">
                        <a:effectLst/>
                        <a:latin typeface="Arial"/>
                      </a:endParaRPr>
                    </a:p>
                  </a:txBody>
                  <a:tcPr marL="9321" marR="9321" marT="9321" marB="0"/>
                </a:tc>
                <a:tc>
                  <a:txBody>
                    <a:bodyPr/>
                    <a:lstStyle/>
                    <a:p>
                      <a:pPr algn="r" fontAlgn="t"/>
                      <a:r>
                        <a:rPr lang="en-GB" sz="1000" u="none" strike="noStrike">
                          <a:effectLst/>
                        </a:rPr>
                        <a:t>0.77%</a:t>
                      </a:r>
                      <a:endParaRPr lang="en-GB" sz="1000" b="0" i="0" u="none" strike="noStrike">
                        <a:effectLst/>
                        <a:latin typeface="Arial"/>
                      </a:endParaRPr>
                    </a:p>
                  </a:txBody>
                  <a:tcPr marL="9321" marR="9321" marT="9321" marB="0"/>
                </a:tc>
                <a:tc>
                  <a:txBody>
                    <a:bodyPr/>
                    <a:lstStyle/>
                    <a:p>
                      <a:pPr algn="r" fontAlgn="t"/>
                      <a:r>
                        <a:rPr lang="en-GB" sz="1000" u="none" strike="noStrike">
                          <a:effectLst/>
                        </a:rPr>
                        <a:t>38.66%</a:t>
                      </a:r>
                      <a:endParaRPr lang="en-GB" sz="1000" b="0" i="0" u="none" strike="noStrike">
                        <a:effectLst/>
                        <a:latin typeface="Arial"/>
                      </a:endParaRPr>
                    </a:p>
                  </a:txBody>
                  <a:tcPr marL="9321" marR="9321" marT="9321" marB="0"/>
                </a:tc>
                <a:tc>
                  <a:txBody>
                    <a:bodyPr/>
                    <a:lstStyle/>
                    <a:p>
                      <a:pPr algn="r" fontAlgn="t"/>
                      <a:r>
                        <a:rPr lang="en-GB" sz="1000" u="none" strike="noStrike">
                          <a:effectLst/>
                        </a:rPr>
                        <a:t>72.82%</a:t>
                      </a:r>
                      <a:endParaRPr lang="en-GB" sz="1000" b="0" i="0" u="none" strike="noStrike">
                        <a:effectLst/>
                        <a:latin typeface="Arial"/>
                      </a:endParaRPr>
                    </a:p>
                  </a:txBody>
                  <a:tcPr marL="9321" marR="9321" marT="9321" marB="0"/>
                </a:tc>
                <a:extLst>
                  <a:ext uri="{0D108BD9-81ED-4DB2-BD59-A6C34878D82A}">
                    <a16:rowId xmlns:a16="http://schemas.microsoft.com/office/drawing/2014/main" val="10003"/>
                  </a:ext>
                </a:extLst>
              </a:tr>
              <a:tr h="369403">
                <a:tc>
                  <a:txBody>
                    <a:bodyPr/>
                    <a:lstStyle/>
                    <a:p>
                      <a:pPr algn="l" fontAlgn="t"/>
                      <a:r>
                        <a:rPr lang="en-GB" sz="1000" u="none" strike="noStrike">
                          <a:effectLst/>
                        </a:rPr>
                        <a:t>MRE01030</a:t>
                      </a:r>
                      <a:endParaRPr lang="en-GB" sz="1000" b="0" i="0" u="none" strike="noStrike">
                        <a:effectLst/>
                        <a:latin typeface="Arial"/>
                      </a:endParaRPr>
                    </a:p>
                  </a:txBody>
                  <a:tcPr marL="9321" marR="9321" marT="9321" marB="0"/>
                </a:tc>
                <a:tc>
                  <a:txBody>
                    <a:bodyPr/>
                    <a:lstStyle/>
                    <a:p>
                      <a:pPr algn="l" fontAlgn="t"/>
                      <a:r>
                        <a:rPr lang="en-US" sz="1000" u="none" strike="noStrike">
                          <a:effectLst/>
                        </a:rPr>
                        <a:t>Override tolerance passed and override flag provided</a:t>
                      </a:r>
                      <a:endParaRPr lang="en-US" sz="1000" b="0" i="0" u="none" strike="noStrike">
                        <a:effectLst/>
                        <a:latin typeface="Arial"/>
                      </a:endParaRPr>
                    </a:p>
                  </a:txBody>
                  <a:tcPr marL="9321" marR="9321" marT="9321" marB="0"/>
                </a:tc>
                <a:tc>
                  <a:txBody>
                    <a:bodyPr/>
                    <a:lstStyle/>
                    <a:p>
                      <a:pPr algn="r" fontAlgn="t"/>
                      <a:r>
                        <a:rPr lang="en-GB" sz="1000" u="none" strike="noStrike">
                          <a:effectLst/>
                        </a:rPr>
                        <a:t>0.00%</a:t>
                      </a:r>
                      <a:endParaRPr lang="en-GB" sz="1000" b="0" i="0" u="none" strike="noStrike">
                        <a:effectLst/>
                        <a:latin typeface="Arial"/>
                      </a:endParaRPr>
                    </a:p>
                  </a:txBody>
                  <a:tcPr marL="9321" marR="9321" marT="9321" marB="0"/>
                </a:tc>
                <a:tc>
                  <a:txBody>
                    <a:bodyPr/>
                    <a:lstStyle/>
                    <a:p>
                      <a:pPr algn="r" fontAlgn="t"/>
                      <a:r>
                        <a:rPr lang="en-GB" sz="1000" u="none" strike="noStrike">
                          <a:effectLst/>
                        </a:rPr>
                        <a:t>0.00%</a:t>
                      </a:r>
                      <a:endParaRPr lang="en-GB" sz="1000" b="0" i="0" u="none" strike="noStrike">
                        <a:effectLst/>
                        <a:latin typeface="Arial"/>
                      </a:endParaRPr>
                    </a:p>
                  </a:txBody>
                  <a:tcPr marL="9321" marR="9321" marT="9321" marB="0"/>
                </a:tc>
                <a:tc>
                  <a:txBody>
                    <a:bodyPr/>
                    <a:lstStyle/>
                    <a:p>
                      <a:pPr algn="r" fontAlgn="t"/>
                      <a:r>
                        <a:rPr lang="en-GB" sz="1000" u="none" strike="noStrike">
                          <a:effectLst/>
                        </a:rPr>
                        <a:t>0.00%</a:t>
                      </a:r>
                      <a:endParaRPr lang="en-GB" sz="1000" b="0" i="0" u="none" strike="noStrike">
                        <a:effectLst/>
                        <a:latin typeface="Arial"/>
                      </a:endParaRPr>
                    </a:p>
                  </a:txBody>
                  <a:tcPr marL="9321" marR="9321" marT="9321" marB="0"/>
                </a:tc>
                <a:tc>
                  <a:txBody>
                    <a:bodyPr/>
                    <a:lstStyle/>
                    <a:p>
                      <a:pPr algn="r" fontAlgn="t"/>
                      <a:r>
                        <a:rPr lang="en-GB" sz="1000" u="none" strike="noStrike">
                          <a:effectLst/>
                        </a:rPr>
                        <a:t>0.00%</a:t>
                      </a:r>
                      <a:endParaRPr lang="en-GB" sz="1000" b="0" i="0" u="none" strike="noStrike">
                        <a:effectLst/>
                        <a:latin typeface="Arial"/>
                      </a:endParaRPr>
                    </a:p>
                  </a:txBody>
                  <a:tcPr marL="9321" marR="9321" marT="9321" marB="0"/>
                </a:tc>
                <a:tc>
                  <a:txBody>
                    <a:bodyPr/>
                    <a:lstStyle/>
                    <a:p>
                      <a:pPr algn="r" fontAlgn="t"/>
                      <a:r>
                        <a:rPr lang="en-GB" sz="1000" u="none" strike="noStrike">
                          <a:effectLst/>
                        </a:rPr>
                        <a:t>0.00%</a:t>
                      </a:r>
                      <a:endParaRPr lang="en-GB" sz="1000" b="0" i="0" u="none" strike="noStrike">
                        <a:effectLst/>
                        <a:latin typeface="Arial"/>
                      </a:endParaRPr>
                    </a:p>
                  </a:txBody>
                  <a:tcPr marL="9321" marR="9321" marT="9321" marB="0"/>
                </a:tc>
                <a:tc>
                  <a:txBody>
                    <a:bodyPr/>
                    <a:lstStyle/>
                    <a:p>
                      <a:pPr algn="r" fontAlgn="t"/>
                      <a:r>
                        <a:rPr lang="en-GB" sz="1000" u="none" strike="noStrike">
                          <a:effectLst/>
                        </a:rPr>
                        <a:t>0.01%</a:t>
                      </a:r>
                      <a:endParaRPr lang="en-GB" sz="1000" b="0" i="0" u="none" strike="noStrike">
                        <a:effectLst/>
                        <a:latin typeface="Arial"/>
                      </a:endParaRPr>
                    </a:p>
                  </a:txBody>
                  <a:tcPr marL="9321" marR="9321" marT="9321" marB="0"/>
                </a:tc>
                <a:tc>
                  <a:txBody>
                    <a:bodyPr/>
                    <a:lstStyle/>
                    <a:p>
                      <a:pPr algn="r" fontAlgn="t"/>
                      <a:r>
                        <a:rPr lang="en-GB" sz="1000" u="none" strike="noStrike">
                          <a:effectLst/>
                        </a:rPr>
                        <a:t>0.00%</a:t>
                      </a:r>
                      <a:endParaRPr lang="en-GB" sz="1000" b="0" i="0" u="none" strike="noStrike">
                        <a:effectLst/>
                        <a:latin typeface="Arial"/>
                      </a:endParaRPr>
                    </a:p>
                  </a:txBody>
                  <a:tcPr marL="9321" marR="9321" marT="9321" marB="0"/>
                </a:tc>
                <a:extLst>
                  <a:ext uri="{0D108BD9-81ED-4DB2-BD59-A6C34878D82A}">
                    <a16:rowId xmlns:a16="http://schemas.microsoft.com/office/drawing/2014/main" val="10004"/>
                  </a:ext>
                </a:extLst>
              </a:tr>
              <a:tr h="190182">
                <a:tc>
                  <a:txBody>
                    <a:bodyPr/>
                    <a:lstStyle/>
                    <a:p>
                      <a:pPr algn="l" fontAlgn="t"/>
                      <a:endParaRPr lang="en-GB" sz="1000" b="0" i="0" u="none" strike="noStrike">
                        <a:effectLst/>
                        <a:latin typeface="Arial"/>
                      </a:endParaRPr>
                    </a:p>
                  </a:txBody>
                  <a:tcPr marL="9321" marR="9321" marT="9321" marB="0"/>
                </a:tc>
                <a:tc>
                  <a:txBody>
                    <a:bodyPr/>
                    <a:lstStyle/>
                    <a:p>
                      <a:pPr algn="l" fontAlgn="t"/>
                      <a:endParaRPr lang="en-GB" sz="1000" b="0" i="0" u="none" strike="noStrike">
                        <a:effectLst/>
                        <a:latin typeface="Arial"/>
                      </a:endParaRPr>
                    </a:p>
                  </a:txBody>
                  <a:tcPr marL="9321" marR="9321" marT="9321" marB="0"/>
                </a:tc>
                <a:tc>
                  <a:txBody>
                    <a:bodyPr/>
                    <a:lstStyle/>
                    <a:p>
                      <a:pPr algn="l" fontAlgn="t"/>
                      <a:endParaRPr lang="en-GB" sz="1000" b="0" i="0" u="none" strike="noStrike">
                        <a:effectLst/>
                        <a:latin typeface="Arial"/>
                      </a:endParaRPr>
                    </a:p>
                  </a:txBody>
                  <a:tcPr marL="9321" marR="9321" marT="9321" marB="0"/>
                </a:tc>
                <a:tc>
                  <a:txBody>
                    <a:bodyPr/>
                    <a:lstStyle/>
                    <a:p>
                      <a:pPr algn="l" fontAlgn="t"/>
                      <a:endParaRPr lang="en-GB" sz="1000" b="0" i="0" u="none" strike="noStrike">
                        <a:effectLst/>
                        <a:latin typeface="Arial"/>
                      </a:endParaRPr>
                    </a:p>
                  </a:txBody>
                  <a:tcPr marL="9321" marR="9321" marT="9321" marB="0"/>
                </a:tc>
                <a:tc>
                  <a:txBody>
                    <a:bodyPr/>
                    <a:lstStyle/>
                    <a:p>
                      <a:pPr algn="l" fontAlgn="t"/>
                      <a:endParaRPr lang="en-GB" sz="1000" b="0" i="0" u="none" strike="noStrike">
                        <a:effectLst/>
                        <a:latin typeface="Arial"/>
                      </a:endParaRPr>
                    </a:p>
                  </a:txBody>
                  <a:tcPr marL="9321" marR="9321" marT="9321" marB="0"/>
                </a:tc>
                <a:tc>
                  <a:txBody>
                    <a:bodyPr/>
                    <a:lstStyle/>
                    <a:p>
                      <a:pPr algn="l" fontAlgn="t"/>
                      <a:endParaRPr lang="en-GB" sz="1000" b="0" i="0" u="none" strike="noStrike">
                        <a:effectLst/>
                        <a:latin typeface="Arial"/>
                      </a:endParaRPr>
                    </a:p>
                  </a:txBody>
                  <a:tcPr marL="9321" marR="9321" marT="9321" marB="0"/>
                </a:tc>
                <a:tc>
                  <a:txBody>
                    <a:bodyPr/>
                    <a:lstStyle/>
                    <a:p>
                      <a:pPr algn="l" fontAlgn="t"/>
                      <a:endParaRPr lang="en-GB" sz="1000" b="0" i="0" u="none" strike="noStrike">
                        <a:effectLst/>
                        <a:latin typeface="Arial"/>
                      </a:endParaRPr>
                    </a:p>
                  </a:txBody>
                  <a:tcPr marL="9321" marR="9321" marT="9321" marB="0"/>
                </a:tc>
                <a:tc>
                  <a:txBody>
                    <a:bodyPr/>
                    <a:lstStyle/>
                    <a:p>
                      <a:pPr algn="l" fontAlgn="t"/>
                      <a:endParaRPr lang="en-GB" sz="1000" b="0" i="0" u="none" strike="noStrike">
                        <a:effectLst/>
                        <a:latin typeface="Arial"/>
                      </a:endParaRPr>
                    </a:p>
                  </a:txBody>
                  <a:tcPr marL="9321" marR="9321" marT="9321" marB="0"/>
                </a:tc>
                <a:tc>
                  <a:txBody>
                    <a:bodyPr/>
                    <a:lstStyle/>
                    <a:p>
                      <a:pPr algn="l" fontAlgn="t"/>
                      <a:endParaRPr lang="en-GB" sz="1000" b="0" i="0" u="none" strike="noStrike">
                        <a:effectLst/>
                        <a:latin typeface="Arial"/>
                      </a:endParaRPr>
                    </a:p>
                  </a:txBody>
                  <a:tcPr marL="9321" marR="9321" marT="9321" marB="0"/>
                </a:tc>
                <a:extLst>
                  <a:ext uri="{0D108BD9-81ED-4DB2-BD59-A6C34878D82A}">
                    <a16:rowId xmlns:a16="http://schemas.microsoft.com/office/drawing/2014/main" val="10005"/>
                  </a:ext>
                </a:extLst>
              </a:tr>
              <a:tr h="190182">
                <a:tc>
                  <a:txBody>
                    <a:bodyPr/>
                    <a:lstStyle/>
                    <a:p>
                      <a:pPr algn="l" fontAlgn="t"/>
                      <a:endParaRPr lang="en-GB" sz="1000" b="0" i="0" u="none" strike="noStrike">
                        <a:effectLst/>
                        <a:latin typeface="Arial"/>
                      </a:endParaRPr>
                    </a:p>
                  </a:txBody>
                  <a:tcPr marL="9321" marR="9321" marT="9321" marB="0"/>
                </a:tc>
                <a:tc>
                  <a:txBody>
                    <a:bodyPr/>
                    <a:lstStyle/>
                    <a:p>
                      <a:pPr algn="r" fontAlgn="t"/>
                      <a:r>
                        <a:rPr lang="en-GB" sz="1000" u="none" strike="noStrike">
                          <a:effectLst/>
                        </a:rPr>
                        <a:t>Total % of overall rejections</a:t>
                      </a:r>
                      <a:endParaRPr lang="en-GB" sz="1000" b="0" i="0" u="none" strike="noStrike">
                        <a:effectLst/>
                        <a:latin typeface="Arial"/>
                      </a:endParaRPr>
                    </a:p>
                  </a:txBody>
                  <a:tcPr marL="9321" marR="9321" marT="9321" marB="0"/>
                </a:tc>
                <a:tc>
                  <a:txBody>
                    <a:bodyPr/>
                    <a:lstStyle/>
                    <a:p>
                      <a:pPr algn="r" fontAlgn="t"/>
                      <a:r>
                        <a:rPr lang="en-GB" sz="1000" u="none" strike="noStrike">
                          <a:effectLst/>
                        </a:rPr>
                        <a:t>0.00%</a:t>
                      </a:r>
                      <a:endParaRPr lang="en-GB" sz="1000" b="0" i="0" u="none" strike="noStrike">
                        <a:effectLst/>
                        <a:latin typeface="Arial"/>
                      </a:endParaRPr>
                    </a:p>
                  </a:txBody>
                  <a:tcPr marL="9321" marR="9321" marT="9321" marB="0"/>
                </a:tc>
                <a:tc>
                  <a:txBody>
                    <a:bodyPr/>
                    <a:lstStyle/>
                    <a:p>
                      <a:pPr algn="r" fontAlgn="t"/>
                      <a:r>
                        <a:rPr lang="en-GB" sz="1000" u="none" strike="noStrike">
                          <a:effectLst/>
                        </a:rPr>
                        <a:t>100.00%</a:t>
                      </a:r>
                      <a:endParaRPr lang="en-GB" sz="1000" b="0" i="0" u="none" strike="noStrike">
                        <a:effectLst/>
                        <a:latin typeface="Arial"/>
                      </a:endParaRPr>
                    </a:p>
                  </a:txBody>
                  <a:tcPr marL="9321" marR="9321" marT="9321" marB="0"/>
                </a:tc>
                <a:tc>
                  <a:txBody>
                    <a:bodyPr/>
                    <a:lstStyle/>
                    <a:p>
                      <a:pPr algn="r" fontAlgn="t"/>
                      <a:r>
                        <a:rPr lang="en-GB" sz="1000" u="none" strike="noStrike">
                          <a:effectLst/>
                        </a:rPr>
                        <a:t>78.95%</a:t>
                      </a:r>
                      <a:endParaRPr lang="en-GB" sz="1000" b="0" i="0" u="none" strike="noStrike">
                        <a:effectLst/>
                        <a:latin typeface="Arial"/>
                      </a:endParaRPr>
                    </a:p>
                  </a:txBody>
                  <a:tcPr marL="9321" marR="9321" marT="9321" marB="0"/>
                </a:tc>
                <a:tc>
                  <a:txBody>
                    <a:bodyPr/>
                    <a:lstStyle/>
                    <a:p>
                      <a:pPr algn="r" fontAlgn="t"/>
                      <a:r>
                        <a:rPr lang="en-GB" sz="1000" u="none" strike="noStrike">
                          <a:effectLst/>
                        </a:rPr>
                        <a:t>68.75%</a:t>
                      </a:r>
                      <a:endParaRPr lang="en-GB" sz="1000" b="0" i="0" u="none" strike="noStrike">
                        <a:effectLst/>
                        <a:latin typeface="Arial"/>
                      </a:endParaRPr>
                    </a:p>
                  </a:txBody>
                  <a:tcPr marL="9321" marR="9321" marT="9321" marB="0"/>
                </a:tc>
                <a:tc>
                  <a:txBody>
                    <a:bodyPr/>
                    <a:lstStyle/>
                    <a:p>
                      <a:pPr algn="r" fontAlgn="t"/>
                      <a:r>
                        <a:rPr lang="en-GB" sz="1000" u="none" strike="noStrike">
                          <a:effectLst/>
                        </a:rPr>
                        <a:t>6.42%</a:t>
                      </a:r>
                      <a:endParaRPr lang="en-GB" sz="1000" b="0" i="0" u="none" strike="noStrike">
                        <a:effectLst/>
                        <a:latin typeface="Arial"/>
                      </a:endParaRPr>
                    </a:p>
                  </a:txBody>
                  <a:tcPr marL="9321" marR="9321" marT="9321" marB="0"/>
                </a:tc>
                <a:tc>
                  <a:txBody>
                    <a:bodyPr/>
                    <a:lstStyle/>
                    <a:p>
                      <a:pPr algn="r" fontAlgn="t"/>
                      <a:r>
                        <a:rPr lang="en-GB" sz="1000" u="none" strike="noStrike">
                          <a:effectLst/>
                        </a:rPr>
                        <a:t>62.52%</a:t>
                      </a:r>
                      <a:endParaRPr lang="en-GB" sz="1000" b="0" i="0" u="none" strike="noStrike">
                        <a:effectLst/>
                        <a:latin typeface="Arial"/>
                      </a:endParaRPr>
                    </a:p>
                  </a:txBody>
                  <a:tcPr marL="9321" marR="9321" marT="9321" marB="0"/>
                </a:tc>
                <a:tc>
                  <a:txBody>
                    <a:bodyPr/>
                    <a:lstStyle/>
                    <a:p>
                      <a:pPr algn="r" fontAlgn="t"/>
                      <a:r>
                        <a:rPr lang="en-GB" sz="1000" u="none" strike="noStrike" dirty="0">
                          <a:effectLst/>
                        </a:rPr>
                        <a:t>73.16%</a:t>
                      </a:r>
                      <a:endParaRPr lang="en-GB" sz="1000" b="0" i="0" u="none" strike="noStrike" dirty="0">
                        <a:effectLst/>
                        <a:latin typeface="Arial"/>
                      </a:endParaRPr>
                    </a:p>
                  </a:txBody>
                  <a:tcPr marL="9321" marR="9321" marT="9321"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41418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 Performance by Class – Class 4</a:t>
            </a:r>
          </a:p>
        </p:txBody>
      </p:sp>
      <p:sp>
        <p:nvSpPr>
          <p:cNvPr id="4" name="Slide Number Placeholder 3"/>
          <p:cNvSpPr>
            <a:spLocks noGrp="1"/>
          </p:cNvSpPr>
          <p:nvPr>
            <p:ph type="sldNum" sz="quarter" idx="4"/>
          </p:nvPr>
        </p:nvSpPr>
        <p:spPr/>
        <p:txBody>
          <a:bodyPr/>
          <a:lstStyle/>
          <a:p>
            <a:fld id="{174344DF-011B-48E6-B282-A6F0B24A15A4}" type="slidenum">
              <a:rPr lang="en-GB" smtClean="0"/>
              <a:pPr/>
              <a:t>14</a:t>
            </a:fld>
            <a:endParaRPr lang="en-GB"/>
          </a:p>
        </p:txBody>
      </p:sp>
      <p:sp>
        <p:nvSpPr>
          <p:cNvPr id="6" name="TextBox 1"/>
          <p:cNvSpPr txBox="1"/>
          <p:nvPr/>
        </p:nvSpPr>
        <p:spPr>
          <a:xfrm>
            <a:off x="1065312" y="1700808"/>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85%</a:t>
            </a:r>
          </a:p>
        </p:txBody>
      </p:sp>
      <p:sp>
        <p:nvSpPr>
          <p:cNvPr id="7" name="TextBox 1"/>
          <p:cNvSpPr txBox="1"/>
          <p:nvPr/>
        </p:nvSpPr>
        <p:spPr>
          <a:xfrm>
            <a:off x="1353344" y="486916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15%</a:t>
            </a:r>
          </a:p>
        </p:txBody>
      </p:sp>
      <p:sp>
        <p:nvSpPr>
          <p:cNvPr id="8" name="TextBox 1"/>
          <p:cNvSpPr txBox="1"/>
          <p:nvPr/>
        </p:nvSpPr>
        <p:spPr>
          <a:xfrm>
            <a:off x="2051720" y="234888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85%</a:t>
            </a:r>
          </a:p>
        </p:txBody>
      </p:sp>
      <p:sp>
        <p:nvSpPr>
          <p:cNvPr id="9" name="TextBox 1"/>
          <p:cNvSpPr txBox="1"/>
          <p:nvPr/>
        </p:nvSpPr>
        <p:spPr>
          <a:xfrm>
            <a:off x="2339752" y="496287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15%</a:t>
            </a:r>
          </a:p>
        </p:txBody>
      </p:sp>
      <p:sp>
        <p:nvSpPr>
          <p:cNvPr id="10" name="TextBox 1"/>
          <p:cNvSpPr txBox="1"/>
          <p:nvPr/>
        </p:nvSpPr>
        <p:spPr>
          <a:xfrm>
            <a:off x="3059832" y="2132856"/>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85%</a:t>
            </a:r>
          </a:p>
        </p:txBody>
      </p:sp>
      <p:sp>
        <p:nvSpPr>
          <p:cNvPr id="11" name="TextBox 1"/>
          <p:cNvSpPr txBox="1"/>
          <p:nvPr/>
        </p:nvSpPr>
        <p:spPr>
          <a:xfrm>
            <a:off x="3347864" y="489086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15%</a:t>
            </a:r>
          </a:p>
        </p:txBody>
      </p:sp>
      <p:sp>
        <p:nvSpPr>
          <p:cNvPr id="12" name="TextBox 1"/>
          <p:cNvSpPr txBox="1"/>
          <p:nvPr/>
        </p:nvSpPr>
        <p:spPr>
          <a:xfrm>
            <a:off x="4089648" y="220486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81%</a:t>
            </a:r>
          </a:p>
        </p:txBody>
      </p:sp>
      <p:sp>
        <p:nvSpPr>
          <p:cNvPr id="13" name="TextBox 1"/>
          <p:cNvSpPr txBox="1"/>
          <p:nvPr/>
        </p:nvSpPr>
        <p:spPr>
          <a:xfrm>
            <a:off x="4377680" y="4746848"/>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19%</a:t>
            </a:r>
          </a:p>
        </p:txBody>
      </p:sp>
      <p:sp>
        <p:nvSpPr>
          <p:cNvPr id="14" name="TextBox 1"/>
          <p:cNvSpPr txBox="1"/>
          <p:nvPr/>
        </p:nvSpPr>
        <p:spPr>
          <a:xfrm>
            <a:off x="5076056" y="220486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82%</a:t>
            </a:r>
          </a:p>
        </p:txBody>
      </p:sp>
      <p:sp>
        <p:nvSpPr>
          <p:cNvPr id="15" name="TextBox 1"/>
          <p:cNvSpPr txBox="1"/>
          <p:nvPr/>
        </p:nvSpPr>
        <p:spPr>
          <a:xfrm>
            <a:off x="5385792" y="4746848"/>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18%</a:t>
            </a:r>
          </a:p>
        </p:txBody>
      </p:sp>
      <p:sp>
        <p:nvSpPr>
          <p:cNvPr id="16" name="TextBox 1"/>
          <p:cNvSpPr txBox="1"/>
          <p:nvPr/>
        </p:nvSpPr>
        <p:spPr>
          <a:xfrm>
            <a:off x="6105872" y="2060848"/>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78%</a:t>
            </a:r>
          </a:p>
        </p:txBody>
      </p:sp>
      <p:sp>
        <p:nvSpPr>
          <p:cNvPr id="17" name="TextBox 1"/>
          <p:cNvSpPr txBox="1"/>
          <p:nvPr/>
        </p:nvSpPr>
        <p:spPr>
          <a:xfrm>
            <a:off x="6372200" y="4581128"/>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22%</a:t>
            </a:r>
          </a:p>
        </p:txBody>
      </p:sp>
      <p:sp>
        <p:nvSpPr>
          <p:cNvPr id="18" name="TextBox 1"/>
          <p:cNvSpPr txBox="1"/>
          <p:nvPr/>
        </p:nvSpPr>
        <p:spPr>
          <a:xfrm>
            <a:off x="7113984" y="227687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79%</a:t>
            </a:r>
          </a:p>
        </p:txBody>
      </p:sp>
      <p:sp>
        <p:nvSpPr>
          <p:cNvPr id="19" name="TextBox 1"/>
          <p:cNvSpPr txBox="1"/>
          <p:nvPr/>
        </p:nvSpPr>
        <p:spPr>
          <a:xfrm>
            <a:off x="7380312" y="4653136"/>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21%</a:t>
            </a:r>
          </a:p>
        </p:txBody>
      </p:sp>
      <p:graphicFrame>
        <p:nvGraphicFramePr>
          <p:cNvPr id="20" name="Chart 19"/>
          <p:cNvGraphicFramePr>
            <a:graphicFrameLocks/>
          </p:cNvGraphicFramePr>
          <p:nvPr>
            <p:extLst>
              <p:ext uri="{D42A27DB-BD31-4B8C-83A1-F6EECF244321}">
                <p14:modId xmlns:p14="http://schemas.microsoft.com/office/powerpoint/2010/main" val="4043774473"/>
              </p:ext>
            </p:extLst>
          </p:nvPr>
        </p:nvGraphicFramePr>
        <p:xfrm>
          <a:off x="225425" y="908720"/>
          <a:ext cx="8688388"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1"/>
          <p:cNvSpPr txBox="1"/>
          <p:nvPr/>
        </p:nvSpPr>
        <p:spPr>
          <a:xfrm>
            <a:off x="1331640" y="2132856"/>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85%</a:t>
            </a:r>
          </a:p>
        </p:txBody>
      </p:sp>
      <p:sp>
        <p:nvSpPr>
          <p:cNvPr id="22" name="TextBox 1"/>
          <p:cNvSpPr txBox="1"/>
          <p:nvPr/>
        </p:nvSpPr>
        <p:spPr>
          <a:xfrm>
            <a:off x="1331640" y="155679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15%</a:t>
            </a:r>
          </a:p>
        </p:txBody>
      </p:sp>
      <p:sp>
        <p:nvSpPr>
          <p:cNvPr id="23" name="TextBox 1"/>
          <p:cNvSpPr txBox="1"/>
          <p:nvPr/>
        </p:nvSpPr>
        <p:spPr>
          <a:xfrm>
            <a:off x="2433464" y="273062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85%</a:t>
            </a:r>
          </a:p>
        </p:txBody>
      </p:sp>
      <p:sp>
        <p:nvSpPr>
          <p:cNvPr id="24" name="TextBox 1"/>
          <p:cNvSpPr txBox="1"/>
          <p:nvPr/>
        </p:nvSpPr>
        <p:spPr>
          <a:xfrm>
            <a:off x="2411760" y="220486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15%</a:t>
            </a:r>
          </a:p>
        </p:txBody>
      </p:sp>
      <p:sp>
        <p:nvSpPr>
          <p:cNvPr id="25" name="TextBox 1"/>
          <p:cNvSpPr txBox="1"/>
          <p:nvPr/>
        </p:nvSpPr>
        <p:spPr>
          <a:xfrm>
            <a:off x="3563888" y="251460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85%</a:t>
            </a:r>
          </a:p>
        </p:txBody>
      </p:sp>
      <p:sp>
        <p:nvSpPr>
          <p:cNvPr id="26" name="TextBox 1"/>
          <p:cNvSpPr txBox="1"/>
          <p:nvPr/>
        </p:nvSpPr>
        <p:spPr>
          <a:xfrm>
            <a:off x="3563888" y="191683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15%</a:t>
            </a:r>
          </a:p>
        </p:txBody>
      </p:sp>
      <p:sp>
        <p:nvSpPr>
          <p:cNvPr id="27" name="TextBox 1"/>
          <p:cNvSpPr txBox="1"/>
          <p:nvPr/>
        </p:nvSpPr>
        <p:spPr>
          <a:xfrm>
            <a:off x="4665712" y="191683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19%</a:t>
            </a:r>
          </a:p>
        </p:txBody>
      </p:sp>
      <p:sp>
        <p:nvSpPr>
          <p:cNvPr id="28" name="TextBox 1"/>
          <p:cNvSpPr txBox="1"/>
          <p:nvPr/>
        </p:nvSpPr>
        <p:spPr>
          <a:xfrm>
            <a:off x="5745832" y="191683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18%</a:t>
            </a:r>
          </a:p>
        </p:txBody>
      </p:sp>
      <p:sp>
        <p:nvSpPr>
          <p:cNvPr id="29" name="TextBox 1"/>
          <p:cNvSpPr txBox="1"/>
          <p:nvPr/>
        </p:nvSpPr>
        <p:spPr>
          <a:xfrm>
            <a:off x="7978080" y="2658616"/>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79%</a:t>
            </a:r>
          </a:p>
        </p:txBody>
      </p:sp>
      <p:sp>
        <p:nvSpPr>
          <p:cNvPr id="30" name="TextBox 1"/>
          <p:cNvSpPr txBox="1"/>
          <p:nvPr/>
        </p:nvSpPr>
        <p:spPr>
          <a:xfrm>
            <a:off x="7978080" y="191683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21%</a:t>
            </a:r>
          </a:p>
        </p:txBody>
      </p:sp>
    </p:spTree>
    <p:extLst>
      <p:ext uri="{BB962C8B-B14F-4D97-AF65-F5344CB8AC3E}">
        <p14:creationId xmlns:p14="http://schemas.microsoft.com/office/powerpoint/2010/main" val="2325566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 10 Rejection Codes by Class – Class 4</a:t>
            </a:r>
          </a:p>
        </p:txBody>
      </p:sp>
      <p:sp>
        <p:nvSpPr>
          <p:cNvPr id="4" name="Slide Number Placeholder 3"/>
          <p:cNvSpPr>
            <a:spLocks noGrp="1"/>
          </p:cNvSpPr>
          <p:nvPr>
            <p:ph type="sldNum" sz="quarter" idx="4"/>
          </p:nvPr>
        </p:nvSpPr>
        <p:spPr/>
        <p:txBody>
          <a:bodyPr/>
          <a:lstStyle/>
          <a:p>
            <a:fld id="{174344DF-011B-48E6-B282-A6F0B24A15A4}" type="slidenum">
              <a:rPr lang="en-GB" smtClean="0"/>
              <a:pPr/>
              <a:t>15</a:t>
            </a:fld>
            <a:endParaRPr lang="en-GB"/>
          </a:p>
        </p:txBody>
      </p:sp>
      <p:graphicFrame>
        <p:nvGraphicFramePr>
          <p:cNvPr id="5" name="Chart 4"/>
          <p:cNvGraphicFramePr>
            <a:graphicFrameLocks/>
          </p:cNvGraphicFramePr>
          <p:nvPr>
            <p:extLst>
              <p:ext uri="{D42A27DB-BD31-4B8C-83A1-F6EECF244321}">
                <p14:modId xmlns:p14="http://schemas.microsoft.com/office/powerpoint/2010/main" val="303733995"/>
              </p:ext>
            </p:extLst>
          </p:nvPr>
        </p:nvGraphicFramePr>
        <p:xfrm>
          <a:off x="225425" y="764704"/>
          <a:ext cx="8811071" cy="55916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3093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4344DF-011B-48E6-B282-A6F0B24A15A4}" type="slidenum">
              <a:rPr lang="en-GB" smtClean="0"/>
              <a:pPr/>
              <a:t>16</a:t>
            </a:fld>
            <a:endParaRPr lang="en-GB"/>
          </a:p>
        </p:txBody>
      </p:sp>
      <p:sp>
        <p:nvSpPr>
          <p:cNvPr id="5" name="Title 2"/>
          <p:cNvSpPr>
            <a:spLocks noGrp="1"/>
          </p:cNvSpPr>
          <p:nvPr>
            <p:ph type="title"/>
          </p:nvPr>
        </p:nvSpPr>
        <p:spPr>
          <a:xfrm>
            <a:off x="225425" y="-56480"/>
            <a:ext cx="8688388" cy="965200"/>
          </a:xfrm>
        </p:spPr>
        <p:txBody>
          <a:bodyPr/>
          <a:lstStyle/>
          <a:p>
            <a:r>
              <a:rPr lang="en-GB" dirty="0"/>
              <a:t>Energy Tolerance Rejections – Class 4</a:t>
            </a:r>
          </a:p>
        </p:txBody>
      </p:sp>
      <p:graphicFrame>
        <p:nvGraphicFramePr>
          <p:cNvPr id="6" name="Table 5"/>
          <p:cNvGraphicFramePr>
            <a:graphicFrameLocks noGrp="1"/>
          </p:cNvGraphicFramePr>
          <p:nvPr>
            <p:extLst>
              <p:ext uri="{D42A27DB-BD31-4B8C-83A1-F6EECF244321}">
                <p14:modId xmlns:p14="http://schemas.microsoft.com/office/powerpoint/2010/main" val="4170507595"/>
              </p:ext>
            </p:extLst>
          </p:nvPr>
        </p:nvGraphicFramePr>
        <p:xfrm>
          <a:off x="107508" y="980728"/>
          <a:ext cx="8928987" cy="2088232"/>
        </p:xfrm>
        <a:graphic>
          <a:graphicData uri="http://schemas.openxmlformats.org/drawingml/2006/table">
            <a:tbl>
              <a:tblPr>
                <a:tableStyleId>{5C22544A-7EE6-4342-B048-85BDC9FD1C3A}</a:tableStyleId>
              </a:tblPr>
              <a:tblGrid>
                <a:gridCol w="1459186">
                  <a:extLst>
                    <a:ext uri="{9D8B030D-6E8A-4147-A177-3AD203B41FA5}">
                      <a16:colId xmlns:a16="http://schemas.microsoft.com/office/drawing/2014/main" val="20000"/>
                    </a:ext>
                  </a:extLst>
                </a:gridCol>
                <a:gridCol w="2386520">
                  <a:extLst>
                    <a:ext uri="{9D8B030D-6E8A-4147-A177-3AD203B41FA5}">
                      <a16:colId xmlns:a16="http://schemas.microsoft.com/office/drawing/2014/main" val="20001"/>
                    </a:ext>
                  </a:extLst>
                </a:gridCol>
                <a:gridCol w="726183">
                  <a:extLst>
                    <a:ext uri="{9D8B030D-6E8A-4147-A177-3AD203B41FA5}">
                      <a16:colId xmlns:a16="http://schemas.microsoft.com/office/drawing/2014/main" val="20002"/>
                    </a:ext>
                  </a:extLst>
                </a:gridCol>
                <a:gridCol w="726183">
                  <a:extLst>
                    <a:ext uri="{9D8B030D-6E8A-4147-A177-3AD203B41FA5}">
                      <a16:colId xmlns:a16="http://schemas.microsoft.com/office/drawing/2014/main" val="20003"/>
                    </a:ext>
                  </a:extLst>
                </a:gridCol>
                <a:gridCol w="726183">
                  <a:extLst>
                    <a:ext uri="{9D8B030D-6E8A-4147-A177-3AD203B41FA5}">
                      <a16:colId xmlns:a16="http://schemas.microsoft.com/office/drawing/2014/main" val="20004"/>
                    </a:ext>
                  </a:extLst>
                </a:gridCol>
                <a:gridCol w="726183">
                  <a:extLst>
                    <a:ext uri="{9D8B030D-6E8A-4147-A177-3AD203B41FA5}">
                      <a16:colId xmlns:a16="http://schemas.microsoft.com/office/drawing/2014/main" val="20005"/>
                    </a:ext>
                  </a:extLst>
                </a:gridCol>
                <a:gridCol w="726183">
                  <a:extLst>
                    <a:ext uri="{9D8B030D-6E8A-4147-A177-3AD203B41FA5}">
                      <a16:colId xmlns:a16="http://schemas.microsoft.com/office/drawing/2014/main" val="20006"/>
                    </a:ext>
                  </a:extLst>
                </a:gridCol>
                <a:gridCol w="726183">
                  <a:extLst>
                    <a:ext uri="{9D8B030D-6E8A-4147-A177-3AD203B41FA5}">
                      <a16:colId xmlns:a16="http://schemas.microsoft.com/office/drawing/2014/main" val="20007"/>
                    </a:ext>
                  </a:extLst>
                </a:gridCol>
                <a:gridCol w="726183">
                  <a:extLst>
                    <a:ext uri="{9D8B030D-6E8A-4147-A177-3AD203B41FA5}">
                      <a16:colId xmlns:a16="http://schemas.microsoft.com/office/drawing/2014/main" val="20008"/>
                    </a:ext>
                  </a:extLst>
                </a:gridCol>
              </a:tblGrid>
              <a:tr h="174019">
                <a:tc>
                  <a:txBody>
                    <a:bodyPr/>
                    <a:lstStyle/>
                    <a:p>
                      <a:pPr algn="l" fontAlgn="t"/>
                      <a:r>
                        <a:rPr lang="en-GB" sz="1000" u="none" strike="noStrike">
                          <a:effectLst/>
                        </a:rPr>
                        <a:t>REJECTION_REASON</a:t>
                      </a:r>
                      <a:endParaRPr lang="en-GB" sz="1000" b="1" i="0" u="none" strike="noStrike">
                        <a:effectLst/>
                        <a:latin typeface="Arial"/>
                      </a:endParaRPr>
                    </a:p>
                  </a:txBody>
                  <a:tcPr marL="9525" marR="9525" marT="9525" marB="0"/>
                </a:tc>
                <a:tc>
                  <a:txBody>
                    <a:bodyPr/>
                    <a:lstStyle/>
                    <a:p>
                      <a:pPr algn="l" fontAlgn="t"/>
                      <a:r>
                        <a:rPr lang="en-GB" sz="1000" u="none" strike="noStrike">
                          <a:effectLst/>
                        </a:rPr>
                        <a:t>REJECTION_REASON</a:t>
                      </a:r>
                      <a:endParaRPr lang="en-GB" sz="1000" b="1" i="0" u="none" strike="noStrike">
                        <a:effectLst/>
                        <a:latin typeface="Arial"/>
                      </a:endParaRPr>
                    </a:p>
                  </a:txBody>
                  <a:tcPr marL="9525" marR="9525" marT="9525" marB="0"/>
                </a:tc>
                <a:tc>
                  <a:txBody>
                    <a:bodyPr/>
                    <a:lstStyle/>
                    <a:p>
                      <a:pPr algn="r" fontAlgn="t"/>
                      <a:r>
                        <a:rPr lang="en-GB" sz="1000" u="none" strike="noStrike">
                          <a:effectLst/>
                        </a:rPr>
                        <a:t>Jun-17</a:t>
                      </a:r>
                      <a:endParaRPr lang="en-GB" sz="1000" b="1" i="0" u="none" strike="noStrike">
                        <a:effectLst/>
                        <a:latin typeface="Arial"/>
                      </a:endParaRPr>
                    </a:p>
                  </a:txBody>
                  <a:tcPr marL="9525" marR="9525" marT="9525" marB="0"/>
                </a:tc>
                <a:tc>
                  <a:txBody>
                    <a:bodyPr/>
                    <a:lstStyle/>
                    <a:p>
                      <a:pPr algn="r" fontAlgn="t"/>
                      <a:r>
                        <a:rPr lang="en-GB" sz="1000" u="none" strike="noStrike">
                          <a:effectLst/>
                        </a:rPr>
                        <a:t>Jul-17</a:t>
                      </a:r>
                      <a:endParaRPr lang="en-GB" sz="1000" b="1" i="0" u="none" strike="noStrike">
                        <a:effectLst/>
                        <a:latin typeface="Arial"/>
                      </a:endParaRPr>
                    </a:p>
                  </a:txBody>
                  <a:tcPr marL="9525" marR="9525" marT="9525" marB="0"/>
                </a:tc>
                <a:tc>
                  <a:txBody>
                    <a:bodyPr/>
                    <a:lstStyle/>
                    <a:p>
                      <a:pPr algn="r" fontAlgn="t"/>
                      <a:r>
                        <a:rPr lang="en-GB" sz="1000" u="none" strike="noStrike">
                          <a:effectLst/>
                        </a:rPr>
                        <a:t>Aug-17</a:t>
                      </a:r>
                      <a:endParaRPr lang="en-GB" sz="1000" b="1" i="0" u="none" strike="noStrike">
                        <a:effectLst/>
                        <a:latin typeface="Arial"/>
                      </a:endParaRPr>
                    </a:p>
                  </a:txBody>
                  <a:tcPr marL="9525" marR="9525" marT="9525" marB="0"/>
                </a:tc>
                <a:tc>
                  <a:txBody>
                    <a:bodyPr/>
                    <a:lstStyle/>
                    <a:p>
                      <a:pPr algn="r" fontAlgn="t"/>
                      <a:r>
                        <a:rPr lang="en-GB" sz="1000" u="none" strike="noStrike">
                          <a:effectLst/>
                        </a:rPr>
                        <a:t>Sep-17</a:t>
                      </a:r>
                      <a:endParaRPr lang="en-GB" sz="1000" b="1" i="0" u="none" strike="noStrike">
                        <a:effectLst/>
                        <a:latin typeface="Arial"/>
                      </a:endParaRPr>
                    </a:p>
                  </a:txBody>
                  <a:tcPr marL="9525" marR="9525" marT="9525" marB="0"/>
                </a:tc>
                <a:tc>
                  <a:txBody>
                    <a:bodyPr/>
                    <a:lstStyle/>
                    <a:p>
                      <a:pPr algn="r" fontAlgn="t"/>
                      <a:r>
                        <a:rPr lang="en-GB" sz="1000" u="none" strike="noStrike">
                          <a:effectLst/>
                        </a:rPr>
                        <a:t>Oct-17</a:t>
                      </a:r>
                      <a:endParaRPr lang="en-GB" sz="1000" b="1" i="0" u="none" strike="noStrike">
                        <a:effectLst/>
                        <a:latin typeface="Arial"/>
                      </a:endParaRPr>
                    </a:p>
                  </a:txBody>
                  <a:tcPr marL="9525" marR="9525" marT="9525" marB="0"/>
                </a:tc>
                <a:tc>
                  <a:txBody>
                    <a:bodyPr/>
                    <a:lstStyle/>
                    <a:p>
                      <a:pPr algn="r" fontAlgn="t"/>
                      <a:r>
                        <a:rPr lang="en-GB" sz="1000" u="none" strike="noStrike">
                          <a:effectLst/>
                        </a:rPr>
                        <a:t>Nov-17</a:t>
                      </a:r>
                      <a:endParaRPr lang="en-GB" sz="1000" b="1" i="0" u="none" strike="noStrike">
                        <a:effectLst/>
                        <a:latin typeface="Arial"/>
                      </a:endParaRPr>
                    </a:p>
                  </a:txBody>
                  <a:tcPr marL="9525" marR="9525" marT="9525" marB="0"/>
                </a:tc>
                <a:tc>
                  <a:txBody>
                    <a:bodyPr/>
                    <a:lstStyle/>
                    <a:p>
                      <a:pPr algn="r" fontAlgn="t"/>
                      <a:r>
                        <a:rPr lang="en-GB" sz="1000" u="none" strike="noStrike">
                          <a:effectLst/>
                        </a:rPr>
                        <a:t>Dec-17</a:t>
                      </a:r>
                      <a:endParaRPr lang="en-GB" sz="1000" b="1" i="0" u="none" strike="noStrike">
                        <a:effectLst/>
                        <a:latin typeface="Arial"/>
                      </a:endParaRPr>
                    </a:p>
                  </a:txBody>
                  <a:tcPr marL="9525" marR="9525" marT="9525" marB="0"/>
                </a:tc>
                <a:extLst>
                  <a:ext uri="{0D108BD9-81ED-4DB2-BD59-A6C34878D82A}">
                    <a16:rowId xmlns:a16="http://schemas.microsoft.com/office/drawing/2014/main" val="10000"/>
                  </a:ext>
                </a:extLst>
              </a:tr>
              <a:tr h="348039">
                <a:tc>
                  <a:txBody>
                    <a:bodyPr/>
                    <a:lstStyle/>
                    <a:p>
                      <a:pPr algn="l" fontAlgn="t"/>
                      <a:r>
                        <a:rPr lang="en-GB" sz="1000" u="none" strike="noStrike">
                          <a:effectLst/>
                        </a:rPr>
                        <a:t>MRE01026</a:t>
                      </a:r>
                      <a:endParaRPr lang="en-GB" sz="1000" b="0" i="0" u="none" strike="noStrike">
                        <a:effectLst/>
                        <a:latin typeface="Arial"/>
                      </a:endParaRPr>
                    </a:p>
                  </a:txBody>
                  <a:tcPr marL="9525" marR="9525" marT="9525" marB="0"/>
                </a:tc>
                <a:tc>
                  <a:txBody>
                    <a:bodyPr/>
                    <a:lstStyle/>
                    <a:p>
                      <a:pPr algn="l" fontAlgn="t"/>
                      <a:r>
                        <a:rPr lang="en-US" sz="1000" u="none" strike="noStrike">
                          <a:effectLst/>
                        </a:rPr>
                        <a:t>Reading breached the lower Outer tolerance.</a:t>
                      </a:r>
                      <a:endParaRPr lang="en-US" sz="1000" b="0" i="0" u="none" strike="noStrike">
                        <a:effectLst/>
                        <a:latin typeface="Arial"/>
                      </a:endParaRPr>
                    </a:p>
                  </a:txBody>
                  <a:tcPr marL="9525" marR="9525" marT="9525" marB="0"/>
                </a:tc>
                <a:tc>
                  <a:txBody>
                    <a:bodyPr/>
                    <a:lstStyle/>
                    <a:p>
                      <a:pPr algn="r" fontAlgn="t"/>
                      <a:r>
                        <a:rPr lang="en-GB" sz="1000" u="none" strike="noStrike">
                          <a:effectLst/>
                        </a:rPr>
                        <a:t>53569</a:t>
                      </a:r>
                      <a:endParaRPr lang="en-GB" sz="1000" b="0" i="0" u="none" strike="noStrike">
                        <a:effectLst/>
                        <a:latin typeface="Arial"/>
                      </a:endParaRPr>
                    </a:p>
                  </a:txBody>
                  <a:tcPr marL="9525" marR="9525" marT="9525" marB="0"/>
                </a:tc>
                <a:tc>
                  <a:txBody>
                    <a:bodyPr/>
                    <a:lstStyle/>
                    <a:p>
                      <a:pPr algn="r" fontAlgn="t"/>
                      <a:r>
                        <a:rPr lang="en-GB" sz="1000" u="none" strike="noStrike">
                          <a:effectLst/>
                        </a:rPr>
                        <a:t>48255</a:t>
                      </a:r>
                      <a:endParaRPr lang="en-GB" sz="1000" b="0" i="0" u="none" strike="noStrike">
                        <a:effectLst/>
                        <a:latin typeface="Arial"/>
                      </a:endParaRPr>
                    </a:p>
                  </a:txBody>
                  <a:tcPr marL="9525" marR="9525" marT="9525" marB="0"/>
                </a:tc>
                <a:tc>
                  <a:txBody>
                    <a:bodyPr/>
                    <a:lstStyle/>
                    <a:p>
                      <a:pPr algn="r" fontAlgn="t"/>
                      <a:r>
                        <a:rPr lang="en-GB" sz="1000" u="none" strike="noStrike">
                          <a:effectLst/>
                        </a:rPr>
                        <a:t>67672</a:t>
                      </a:r>
                      <a:endParaRPr lang="en-GB" sz="1000" b="0" i="0" u="none" strike="noStrike">
                        <a:effectLst/>
                        <a:latin typeface="Arial"/>
                      </a:endParaRPr>
                    </a:p>
                  </a:txBody>
                  <a:tcPr marL="9525" marR="9525" marT="9525" marB="0"/>
                </a:tc>
                <a:tc>
                  <a:txBody>
                    <a:bodyPr/>
                    <a:lstStyle/>
                    <a:p>
                      <a:pPr algn="r" fontAlgn="t"/>
                      <a:r>
                        <a:rPr lang="en-GB" sz="1000" u="none" strike="noStrike">
                          <a:effectLst/>
                        </a:rPr>
                        <a:t>83988</a:t>
                      </a:r>
                      <a:endParaRPr lang="en-GB" sz="1000" b="0" i="0" u="none" strike="noStrike">
                        <a:effectLst/>
                        <a:latin typeface="Arial"/>
                      </a:endParaRPr>
                    </a:p>
                  </a:txBody>
                  <a:tcPr marL="9525" marR="9525" marT="9525" marB="0"/>
                </a:tc>
                <a:tc>
                  <a:txBody>
                    <a:bodyPr/>
                    <a:lstStyle/>
                    <a:p>
                      <a:pPr algn="r" fontAlgn="t"/>
                      <a:r>
                        <a:rPr lang="en-GB" sz="1000" u="none" strike="noStrike">
                          <a:effectLst/>
                        </a:rPr>
                        <a:t>88159</a:t>
                      </a:r>
                      <a:endParaRPr lang="en-GB" sz="1000" b="0" i="0" u="none" strike="noStrike">
                        <a:effectLst/>
                        <a:latin typeface="Arial"/>
                      </a:endParaRPr>
                    </a:p>
                  </a:txBody>
                  <a:tcPr marL="9525" marR="9525" marT="9525" marB="0"/>
                </a:tc>
                <a:tc>
                  <a:txBody>
                    <a:bodyPr/>
                    <a:lstStyle/>
                    <a:p>
                      <a:pPr algn="r" fontAlgn="t"/>
                      <a:r>
                        <a:rPr lang="en-GB" sz="1000" u="none" strike="noStrike">
                          <a:effectLst/>
                        </a:rPr>
                        <a:t>86013</a:t>
                      </a:r>
                      <a:endParaRPr lang="en-GB" sz="1000" b="0" i="0" u="none" strike="noStrike">
                        <a:effectLst/>
                        <a:latin typeface="Arial"/>
                      </a:endParaRPr>
                    </a:p>
                  </a:txBody>
                  <a:tcPr marL="9525" marR="9525" marT="9525" marB="0"/>
                </a:tc>
                <a:tc>
                  <a:txBody>
                    <a:bodyPr/>
                    <a:lstStyle/>
                    <a:p>
                      <a:pPr algn="r" fontAlgn="t"/>
                      <a:r>
                        <a:rPr lang="en-GB" sz="1000" u="none" strike="noStrike">
                          <a:effectLst/>
                        </a:rPr>
                        <a:t>79552</a:t>
                      </a:r>
                      <a:endParaRPr lang="en-GB" sz="1000" b="0" i="0" u="none" strike="noStrike">
                        <a:effectLst/>
                        <a:latin typeface="Arial"/>
                      </a:endParaRPr>
                    </a:p>
                  </a:txBody>
                  <a:tcPr marL="9525" marR="9525" marT="9525" marB="0"/>
                </a:tc>
                <a:extLst>
                  <a:ext uri="{0D108BD9-81ED-4DB2-BD59-A6C34878D82A}">
                    <a16:rowId xmlns:a16="http://schemas.microsoft.com/office/drawing/2014/main" val="10001"/>
                  </a:ext>
                </a:extLst>
              </a:tr>
              <a:tr h="348039">
                <a:tc>
                  <a:txBody>
                    <a:bodyPr/>
                    <a:lstStyle/>
                    <a:p>
                      <a:pPr algn="l" fontAlgn="t"/>
                      <a:r>
                        <a:rPr lang="en-GB" sz="1000" u="none" strike="noStrike">
                          <a:effectLst/>
                        </a:rPr>
                        <a:t>MRE01027</a:t>
                      </a:r>
                      <a:endParaRPr lang="en-GB" sz="1000" b="0" i="0" u="none" strike="noStrike">
                        <a:effectLst/>
                        <a:latin typeface="Arial"/>
                      </a:endParaRPr>
                    </a:p>
                  </a:txBody>
                  <a:tcPr marL="9525" marR="9525" marT="9525" marB="0"/>
                </a:tc>
                <a:tc>
                  <a:txBody>
                    <a:bodyPr/>
                    <a:lstStyle/>
                    <a:p>
                      <a:pPr algn="l" fontAlgn="t"/>
                      <a:r>
                        <a:rPr lang="en-US" sz="1000" u="none" strike="noStrike">
                          <a:effectLst/>
                        </a:rPr>
                        <a:t>Reading breached the Upper Outer tolerance.</a:t>
                      </a:r>
                      <a:endParaRPr lang="en-US" sz="1000" b="0" i="0" u="none" strike="noStrike">
                        <a:effectLst/>
                        <a:latin typeface="Arial"/>
                      </a:endParaRPr>
                    </a:p>
                  </a:txBody>
                  <a:tcPr marL="9525" marR="9525" marT="9525" marB="0"/>
                </a:tc>
                <a:tc>
                  <a:txBody>
                    <a:bodyPr/>
                    <a:lstStyle/>
                    <a:p>
                      <a:pPr algn="r" fontAlgn="t"/>
                      <a:r>
                        <a:rPr lang="en-GB" sz="1000" u="none" strike="noStrike">
                          <a:effectLst/>
                        </a:rPr>
                        <a:t>40648</a:t>
                      </a:r>
                      <a:endParaRPr lang="en-GB" sz="1000" b="0" i="0" u="none" strike="noStrike">
                        <a:effectLst/>
                        <a:latin typeface="Arial"/>
                      </a:endParaRPr>
                    </a:p>
                  </a:txBody>
                  <a:tcPr marL="9525" marR="9525" marT="9525" marB="0"/>
                </a:tc>
                <a:tc>
                  <a:txBody>
                    <a:bodyPr/>
                    <a:lstStyle/>
                    <a:p>
                      <a:pPr algn="r" fontAlgn="t"/>
                      <a:r>
                        <a:rPr lang="en-GB" sz="1000" u="none" strike="noStrike">
                          <a:effectLst/>
                        </a:rPr>
                        <a:t>31861</a:t>
                      </a:r>
                      <a:endParaRPr lang="en-GB" sz="1000" b="0" i="0" u="none" strike="noStrike">
                        <a:effectLst/>
                        <a:latin typeface="Arial"/>
                      </a:endParaRPr>
                    </a:p>
                  </a:txBody>
                  <a:tcPr marL="9525" marR="9525" marT="9525" marB="0"/>
                </a:tc>
                <a:tc>
                  <a:txBody>
                    <a:bodyPr/>
                    <a:lstStyle/>
                    <a:p>
                      <a:pPr algn="r" fontAlgn="t"/>
                      <a:r>
                        <a:rPr lang="en-GB" sz="1000" u="none" strike="noStrike">
                          <a:effectLst/>
                        </a:rPr>
                        <a:t>33230</a:t>
                      </a:r>
                      <a:endParaRPr lang="en-GB" sz="1000" b="0" i="0" u="none" strike="noStrike">
                        <a:effectLst/>
                        <a:latin typeface="Arial"/>
                      </a:endParaRPr>
                    </a:p>
                  </a:txBody>
                  <a:tcPr marL="9525" marR="9525" marT="9525" marB="0"/>
                </a:tc>
                <a:tc>
                  <a:txBody>
                    <a:bodyPr/>
                    <a:lstStyle/>
                    <a:p>
                      <a:pPr algn="r" fontAlgn="t"/>
                      <a:r>
                        <a:rPr lang="en-GB" sz="1000" u="none" strike="noStrike">
                          <a:effectLst/>
                        </a:rPr>
                        <a:t>36357</a:t>
                      </a:r>
                      <a:endParaRPr lang="en-GB" sz="1000" b="0" i="0" u="none" strike="noStrike">
                        <a:effectLst/>
                        <a:latin typeface="Arial"/>
                      </a:endParaRPr>
                    </a:p>
                  </a:txBody>
                  <a:tcPr marL="9525" marR="9525" marT="9525" marB="0"/>
                </a:tc>
                <a:tc>
                  <a:txBody>
                    <a:bodyPr/>
                    <a:lstStyle/>
                    <a:p>
                      <a:pPr algn="r" fontAlgn="t"/>
                      <a:r>
                        <a:rPr lang="en-GB" sz="1000" u="none" strike="noStrike">
                          <a:effectLst/>
                        </a:rPr>
                        <a:t>39996</a:t>
                      </a:r>
                      <a:endParaRPr lang="en-GB" sz="1000" b="0" i="0" u="none" strike="noStrike">
                        <a:effectLst/>
                        <a:latin typeface="Arial"/>
                      </a:endParaRPr>
                    </a:p>
                  </a:txBody>
                  <a:tcPr marL="9525" marR="9525" marT="9525" marB="0"/>
                </a:tc>
                <a:tc>
                  <a:txBody>
                    <a:bodyPr/>
                    <a:lstStyle/>
                    <a:p>
                      <a:pPr algn="r" fontAlgn="t"/>
                      <a:r>
                        <a:rPr lang="en-GB" sz="1000" u="none" strike="noStrike">
                          <a:effectLst/>
                        </a:rPr>
                        <a:t>49492</a:t>
                      </a:r>
                      <a:endParaRPr lang="en-GB" sz="1000" b="0" i="0" u="none" strike="noStrike">
                        <a:effectLst/>
                        <a:latin typeface="Arial"/>
                      </a:endParaRPr>
                    </a:p>
                  </a:txBody>
                  <a:tcPr marL="9525" marR="9525" marT="9525" marB="0"/>
                </a:tc>
                <a:tc>
                  <a:txBody>
                    <a:bodyPr/>
                    <a:lstStyle/>
                    <a:p>
                      <a:pPr algn="r" fontAlgn="t"/>
                      <a:r>
                        <a:rPr lang="en-GB" sz="1000" u="none" strike="noStrike">
                          <a:effectLst/>
                        </a:rPr>
                        <a:t>57353</a:t>
                      </a:r>
                      <a:endParaRPr lang="en-GB" sz="1000" b="0" i="0" u="none" strike="noStrike">
                        <a:effectLst/>
                        <a:latin typeface="Arial"/>
                      </a:endParaRPr>
                    </a:p>
                  </a:txBody>
                  <a:tcPr marL="9525" marR="9525" marT="9525" marB="0"/>
                </a:tc>
                <a:extLst>
                  <a:ext uri="{0D108BD9-81ED-4DB2-BD59-A6C34878D82A}">
                    <a16:rowId xmlns:a16="http://schemas.microsoft.com/office/drawing/2014/main" val="10002"/>
                  </a:ext>
                </a:extLst>
              </a:tr>
              <a:tr h="522058">
                <a:tc>
                  <a:txBody>
                    <a:bodyPr/>
                    <a:lstStyle/>
                    <a:p>
                      <a:pPr algn="l" fontAlgn="t"/>
                      <a:r>
                        <a:rPr lang="en-GB" sz="1000" u="none" strike="noStrike">
                          <a:effectLst/>
                        </a:rPr>
                        <a:t>MRE01029</a:t>
                      </a:r>
                      <a:endParaRPr lang="en-GB" sz="1000" b="0" i="0" u="none" strike="noStrike">
                        <a:effectLst/>
                        <a:latin typeface="Arial"/>
                      </a:endParaRPr>
                    </a:p>
                  </a:txBody>
                  <a:tcPr marL="9525" marR="9525" marT="9525" marB="0"/>
                </a:tc>
                <a:tc>
                  <a:txBody>
                    <a:bodyPr/>
                    <a:lstStyle/>
                    <a:p>
                      <a:pPr algn="l" fontAlgn="t"/>
                      <a:r>
                        <a:rPr lang="en-US" sz="1000" u="none" strike="noStrike">
                          <a:effectLst/>
                        </a:rPr>
                        <a:t>Reading breached the upper Inner tolerance value and no override flag provided.</a:t>
                      </a:r>
                      <a:endParaRPr lang="en-US" sz="1000" b="0" i="0" u="none" strike="noStrike">
                        <a:effectLst/>
                        <a:latin typeface="Arial"/>
                      </a:endParaRPr>
                    </a:p>
                  </a:txBody>
                  <a:tcPr marL="9525" marR="9525" marT="9525" marB="0"/>
                </a:tc>
                <a:tc>
                  <a:txBody>
                    <a:bodyPr/>
                    <a:lstStyle/>
                    <a:p>
                      <a:pPr algn="r" fontAlgn="t"/>
                      <a:r>
                        <a:rPr lang="en-GB" sz="1000" u="none" strike="noStrike">
                          <a:effectLst/>
                        </a:rPr>
                        <a:t>63373</a:t>
                      </a:r>
                      <a:endParaRPr lang="en-GB" sz="1000" b="0" i="0" u="none" strike="noStrike">
                        <a:effectLst/>
                        <a:latin typeface="Arial"/>
                      </a:endParaRPr>
                    </a:p>
                  </a:txBody>
                  <a:tcPr marL="9525" marR="9525" marT="9525" marB="0"/>
                </a:tc>
                <a:tc>
                  <a:txBody>
                    <a:bodyPr/>
                    <a:lstStyle/>
                    <a:p>
                      <a:pPr algn="r" fontAlgn="t"/>
                      <a:r>
                        <a:rPr lang="en-GB" sz="1000" u="none" strike="noStrike">
                          <a:effectLst/>
                        </a:rPr>
                        <a:t>25742</a:t>
                      </a:r>
                      <a:endParaRPr lang="en-GB" sz="1000" b="0" i="0" u="none" strike="noStrike">
                        <a:effectLst/>
                        <a:latin typeface="Arial"/>
                      </a:endParaRPr>
                    </a:p>
                  </a:txBody>
                  <a:tcPr marL="9525" marR="9525" marT="9525" marB="0"/>
                </a:tc>
                <a:tc>
                  <a:txBody>
                    <a:bodyPr/>
                    <a:lstStyle/>
                    <a:p>
                      <a:pPr algn="r" fontAlgn="t"/>
                      <a:r>
                        <a:rPr lang="en-GB" sz="1000" u="none" strike="noStrike">
                          <a:effectLst/>
                        </a:rPr>
                        <a:t>21193</a:t>
                      </a:r>
                      <a:endParaRPr lang="en-GB" sz="1000" b="0" i="0" u="none" strike="noStrike">
                        <a:effectLst/>
                        <a:latin typeface="Arial"/>
                      </a:endParaRPr>
                    </a:p>
                  </a:txBody>
                  <a:tcPr marL="9525" marR="9525" marT="9525" marB="0"/>
                </a:tc>
                <a:tc>
                  <a:txBody>
                    <a:bodyPr/>
                    <a:lstStyle/>
                    <a:p>
                      <a:pPr algn="r" fontAlgn="t"/>
                      <a:r>
                        <a:rPr lang="en-GB" sz="1000" u="none" strike="noStrike">
                          <a:effectLst/>
                        </a:rPr>
                        <a:t>18628</a:t>
                      </a:r>
                      <a:endParaRPr lang="en-GB" sz="1000" b="0" i="0" u="none" strike="noStrike">
                        <a:effectLst/>
                        <a:latin typeface="Arial"/>
                      </a:endParaRPr>
                    </a:p>
                  </a:txBody>
                  <a:tcPr marL="9525" marR="9525" marT="9525" marB="0"/>
                </a:tc>
                <a:tc>
                  <a:txBody>
                    <a:bodyPr/>
                    <a:lstStyle/>
                    <a:p>
                      <a:pPr algn="r" fontAlgn="t"/>
                      <a:r>
                        <a:rPr lang="en-GB" sz="1000" u="none" strike="noStrike">
                          <a:effectLst/>
                        </a:rPr>
                        <a:t>20161</a:t>
                      </a:r>
                      <a:endParaRPr lang="en-GB" sz="1000" b="0" i="0" u="none" strike="noStrike">
                        <a:effectLst/>
                        <a:latin typeface="Arial"/>
                      </a:endParaRPr>
                    </a:p>
                  </a:txBody>
                  <a:tcPr marL="9525" marR="9525" marT="9525" marB="0"/>
                </a:tc>
                <a:tc>
                  <a:txBody>
                    <a:bodyPr/>
                    <a:lstStyle/>
                    <a:p>
                      <a:pPr algn="r" fontAlgn="t"/>
                      <a:r>
                        <a:rPr lang="en-GB" sz="1000" u="none" strike="noStrike">
                          <a:effectLst/>
                        </a:rPr>
                        <a:t>49078</a:t>
                      </a:r>
                      <a:endParaRPr lang="en-GB" sz="1000" b="0" i="0" u="none" strike="noStrike">
                        <a:effectLst/>
                        <a:latin typeface="Arial"/>
                      </a:endParaRPr>
                    </a:p>
                  </a:txBody>
                  <a:tcPr marL="9525" marR="9525" marT="9525" marB="0"/>
                </a:tc>
                <a:tc>
                  <a:txBody>
                    <a:bodyPr/>
                    <a:lstStyle/>
                    <a:p>
                      <a:pPr algn="r" fontAlgn="t"/>
                      <a:r>
                        <a:rPr lang="en-GB" sz="1000" u="none" strike="noStrike">
                          <a:effectLst/>
                        </a:rPr>
                        <a:t>211651</a:t>
                      </a:r>
                      <a:endParaRPr lang="en-GB" sz="1000" b="0" i="0" u="none" strike="noStrike">
                        <a:effectLst/>
                        <a:latin typeface="Arial"/>
                      </a:endParaRPr>
                    </a:p>
                  </a:txBody>
                  <a:tcPr marL="9525" marR="9525" marT="9525" marB="0"/>
                </a:tc>
                <a:extLst>
                  <a:ext uri="{0D108BD9-81ED-4DB2-BD59-A6C34878D82A}">
                    <a16:rowId xmlns:a16="http://schemas.microsoft.com/office/drawing/2014/main" val="10003"/>
                  </a:ext>
                </a:extLst>
              </a:tr>
              <a:tr h="348039">
                <a:tc>
                  <a:txBody>
                    <a:bodyPr/>
                    <a:lstStyle/>
                    <a:p>
                      <a:pPr algn="l" fontAlgn="t"/>
                      <a:r>
                        <a:rPr lang="en-GB" sz="1000" u="none" strike="noStrike">
                          <a:effectLst/>
                        </a:rPr>
                        <a:t>MRE01030</a:t>
                      </a:r>
                      <a:endParaRPr lang="en-GB" sz="1000" b="0" i="0" u="none" strike="noStrike">
                        <a:effectLst/>
                        <a:latin typeface="Arial"/>
                      </a:endParaRPr>
                    </a:p>
                  </a:txBody>
                  <a:tcPr marL="9525" marR="9525" marT="9525" marB="0"/>
                </a:tc>
                <a:tc>
                  <a:txBody>
                    <a:bodyPr/>
                    <a:lstStyle/>
                    <a:p>
                      <a:pPr algn="l" fontAlgn="t"/>
                      <a:r>
                        <a:rPr lang="en-US" sz="1000" u="none" strike="noStrike">
                          <a:effectLst/>
                        </a:rPr>
                        <a:t>Override tolerance passed and override flag provided</a:t>
                      </a:r>
                      <a:endParaRPr lang="en-US" sz="1000" b="0" i="0" u="none" strike="noStrike">
                        <a:effectLst/>
                        <a:latin typeface="Arial"/>
                      </a:endParaRPr>
                    </a:p>
                  </a:txBody>
                  <a:tcPr marL="9525" marR="9525" marT="9525" marB="0"/>
                </a:tc>
                <a:tc>
                  <a:txBody>
                    <a:bodyPr/>
                    <a:lstStyle/>
                    <a:p>
                      <a:pPr algn="r" fontAlgn="t"/>
                      <a:r>
                        <a:rPr lang="en-GB" sz="1000" u="none" strike="noStrike">
                          <a:effectLst/>
                        </a:rPr>
                        <a:t>26660</a:t>
                      </a:r>
                      <a:endParaRPr lang="en-GB" sz="1000" b="0" i="0" u="none" strike="noStrike">
                        <a:effectLst/>
                        <a:latin typeface="Arial"/>
                      </a:endParaRPr>
                    </a:p>
                  </a:txBody>
                  <a:tcPr marL="9525" marR="9525" marT="9525" marB="0"/>
                </a:tc>
                <a:tc>
                  <a:txBody>
                    <a:bodyPr/>
                    <a:lstStyle/>
                    <a:p>
                      <a:pPr algn="r" fontAlgn="t"/>
                      <a:r>
                        <a:rPr lang="en-GB" sz="1000" u="none" strike="noStrike">
                          <a:effectLst/>
                        </a:rPr>
                        <a:t>11406</a:t>
                      </a:r>
                      <a:endParaRPr lang="en-GB" sz="1000" b="0" i="0" u="none" strike="noStrike">
                        <a:effectLst/>
                        <a:latin typeface="Arial"/>
                      </a:endParaRPr>
                    </a:p>
                  </a:txBody>
                  <a:tcPr marL="9525" marR="9525" marT="9525" marB="0"/>
                </a:tc>
                <a:tc>
                  <a:txBody>
                    <a:bodyPr/>
                    <a:lstStyle/>
                    <a:p>
                      <a:pPr algn="r" fontAlgn="t"/>
                      <a:r>
                        <a:rPr lang="en-GB" sz="1000" u="none" strike="noStrike">
                          <a:effectLst/>
                        </a:rPr>
                        <a:t>9987</a:t>
                      </a:r>
                      <a:endParaRPr lang="en-GB" sz="1000" b="0" i="0" u="none" strike="noStrike">
                        <a:effectLst/>
                        <a:latin typeface="Arial"/>
                      </a:endParaRPr>
                    </a:p>
                  </a:txBody>
                  <a:tcPr marL="9525" marR="9525" marT="9525" marB="0"/>
                </a:tc>
                <a:tc>
                  <a:txBody>
                    <a:bodyPr/>
                    <a:lstStyle/>
                    <a:p>
                      <a:pPr algn="r" fontAlgn="t"/>
                      <a:r>
                        <a:rPr lang="en-GB" sz="1000" u="none" strike="noStrike">
                          <a:effectLst/>
                        </a:rPr>
                        <a:t>8106</a:t>
                      </a:r>
                      <a:endParaRPr lang="en-GB" sz="1000" b="0" i="0" u="none" strike="noStrike">
                        <a:effectLst/>
                        <a:latin typeface="Arial"/>
                      </a:endParaRPr>
                    </a:p>
                  </a:txBody>
                  <a:tcPr marL="9525" marR="9525" marT="9525" marB="0"/>
                </a:tc>
                <a:tc>
                  <a:txBody>
                    <a:bodyPr/>
                    <a:lstStyle/>
                    <a:p>
                      <a:pPr algn="r" fontAlgn="t"/>
                      <a:r>
                        <a:rPr lang="en-GB" sz="1000" u="none" strike="noStrike">
                          <a:effectLst/>
                        </a:rPr>
                        <a:t>8994</a:t>
                      </a:r>
                      <a:endParaRPr lang="en-GB" sz="1000" b="0" i="0" u="none" strike="noStrike">
                        <a:effectLst/>
                        <a:latin typeface="Arial"/>
                      </a:endParaRPr>
                    </a:p>
                  </a:txBody>
                  <a:tcPr marL="9525" marR="9525" marT="9525" marB="0"/>
                </a:tc>
                <a:tc>
                  <a:txBody>
                    <a:bodyPr/>
                    <a:lstStyle/>
                    <a:p>
                      <a:pPr algn="r" fontAlgn="t"/>
                      <a:r>
                        <a:rPr lang="en-GB" sz="1000" u="none" strike="noStrike">
                          <a:effectLst/>
                        </a:rPr>
                        <a:t>19512</a:t>
                      </a:r>
                      <a:endParaRPr lang="en-GB" sz="1000" b="0" i="0" u="none" strike="noStrike">
                        <a:effectLst/>
                        <a:latin typeface="Arial"/>
                      </a:endParaRPr>
                    </a:p>
                  </a:txBody>
                  <a:tcPr marL="9525" marR="9525" marT="9525" marB="0"/>
                </a:tc>
                <a:tc>
                  <a:txBody>
                    <a:bodyPr/>
                    <a:lstStyle/>
                    <a:p>
                      <a:pPr algn="r" fontAlgn="t"/>
                      <a:r>
                        <a:rPr lang="en-GB" sz="1000" u="none" strike="noStrike">
                          <a:effectLst/>
                        </a:rPr>
                        <a:t>52723</a:t>
                      </a:r>
                      <a:endParaRPr lang="en-GB" sz="1000" b="0" i="0" u="none" strike="noStrike">
                        <a:effectLst/>
                        <a:latin typeface="Arial"/>
                      </a:endParaRPr>
                    </a:p>
                  </a:txBody>
                  <a:tcPr marL="9525" marR="9525" marT="9525" marB="0"/>
                </a:tc>
                <a:extLst>
                  <a:ext uri="{0D108BD9-81ED-4DB2-BD59-A6C34878D82A}">
                    <a16:rowId xmlns:a16="http://schemas.microsoft.com/office/drawing/2014/main" val="10004"/>
                  </a:ext>
                </a:extLst>
              </a:tr>
              <a:tr h="174019">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extLst>
                  <a:ext uri="{0D108BD9-81ED-4DB2-BD59-A6C34878D82A}">
                    <a16:rowId xmlns:a16="http://schemas.microsoft.com/office/drawing/2014/main" val="10005"/>
                  </a:ext>
                </a:extLst>
              </a:tr>
              <a:tr h="174019">
                <a:tc>
                  <a:txBody>
                    <a:bodyPr/>
                    <a:lstStyle/>
                    <a:p>
                      <a:pPr algn="l" fontAlgn="t"/>
                      <a:endParaRPr lang="en-GB" sz="1000" b="0" i="0" u="none" strike="noStrike">
                        <a:effectLst/>
                        <a:latin typeface="Arial"/>
                      </a:endParaRPr>
                    </a:p>
                  </a:txBody>
                  <a:tcPr marL="9525" marR="9525" marT="9525" marB="0"/>
                </a:tc>
                <a:tc>
                  <a:txBody>
                    <a:bodyPr/>
                    <a:lstStyle/>
                    <a:p>
                      <a:pPr algn="r" fontAlgn="t"/>
                      <a:r>
                        <a:rPr lang="en-GB" sz="1000" u="none" strike="noStrike">
                          <a:effectLst/>
                        </a:rPr>
                        <a:t>Total</a:t>
                      </a:r>
                      <a:endParaRPr lang="en-GB" sz="1000" b="0" i="0" u="none" strike="noStrike">
                        <a:effectLst/>
                        <a:latin typeface="Arial"/>
                      </a:endParaRPr>
                    </a:p>
                  </a:txBody>
                  <a:tcPr marL="9525" marR="9525" marT="9525" marB="0"/>
                </a:tc>
                <a:tc>
                  <a:txBody>
                    <a:bodyPr/>
                    <a:lstStyle/>
                    <a:p>
                      <a:pPr algn="r" fontAlgn="t"/>
                      <a:r>
                        <a:rPr lang="en-GB" sz="1000" u="none" strike="noStrike">
                          <a:effectLst/>
                        </a:rPr>
                        <a:t>184250</a:t>
                      </a:r>
                      <a:endParaRPr lang="en-GB" sz="1000" b="0" i="0" u="none" strike="noStrike">
                        <a:effectLst/>
                        <a:latin typeface="Arial"/>
                      </a:endParaRPr>
                    </a:p>
                  </a:txBody>
                  <a:tcPr marL="9525" marR="9525" marT="9525" marB="0"/>
                </a:tc>
                <a:tc>
                  <a:txBody>
                    <a:bodyPr/>
                    <a:lstStyle/>
                    <a:p>
                      <a:pPr algn="r" fontAlgn="t"/>
                      <a:r>
                        <a:rPr lang="en-GB" sz="1000" u="none" strike="noStrike">
                          <a:effectLst/>
                        </a:rPr>
                        <a:t>117264</a:t>
                      </a:r>
                      <a:endParaRPr lang="en-GB" sz="1000" b="0" i="0" u="none" strike="noStrike">
                        <a:effectLst/>
                        <a:latin typeface="Arial"/>
                      </a:endParaRPr>
                    </a:p>
                  </a:txBody>
                  <a:tcPr marL="9525" marR="9525" marT="9525" marB="0"/>
                </a:tc>
                <a:tc>
                  <a:txBody>
                    <a:bodyPr/>
                    <a:lstStyle/>
                    <a:p>
                      <a:pPr algn="r" fontAlgn="t"/>
                      <a:r>
                        <a:rPr lang="en-GB" sz="1000" u="none" strike="noStrike">
                          <a:effectLst/>
                        </a:rPr>
                        <a:t>132082</a:t>
                      </a:r>
                      <a:endParaRPr lang="en-GB" sz="1000" b="0" i="0" u="none" strike="noStrike">
                        <a:effectLst/>
                        <a:latin typeface="Arial"/>
                      </a:endParaRPr>
                    </a:p>
                  </a:txBody>
                  <a:tcPr marL="9525" marR="9525" marT="9525" marB="0"/>
                </a:tc>
                <a:tc>
                  <a:txBody>
                    <a:bodyPr/>
                    <a:lstStyle/>
                    <a:p>
                      <a:pPr algn="r" fontAlgn="t"/>
                      <a:r>
                        <a:rPr lang="en-GB" sz="1000" u="none" strike="noStrike">
                          <a:effectLst/>
                        </a:rPr>
                        <a:t>147079</a:t>
                      </a:r>
                      <a:endParaRPr lang="en-GB" sz="1000" b="0" i="0" u="none" strike="noStrike">
                        <a:effectLst/>
                        <a:latin typeface="Arial"/>
                      </a:endParaRPr>
                    </a:p>
                  </a:txBody>
                  <a:tcPr marL="9525" marR="9525" marT="9525" marB="0"/>
                </a:tc>
                <a:tc>
                  <a:txBody>
                    <a:bodyPr/>
                    <a:lstStyle/>
                    <a:p>
                      <a:pPr algn="r" fontAlgn="t"/>
                      <a:r>
                        <a:rPr lang="en-GB" sz="1000" u="none" strike="noStrike">
                          <a:effectLst/>
                        </a:rPr>
                        <a:t>157310</a:t>
                      </a:r>
                      <a:endParaRPr lang="en-GB" sz="1000" b="0" i="0" u="none" strike="noStrike">
                        <a:effectLst/>
                        <a:latin typeface="Arial"/>
                      </a:endParaRPr>
                    </a:p>
                  </a:txBody>
                  <a:tcPr marL="9525" marR="9525" marT="9525" marB="0"/>
                </a:tc>
                <a:tc>
                  <a:txBody>
                    <a:bodyPr/>
                    <a:lstStyle/>
                    <a:p>
                      <a:pPr algn="r" fontAlgn="t"/>
                      <a:r>
                        <a:rPr lang="en-GB" sz="1000" u="none" strike="noStrike">
                          <a:effectLst/>
                        </a:rPr>
                        <a:t>204095</a:t>
                      </a:r>
                      <a:endParaRPr lang="en-GB" sz="1000" b="0" i="0" u="none" strike="noStrike">
                        <a:effectLst/>
                        <a:latin typeface="Arial"/>
                      </a:endParaRPr>
                    </a:p>
                  </a:txBody>
                  <a:tcPr marL="9525" marR="9525" marT="9525" marB="0"/>
                </a:tc>
                <a:tc>
                  <a:txBody>
                    <a:bodyPr/>
                    <a:lstStyle/>
                    <a:p>
                      <a:pPr algn="r" fontAlgn="t"/>
                      <a:r>
                        <a:rPr lang="en-GB" sz="1000" u="none" strike="noStrike" dirty="0">
                          <a:effectLst/>
                        </a:rPr>
                        <a:t>401279</a:t>
                      </a:r>
                      <a:endParaRPr lang="en-GB" sz="1000" b="0" i="0" u="none" strike="noStrike" dirty="0">
                        <a:effectLst/>
                        <a:latin typeface="Arial"/>
                      </a:endParaRPr>
                    </a:p>
                  </a:txBody>
                  <a:tcPr marL="9525" marR="9525" marT="9525" marB="0"/>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54786167"/>
              </p:ext>
            </p:extLst>
          </p:nvPr>
        </p:nvGraphicFramePr>
        <p:xfrm>
          <a:off x="107508" y="3430116"/>
          <a:ext cx="8928986" cy="1943100"/>
        </p:xfrm>
        <a:graphic>
          <a:graphicData uri="http://schemas.openxmlformats.org/drawingml/2006/table">
            <a:tbl>
              <a:tblPr>
                <a:tableStyleId>{5C22544A-7EE6-4342-B048-85BDC9FD1C3A}</a:tableStyleId>
              </a:tblPr>
              <a:tblGrid>
                <a:gridCol w="1459186">
                  <a:extLst>
                    <a:ext uri="{9D8B030D-6E8A-4147-A177-3AD203B41FA5}">
                      <a16:colId xmlns:a16="http://schemas.microsoft.com/office/drawing/2014/main" val="20000"/>
                    </a:ext>
                  </a:extLst>
                </a:gridCol>
                <a:gridCol w="2386519">
                  <a:extLst>
                    <a:ext uri="{9D8B030D-6E8A-4147-A177-3AD203B41FA5}">
                      <a16:colId xmlns:a16="http://schemas.microsoft.com/office/drawing/2014/main" val="20001"/>
                    </a:ext>
                  </a:extLst>
                </a:gridCol>
                <a:gridCol w="726183">
                  <a:extLst>
                    <a:ext uri="{9D8B030D-6E8A-4147-A177-3AD203B41FA5}">
                      <a16:colId xmlns:a16="http://schemas.microsoft.com/office/drawing/2014/main" val="20002"/>
                    </a:ext>
                  </a:extLst>
                </a:gridCol>
                <a:gridCol w="726183">
                  <a:extLst>
                    <a:ext uri="{9D8B030D-6E8A-4147-A177-3AD203B41FA5}">
                      <a16:colId xmlns:a16="http://schemas.microsoft.com/office/drawing/2014/main" val="20003"/>
                    </a:ext>
                  </a:extLst>
                </a:gridCol>
                <a:gridCol w="726183">
                  <a:extLst>
                    <a:ext uri="{9D8B030D-6E8A-4147-A177-3AD203B41FA5}">
                      <a16:colId xmlns:a16="http://schemas.microsoft.com/office/drawing/2014/main" val="20004"/>
                    </a:ext>
                  </a:extLst>
                </a:gridCol>
                <a:gridCol w="726183">
                  <a:extLst>
                    <a:ext uri="{9D8B030D-6E8A-4147-A177-3AD203B41FA5}">
                      <a16:colId xmlns:a16="http://schemas.microsoft.com/office/drawing/2014/main" val="20005"/>
                    </a:ext>
                  </a:extLst>
                </a:gridCol>
                <a:gridCol w="726183">
                  <a:extLst>
                    <a:ext uri="{9D8B030D-6E8A-4147-A177-3AD203B41FA5}">
                      <a16:colId xmlns:a16="http://schemas.microsoft.com/office/drawing/2014/main" val="20006"/>
                    </a:ext>
                  </a:extLst>
                </a:gridCol>
                <a:gridCol w="726183">
                  <a:extLst>
                    <a:ext uri="{9D8B030D-6E8A-4147-A177-3AD203B41FA5}">
                      <a16:colId xmlns:a16="http://schemas.microsoft.com/office/drawing/2014/main" val="20007"/>
                    </a:ext>
                  </a:extLst>
                </a:gridCol>
                <a:gridCol w="726183">
                  <a:extLst>
                    <a:ext uri="{9D8B030D-6E8A-4147-A177-3AD203B41FA5}">
                      <a16:colId xmlns:a16="http://schemas.microsoft.com/office/drawing/2014/main" val="20008"/>
                    </a:ext>
                  </a:extLst>
                </a:gridCol>
              </a:tblGrid>
              <a:tr h="161925">
                <a:tc>
                  <a:txBody>
                    <a:bodyPr/>
                    <a:lstStyle/>
                    <a:p>
                      <a:pPr algn="l" fontAlgn="t"/>
                      <a:r>
                        <a:rPr lang="en-GB" sz="1000" u="none" strike="noStrike">
                          <a:effectLst/>
                        </a:rPr>
                        <a:t>REJECTION_REASON</a:t>
                      </a:r>
                      <a:endParaRPr lang="en-GB" sz="1000" b="1" i="0" u="none" strike="noStrike">
                        <a:effectLst/>
                        <a:latin typeface="Arial"/>
                      </a:endParaRPr>
                    </a:p>
                  </a:txBody>
                  <a:tcPr marL="9525" marR="9525" marT="9525" marB="0"/>
                </a:tc>
                <a:tc>
                  <a:txBody>
                    <a:bodyPr/>
                    <a:lstStyle/>
                    <a:p>
                      <a:pPr algn="l" fontAlgn="t"/>
                      <a:r>
                        <a:rPr lang="en-GB" sz="1000" u="none" strike="noStrike">
                          <a:effectLst/>
                        </a:rPr>
                        <a:t>REJECTION_REASON</a:t>
                      </a:r>
                      <a:endParaRPr lang="en-GB" sz="1000" b="1" i="0" u="none" strike="noStrike">
                        <a:effectLst/>
                        <a:latin typeface="Arial"/>
                      </a:endParaRPr>
                    </a:p>
                  </a:txBody>
                  <a:tcPr marL="9525" marR="9525" marT="9525" marB="0"/>
                </a:tc>
                <a:tc>
                  <a:txBody>
                    <a:bodyPr/>
                    <a:lstStyle/>
                    <a:p>
                      <a:pPr algn="r" fontAlgn="t"/>
                      <a:r>
                        <a:rPr lang="en-GB" sz="1000" u="none" strike="noStrike">
                          <a:effectLst/>
                        </a:rPr>
                        <a:t>Jun-17</a:t>
                      </a:r>
                      <a:endParaRPr lang="en-GB" sz="1000" b="1" i="0" u="none" strike="noStrike">
                        <a:effectLst/>
                        <a:latin typeface="Arial"/>
                      </a:endParaRPr>
                    </a:p>
                  </a:txBody>
                  <a:tcPr marL="9525" marR="9525" marT="9525" marB="0"/>
                </a:tc>
                <a:tc>
                  <a:txBody>
                    <a:bodyPr/>
                    <a:lstStyle/>
                    <a:p>
                      <a:pPr algn="r" fontAlgn="t"/>
                      <a:r>
                        <a:rPr lang="en-GB" sz="1000" u="none" strike="noStrike">
                          <a:effectLst/>
                        </a:rPr>
                        <a:t>Jul-17</a:t>
                      </a:r>
                      <a:endParaRPr lang="en-GB" sz="1000" b="1" i="0" u="none" strike="noStrike">
                        <a:effectLst/>
                        <a:latin typeface="Arial"/>
                      </a:endParaRPr>
                    </a:p>
                  </a:txBody>
                  <a:tcPr marL="9525" marR="9525" marT="9525" marB="0"/>
                </a:tc>
                <a:tc>
                  <a:txBody>
                    <a:bodyPr/>
                    <a:lstStyle/>
                    <a:p>
                      <a:pPr algn="r" fontAlgn="t"/>
                      <a:r>
                        <a:rPr lang="en-GB" sz="1000" u="none" strike="noStrike">
                          <a:effectLst/>
                        </a:rPr>
                        <a:t>Aug-17</a:t>
                      </a:r>
                      <a:endParaRPr lang="en-GB" sz="1000" b="1" i="0" u="none" strike="noStrike">
                        <a:effectLst/>
                        <a:latin typeface="Arial"/>
                      </a:endParaRPr>
                    </a:p>
                  </a:txBody>
                  <a:tcPr marL="9525" marR="9525" marT="9525" marB="0"/>
                </a:tc>
                <a:tc>
                  <a:txBody>
                    <a:bodyPr/>
                    <a:lstStyle/>
                    <a:p>
                      <a:pPr algn="r" fontAlgn="t"/>
                      <a:r>
                        <a:rPr lang="en-GB" sz="1000" u="none" strike="noStrike">
                          <a:effectLst/>
                        </a:rPr>
                        <a:t>Sep-17</a:t>
                      </a:r>
                      <a:endParaRPr lang="en-GB" sz="1000" b="1" i="0" u="none" strike="noStrike">
                        <a:effectLst/>
                        <a:latin typeface="Arial"/>
                      </a:endParaRPr>
                    </a:p>
                  </a:txBody>
                  <a:tcPr marL="9525" marR="9525" marT="9525" marB="0"/>
                </a:tc>
                <a:tc>
                  <a:txBody>
                    <a:bodyPr/>
                    <a:lstStyle/>
                    <a:p>
                      <a:pPr algn="r" fontAlgn="t"/>
                      <a:r>
                        <a:rPr lang="en-GB" sz="1000" u="none" strike="noStrike">
                          <a:effectLst/>
                        </a:rPr>
                        <a:t>Oct-17</a:t>
                      </a:r>
                      <a:endParaRPr lang="en-GB" sz="1000" b="1" i="0" u="none" strike="noStrike">
                        <a:effectLst/>
                        <a:latin typeface="Arial"/>
                      </a:endParaRPr>
                    </a:p>
                  </a:txBody>
                  <a:tcPr marL="9525" marR="9525" marT="9525" marB="0"/>
                </a:tc>
                <a:tc>
                  <a:txBody>
                    <a:bodyPr/>
                    <a:lstStyle/>
                    <a:p>
                      <a:pPr algn="r" fontAlgn="t"/>
                      <a:r>
                        <a:rPr lang="en-GB" sz="1000" u="none" strike="noStrike">
                          <a:effectLst/>
                        </a:rPr>
                        <a:t>Nov-17</a:t>
                      </a:r>
                      <a:endParaRPr lang="en-GB" sz="1000" b="1" i="0" u="none" strike="noStrike">
                        <a:effectLst/>
                        <a:latin typeface="Arial"/>
                      </a:endParaRPr>
                    </a:p>
                  </a:txBody>
                  <a:tcPr marL="9525" marR="9525" marT="9525" marB="0"/>
                </a:tc>
                <a:tc>
                  <a:txBody>
                    <a:bodyPr/>
                    <a:lstStyle/>
                    <a:p>
                      <a:pPr algn="r" fontAlgn="t"/>
                      <a:r>
                        <a:rPr lang="en-GB" sz="1000" u="none" strike="noStrike">
                          <a:effectLst/>
                        </a:rPr>
                        <a:t>Dec-17</a:t>
                      </a:r>
                      <a:endParaRPr lang="en-GB" sz="1000" b="1" i="0" u="none" strike="noStrike">
                        <a:effectLst/>
                        <a:latin typeface="Arial"/>
                      </a:endParaRPr>
                    </a:p>
                  </a:txBody>
                  <a:tcPr marL="9525" marR="9525" marT="9525" marB="0"/>
                </a:tc>
                <a:extLst>
                  <a:ext uri="{0D108BD9-81ED-4DB2-BD59-A6C34878D82A}">
                    <a16:rowId xmlns:a16="http://schemas.microsoft.com/office/drawing/2014/main" val="10000"/>
                  </a:ext>
                </a:extLst>
              </a:tr>
              <a:tr h="323850">
                <a:tc>
                  <a:txBody>
                    <a:bodyPr/>
                    <a:lstStyle/>
                    <a:p>
                      <a:pPr algn="l" fontAlgn="t"/>
                      <a:r>
                        <a:rPr lang="en-GB" sz="1000" u="none" strike="noStrike">
                          <a:effectLst/>
                        </a:rPr>
                        <a:t>MRE01026</a:t>
                      </a:r>
                      <a:endParaRPr lang="en-GB" sz="1000" b="0" i="0" u="none" strike="noStrike">
                        <a:effectLst/>
                        <a:latin typeface="Arial"/>
                      </a:endParaRPr>
                    </a:p>
                  </a:txBody>
                  <a:tcPr marL="9525" marR="9525" marT="9525" marB="0"/>
                </a:tc>
                <a:tc>
                  <a:txBody>
                    <a:bodyPr/>
                    <a:lstStyle/>
                    <a:p>
                      <a:pPr algn="l" fontAlgn="t"/>
                      <a:r>
                        <a:rPr lang="en-US" sz="1000" u="none" strike="noStrike">
                          <a:effectLst/>
                        </a:rPr>
                        <a:t>Reading breached the lower Outer tolerance.</a:t>
                      </a:r>
                      <a:endParaRPr lang="en-US" sz="1000" b="0" i="0" u="none" strike="noStrike">
                        <a:effectLst/>
                        <a:latin typeface="Arial"/>
                      </a:endParaRPr>
                    </a:p>
                  </a:txBody>
                  <a:tcPr marL="9525" marR="9525" marT="9525" marB="0"/>
                </a:tc>
                <a:tc>
                  <a:txBody>
                    <a:bodyPr/>
                    <a:lstStyle/>
                    <a:p>
                      <a:pPr algn="r" fontAlgn="t"/>
                      <a:r>
                        <a:rPr lang="en-GB" sz="1000" u="none" strike="noStrike">
                          <a:effectLst/>
                        </a:rPr>
                        <a:t>3.77%</a:t>
                      </a:r>
                      <a:endParaRPr lang="en-GB" sz="1000" b="0" i="0" u="none" strike="noStrike">
                        <a:effectLst/>
                        <a:latin typeface="Arial"/>
                      </a:endParaRPr>
                    </a:p>
                  </a:txBody>
                  <a:tcPr marL="9525" marR="9525" marT="9525" marB="0"/>
                </a:tc>
                <a:tc>
                  <a:txBody>
                    <a:bodyPr/>
                    <a:lstStyle/>
                    <a:p>
                      <a:pPr algn="r" fontAlgn="t"/>
                      <a:r>
                        <a:rPr lang="en-GB" sz="1000" u="none" strike="noStrike">
                          <a:effectLst/>
                        </a:rPr>
                        <a:t>3.94%</a:t>
                      </a:r>
                      <a:endParaRPr lang="en-GB" sz="1000" b="0" i="0" u="none" strike="noStrike">
                        <a:effectLst/>
                        <a:latin typeface="Arial"/>
                      </a:endParaRPr>
                    </a:p>
                  </a:txBody>
                  <a:tcPr marL="9525" marR="9525" marT="9525" marB="0"/>
                </a:tc>
                <a:tc>
                  <a:txBody>
                    <a:bodyPr/>
                    <a:lstStyle/>
                    <a:p>
                      <a:pPr algn="r" fontAlgn="t"/>
                      <a:r>
                        <a:rPr lang="en-GB" sz="1000" u="none" strike="noStrike">
                          <a:effectLst/>
                        </a:rPr>
                        <a:t>4.86%</a:t>
                      </a:r>
                      <a:endParaRPr lang="en-GB" sz="1000" b="0" i="0" u="none" strike="noStrike">
                        <a:effectLst/>
                        <a:latin typeface="Arial"/>
                      </a:endParaRPr>
                    </a:p>
                  </a:txBody>
                  <a:tcPr marL="9525" marR="9525" marT="9525" marB="0"/>
                </a:tc>
                <a:tc>
                  <a:txBody>
                    <a:bodyPr/>
                    <a:lstStyle/>
                    <a:p>
                      <a:pPr algn="r" fontAlgn="t"/>
                      <a:r>
                        <a:rPr lang="en-GB" sz="1000" u="none" strike="noStrike">
                          <a:effectLst/>
                        </a:rPr>
                        <a:t>5.08%</a:t>
                      </a:r>
                      <a:endParaRPr lang="en-GB" sz="1000" b="0" i="0" u="none" strike="noStrike">
                        <a:effectLst/>
                        <a:latin typeface="Arial"/>
                      </a:endParaRPr>
                    </a:p>
                  </a:txBody>
                  <a:tcPr marL="9525" marR="9525" marT="9525" marB="0"/>
                </a:tc>
                <a:tc>
                  <a:txBody>
                    <a:bodyPr/>
                    <a:lstStyle/>
                    <a:p>
                      <a:pPr algn="r" fontAlgn="t"/>
                      <a:r>
                        <a:rPr lang="en-GB" sz="1000" u="none" strike="noStrike">
                          <a:effectLst/>
                        </a:rPr>
                        <a:t>5.28%</a:t>
                      </a:r>
                      <a:endParaRPr lang="en-GB" sz="1000" b="0" i="0" u="none" strike="noStrike">
                        <a:effectLst/>
                        <a:latin typeface="Arial"/>
                      </a:endParaRPr>
                    </a:p>
                  </a:txBody>
                  <a:tcPr marL="9525" marR="9525" marT="9525" marB="0"/>
                </a:tc>
                <a:tc>
                  <a:txBody>
                    <a:bodyPr/>
                    <a:lstStyle/>
                    <a:p>
                      <a:pPr algn="r" fontAlgn="t"/>
                      <a:r>
                        <a:rPr lang="en-GB" sz="1000" u="none" strike="noStrike">
                          <a:effectLst/>
                        </a:rPr>
                        <a:t>4.14%</a:t>
                      </a:r>
                      <a:endParaRPr lang="en-GB" sz="1000" b="0" i="0" u="none" strike="noStrike">
                        <a:effectLst/>
                        <a:latin typeface="Arial"/>
                      </a:endParaRPr>
                    </a:p>
                  </a:txBody>
                  <a:tcPr marL="9525" marR="9525" marT="9525" marB="0"/>
                </a:tc>
                <a:tc>
                  <a:txBody>
                    <a:bodyPr/>
                    <a:lstStyle/>
                    <a:p>
                      <a:pPr algn="r" fontAlgn="t"/>
                      <a:r>
                        <a:rPr lang="en-GB" sz="1000" u="none" strike="noStrike">
                          <a:effectLst/>
                        </a:rPr>
                        <a:t>4.22%</a:t>
                      </a:r>
                      <a:endParaRPr lang="en-GB" sz="1000" b="0" i="0" u="none" strike="noStrike">
                        <a:effectLst/>
                        <a:latin typeface="Arial"/>
                      </a:endParaRPr>
                    </a:p>
                  </a:txBody>
                  <a:tcPr marL="9525" marR="9525" marT="9525" marB="0"/>
                </a:tc>
                <a:extLst>
                  <a:ext uri="{0D108BD9-81ED-4DB2-BD59-A6C34878D82A}">
                    <a16:rowId xmlns:a16="http://schemas.microsoft.com/office/drawing/2014/main" val="10001"/>
                  </a:ext>
                </a:extLst>
              </a:tr>
              <a:tr h="323850">
                <a:tc>
                  <a:txBody>
                    <a:bodyPr/>
                    <a:lstStyle/>
                    <a:p>
                      <a:pPr algn="l" fontAlgn="t"/>
                      <a:r>
                        <a:rPr lang="en-GB" sz="1000" u="none" strike="noStrike">
                          <a:effectLst/>
                        </a:rPr>
                        <a:t>MRE01027</a:t>
                      </a:r>
                      <a:endParaRPr lang="en-GB" sz="1000" b="0" i="0" u="none" strike="noStrike">
                        <a:effectLst/>
                        <a:latin typeface="Arial"/>
                      </a:endParaRPr>
                    </a:p>
                  </a:txBody>
                  <a:tcPr marL="9525" marR="9525" marT="9525" marB="0"/>
                </a:tc>
                <a:tc>
                  <a:txBody>
                    <a:bodyPr/>
                    <a:lstStyle/>
                    <a:p>
                      <a:pPr algn="l" fontAlgn="t"/>
                      <a:r>
                        <a:rPr lang="en-US" sz="1000" u="none" strike="noStrike">
                          <a:effectLst/>
                        </a:rPr>
                        <a:t>Reading breached the Upper Outer tolerance.</a:t>
                      </a:r>
                      <a:endParaRPr lang="en-US" sz="1000" b="0" i="0" u="none" strike="noStrike">
                        <a:effectLst/>
                        <a:latin typeface="Arial"/>
                      </a:endParaRPr>
                    </a:p>
                  </a:txBody>
                  <a:tcPr marL="9525" marR="9525" marT="9525" marB="0"/>
                </a:tc>
                <a:tc>
                  <a:txBody>
                    <a:bodyPr/>
                    <a:lstStyle/>
                    <a:p>
                      <a:pPr algn="r" fontAlgn="t"/>
                      <a:r>
                        <a:rPr lang="en-GB" sz="1000" u="none" strike="noStrike">
                          <a:effectLst/>
                        </a:rPr>
                        <a:t>2.86%</a:t>
                      </a:r>
                      <a:endParaRPr lang="en-GB" sz="1000" b="0" i="0" u="none" strike="noStrike">
                        <a:effectLst/>
                        <a:latin typeface="Arial"/>
                      </a:endParaRPr>
                    </a:p>
                  </a:txBody>
                  <a:tcPr marL="9525" marR="9525" marT="9525" marB="0"/>
                </a:tc>
                <a:tc>
                  <a:txBody>
                    <a:bodyPr/>
                    <a:lstStyle/>
                    <a:p>
                      <a:pPr algn="r" fontAlgn="t"/>
                      <a:r>
                        <a:rPr lang="en-GB" sz="1000" u="none" strike="noStrike">
                          <a:effectLst/>
                        </a:rPr>
                        <a:t>2.60%</a:t>
                      </a:r>
                      <a:endParaRPr lang="en-GB" sz="1000" b="0" i="0" u="none" strike="noStrike">
                        <a:effectLst/>
                        <a:latin typeface="Arial"/>
                      </a:endParaRPr>
                    </a:p>
                  </a:txBody>
                  <a:tcPr marL="9525" marR="9525" marT="9525" marB="0"/>
                </a:tc>
                <a:tc>
                  <a:txBody>
                    <a:bodyPr/>
                    <a:lstStyle/>
                    <a:p>
                      <a:pPr algn="r" fontAlgn="t"/>
                      <a:r>
                        <a:rPr lang="en-GB" sz="1000" u="none" strike="noStrike">
                          <a:effectLst/>
                        </a:rPr>
                        <a:t>2.38%</a:t>
                      </a:r>
                      <a:endParaRPr lang="en-GB" sz="1000" b="0" i="0" u="none" strike="noStrike">
                        <a:effectLst/>
                        <a:latin typeface="Arial"/>
                      </a:endParaRPr>
                    </a:p>
                  </a:txBody>
                  <a:tcPr marL="9525" marR="9525" marT="9525" marB="0"/>
                </a:tc>
                <a:tc>
                  <a:txBody>
                    <a:bodyPr/>
                    <a:lstStyle/>
                    <a:p>
                      <a:pPr algn="r" fontAlgn="t"/>
                      <a:r>
                        <a:rPr lang="en-GB" sz="1000" u="none" strike="noStrike">
                          <a:effectLst/>
                        </a:rPr>
                        <a:t>2.20%</a:t>
                      </a:r>
                      <a:endParaRPr lang="en-GB" sz="1000" b="0" i="0" u="none" strike="noStrike">
                        <a:effectLst/>
                        <a:latin typeface="Arial"/>
                      </a:endParaRPr>
                    </a:p>
                  </a:txBody>
                  <a:tcPr marL="9525" marR="9525" marT="9525" marB="0"/>
                </a:tc>
                <a:tc>
                  <a:txBody>
                    <a:bodyPr/>
                    <a:lstStyle/>
                    <a:p>
                      <a:pPr algn="r" fontAlgn="t"/>
                      <a:r>
                        <a:rPr lang="en-GB" sz="1000" u="none" strike="noStrike">
                          <a:effectLst/>
                        </a:rPr>
                        <a:t>2.39%</a:t>
                      </a:r>
                      <a:endParaRPr lang="en-GB" sz="1000" b="0" i="0" u="none" strike="noStrike">
                        <a:effectLst/>
                        <a:latin typeface="Arial"/>
                      </a:endParaRPr>
                    </a:p>
                  </a:txBody>
                  <a:tcPr marL="9525" marR="9525" marT="9525" marB="0"/>
                </a:tc>
                <a:tc>
                  <a:txBody>
                    <a:bodyPr/>
                    <a:lstStyle/>
                    <a:p>
                      <a:pPr algn="r" fontAlgn="t"/>
                      <a:r>
                        <a:rPr lang="en-GB" sz="1000" u="none" strike="noStrike">
                          <a:effectLst/>
                        </a:rPr>
                        <a:t>2.38%</a:t>
                      </a:r>
                      <a:endParaRPr lang="en-GB" sz="1000" b="0" i="0" u="none" strike="noStrike">
                        <a:effectLst/>
                        <a:latin typeface="Arial"/>
                      </a:endParaRPr>
                    </a:p>
                  </a:txBody>
                  <a:tcPr marL="9525" marR="9525" marT="9525" marB="0"/>
                </a:tc>
                <a:tc>
                  <a:txBody>
                    <a:bodyPr/>
                    <a:lstStyle/>
                    <a:p>
                      <a:pPr algn="r" fontAlgn="t"/>
                      <a:r>
                        <a:rPr lang="en-GB" sz="1000" u="none" strike="noStrike">
                          <a:effectLst/>
                        </a:rPr>
                        <a:t>3.04%</a:t>
                      </a:r>
                      <a:endParaRPr lang="en-GB" sz="1000" b="0" i="0" u="none" strike="noStrike">
                        <a:effectLst/>
                        <a:latin typeface="Arial"/>
                      </a:endParaRPr>
                    </a:p>
                  </a:txBody>
                  <a:tcPr marL="9525" marR="9525" marT="9525" marB="0"/>
                </a:tc>
                <a:extLst>
                  <a:ext uri="{0D108BD9-81ED-4DB2-BD59-A6C34878D82A}">
                    <a16:rowId xmlns:a16="http://schemas.microsoft.com/office/drawing/2014/main" val="10002"/>
                  </a:ext>
                </a:extLst>
              </a:tr>
              <a:tr h="485775">
                <a:tc>
                  <a:txBody>
                    <a:bodyPr/>
                    <a:lstStyle/>
                    <a:p>
                      <a:pPr algn="l" fontAlgn="t"/>
                      <a:r>
                        <a:rPr lang="en-GB" sz="1000" u="none" strike="noStrike">
                          <a:effectLst/>
                        </a:rPr>
                        <a:t>MRE01029</a:t>
                      </a:r>
                      <a:endParaRPr lang="en-GB" sz="1000" b="0" i="0" u="none" strike="noStrike">
                        <a:effectLst/>
                        <a:latin typeface="Arial"/>
                      </a:endParaRPr>
                    </a:p>
                  </a:txBody>
                  <a:tcPr marL="9525" marR="9525" marT="9525" marB="0"/>
                </a:tc>
                <a:tc>
                  <a:txBody>
                    <a:bodyPr/>
                    <a:lstStyle/>
                    <a:p>
                      <a:pPr algn="l" fontAlgn="t"/>
                      <a:r>
                        <a:rPr lang="en-US" sz="1000" u="none" strike="noStrike">
                          <a:effectLst/>
                        </a:rPr>
                        <a:t>Reading breached the upper Inner tolerance value and no override flag provided.</a:t>
                      </a:r>
                      <a:endParaRPr lang="en-US" sz="1000" b="0" i="0" u="none" strike="noStrike">
                        <a:effectLst/>
                        <a:latin typeface="Arial"/>
                      </a:endParaRPr>
                    </a:p>
                  </a:txBody>
                  <a:tcPr marL="9525" marR="9525" marT="9525" marB="0"/>
                </a:tc>
                <a:tc>
                  <a:txBody>
                    <a:bodyPr/>
                    <a:lstStyle/>
                    <a:p>
                      <a:pPr algn="r" fontAlgn="t"/>
                      <a:r>
                        <a:rPr lang="en-GB" sz="1000" u="none" strike="noStrike">
                          <a:effectLst/>
                        </a:rPr>
                        <a:t>4.46%</a:t>
                      </a:r>
                      <a:endParaRPr lang="en-GB" sz="1000" b="0" i="0" u="none" strike="noStrike">
                        <a:effectLst/>
                        <a:latin typeface="Arial"/>
                      </a:endParaRPr>
                    </a:p>
                  </a:txBody>
                  <a:tcPr marL="9525" marR="9525" marT="9525" marB="0"/>
                </a:tc>
                <a:tc>
                  <a:txBody>
                    <a:bodyPr/>
                    <a:lstStyle/>
                    <a:p>
                      <a:pPr algn="r" fontAlgn="t"/>
                      <a:r>
                        <a:rPr lang="en-GB" sz="1000" u="none" strike="noStrike">
                          <a:effectLst/>
                        </a:rPr>
                        <a:t>2.10%</a:t>
                      </a:r>
                      <a:endParaRPr lang="en-GB" sz="1000" b="0" i="0" u="none" strike="noStrike">
                        <a:effectLst/>
                        <a:latin typeface="Arial"/>
                      </a:endParaRPr>
                    </a:p>
                  </a:txBody>
                  <a:tcPr marL="9525" marR="9525" marT="9525" marB="0"/>
                </a:tc>
                <a:tc>
                  <a:txBody>
                    <a:bodyPr/>
                    <a:lstStyle/>
                    <a:p>
                      <a:pPr algn="r" fontAlgn="t"/>
                      <a:r>
                        <a:rPr lang="en-GB" sz="1000" u="none" strike="noStrike">
                          <a:effectLst/>
                        </a:rPr>
                        <a:t>1.52%</a:t>
                      </a:r>
                      <a:endParaRPr lang="en-GB" sz="1000" b="0" i="0" u="none" strike="noStrike">
                        <a:effectLst/>
                        <a:latin typeface="Arial"/>
                      </a:endParaRPr>
                    </a:p>
                  </a:txBody>
                  <a:tcPr marL="9525" marR="9525" marT="9525" marB="0"/>
                </a:tc>
                <a:tc>
                  <a:txBody>
                    <a:bodyPr/>
                    <a:lstStyle/>
                    <a:p>
                      <a:pPr algn="r" fontAlgn="t"/>
                      <a:r>
                        <a:rPr lang="en-GB" sz="1000" u="none" strike="noStrike">
                          <a:effectLst/>
                        </a:rPr>
                        <a:t>1.13%</a:t>
                      </a:r>
                      <a:endParaRPr lang="en-GB" sz="1000" b="0" i="0" u="none" strike="noStrike">
                        <a:effectLst/>
                        <a:latin typeface="Arial"/>
                      </a:endParaRPr>
                    </a:p>
                  </a:txBody>
                  <a:tcPr marL="9525" marR="9525" marT="9525" marB="0"/>
                </a:tc>
                <a:tc>
                  <a:txBody>
                    <a:bodyPr/>
                    <a:lstStyle/>
                    <a:p>
                      <a:pPr algn="r" fontAlgn="t"/>
                      <a:r>
                        <a:rPr lang="en-GB" sz="1000" u="none" strike="noStrike">
                          <a:effectLst/>
                        </a:rPr>
                        <a:t>1.21%</a:t>
                      </a:r>
                      <a:endParaRPr lang="en-GB" sz="1000" b="0" i="0" u="none" strike="noStrike">
                        <a:effectLst/>
                        <a:latin typeface="Arial"/>
                      </a:endParaRPr>
                    </a:p>
                  </a:txBody>
                  <a:tcPr marL="9525" marR="9525" marT="9525" marB="0"/>
                </a:tc>
                <a:tc>
                  <a:txBody>
                    <a:bodyPr/>
                    <a:lstStyle/>
                    <a:p>
                      <a:pPr algn="r" fontAlgn="t"/>
                      <a:r>
                        <a:rPr lang="en-GB" sz="1000" u="none" strike="noStrike">
                          <a:effectLst/>
                        </a:rPr>
                        <a:t>2.36%</a:t>
                      </a:r>
                      <a:endParaRPr lang="en-GB" sz="1000" b="0" i="0" u="none" strike="noStrike">
                        <a:effectLst/>
                        <a:latin typeface="Arial"/>
                      </a:endParaRPr>
                    </a:p>
                  </a:txBody>
                  <a:tcPr marL="9525" marR="9525" marT="9525" marB="0"/>
                </a:tc>
                <a:tc>
                  <a:txBody>
                    <a:bodyPr/>
                    <a:lstStyle/>
                    <a:p>
                      <a:pPr algn="r" fontAlgn="t"/>
                      <a:r>
                        <a:rPr lang="en-GB" sz="1000" u="none" strike="noStrike">
                          <a:effectLst/>
                        </a:rPr>
                        <a:t>11.23%</a:t>
                      </a:r>
                      <a:endParaRPr lang="en-GB" sz="1000" b="0" i="0" u="none" strike="noStrike">
                        <a:effectLst/>
                        <a:latin typeface="Arial"/>
                      </a:endParaRPr>
                    </a:p>
                  </a:txBody>
                  <a:tcPr marL="9525" marR="9525" marT="9525" marB="0"/>
                </a:tc>
                <a:extLst>
                  <a:ext uri="{0D108BD9-81ED-4DB2-BD59-A6C34878D82A}">
                    <a16:rowId xmlns:a16="http://schemas.microsoft.com/office/drawing/2014/main" val="10003"/>
                  </a:ext>
                </a:extLst>
              </a:tr>
              <a:tr h="323850">
                <a:tc>
                  <a:txBody>
                    <a:bodyPr/>
                    <a:lstStyle/>
                    <a:p>
                      <a:pPr algn="l" fontAlgn="t"/>
                      <a:r>
                        <a:rPr lang="en-GB" sz="1000" u="none" strike="noStrike">
                          <a:effectLst/>
                        </a:rPr>
                        <a:t>MRE01030</a:t>
                      </a:r>
                      <a:endParaRPr lang="en-GB" sz="1000" b="0" i="0" u="none" strike="noStrike">
                        <a:effectLst/>
                        <a:latin typeface="Arial"/>
                      </a:endParaRPr>
                    </a:p>
                  </a:txBody>
                  <a:tcPr marL="9525" marR="9525" marT="9525" marB="0"/>
                </a:tc>
                <a:tc>
                  <a:txBody>
                    <a:bodyPr/>
                    <a:lstStyle/>
                    <a:p>
                      <a:pPr algn="l" fontAlgn="t"/>
                      <a:r>
                        <a:rPr lang="en-US" sz="1000" u="none" strike="noStrike">
                          <a:effectLst/>
                        </a:rPr>
                        <a:t>Override tolerance passed and override flag provided</a:t>
                      </a:r>
                      <a:endParaRPr lang="en-US" sz="1000" b="0" i="0" u="none" strike="noStrike">
                        <a:effectLst/>
                        <a:latin typeface="Arial"/>
                      </a:endParaRPr>
                    </a:p>
                  </a:txBody>
                  <a:tcPr marL="9525" marR="9525" marT="9525" marB="0"/>
                </a:tc>
                <a:tc>
                  <a:txBody>
                    <a:bodyPr/>
                    <a:lstStyle/>
                    <a:p>
                      <a:pPr algn="r" fontAlgn="t"/>
                      <a:r>
                        <a:rPr lang="en-GB" sz="1000" u="none" strike="noStrike">
                          <a:effectLst/>
                        </a:rPr>
                        <a:t>1.87%</a:t>
                      </a:r>
                      <a:endParaRPr lang="en-GB" sz="1000" b="0" i="0" u="none" strike="noStrike">
                        <a:effectLst/>
                        <a:latin typeface="Arial"/>
                      </a:endParaRPr>
                    </a:p>
                  </a:txBody>
                  <a:tcPr marL="9525" marR="9525" marT="9525" marB="0"/>
                </a:tc>
                <a:tc>
                  <a:txBody>
                    <a:bodyPr/>
                    <a:lstStyle/>
                    <a:p>
                      <a:pPr algn="r" fontAlgn="t"/>
                      <a:r>
                        <a:rPr lang="en-GB" sz="1000" u="none" strike="noStrike">
                          <a:effectLst/>
                        </a:rPr>
                        <a:t>0.93%</a:t>
                      </a:r>
                      <a:endParaRPr lang="en-GB" sz="1000" b="0" i="0" u="none" strike="noStrike">
                        <a:effectLst/>
                        <a:latin typeface="Arial"/>
                      </a:endParaRPr>
                    </a:p>
                  </a:txBody>
                  <a:tcPr marL="9525" marR="9525" marT="9525" marB="0"/>
                </a:tc>
                <a:tc>
                  <a:txBody>
                    <a:bodyPr/>
                    <a:lstStyle/>
                    <a:p>
                      <a:pPr algn="r" fontAlgn="t"/>
                      <a:r>
                        <a:rPr lang="en-GB" sz="1000" u="none" strike="noStrike">
                          <a:effectLst/>
                        </a:rPr>
                        <a:t>0.72%</a:t>
                      </a:r>
                      <a:endParaRPr lang="en-GB" sz="1000" b="0" i="0" u="none" strike="noStrike">
                        <a:effectLst/>
                        <a:latin typeface="Arial"/>
                      </a:endParaRPr>
                    </a:p>
                  </a:txBody>
                  <a:tcPr marL="9525" marR="9525" marT="9525" marB="0"/>
                </a:tc>
                <a:tc>
                  <a:txBody>
                    <a:bodyPr/>
                    <a:lstStyle/>
                    <a:p>
                      <a:pPr algn="r" fontAlgn="t"/>
                      <a:r>
                        <a:rPr lang="en-GB" sz="1000" u="none" strike="noStrike">
                          <a:effectLst/>
                        </a:rPr>
                        <a:t>0.49%</a:t>
                      </a:r>
                      <a:endParaRPr lang="en-GB" sz="1000" b="0" i="0" u="none" strike="noStrike">
                        <a:effectLst/>
                        <a:latin typeface="Arial"/>
                      </a:endParaRPr>
                    </a:p>
                  </a:txBody>
                  <a:tcPr marL="9525" marR="9525" marT="9525" marB="0"/>
                </a:tc>
                <a:tc>
                  <a:txBody>
                    <a:bodyPr/>
                    <a:lstStyle/>
                    <a:p>
                      <a:pPr algn="r" fontAlgn="t"/>
                      <a:r>
                        <a:rPr lang="en-GB" sz="1000" u="none" strike="noStrike">
                          <a:effectLst/>
                        </a:rPr>
                        <a:t>0.54%</a:t>
                      </a:r>
                      <a:endParaRPr lang="en-GB" sz="1000" b="0" i="0" u="none" strike="noStrike">
                        <a:effectLst/>
                        <a:latin typeface="Arial"/>
                      </a:endParaRPr>
                    </a:p>
                  </a:txBody>
                  <a:tcPr marL="9525" marR="9525" marT="9525" marB="0"/>
                </a:tc>
                <a:tc>
                  <a:txBody>
                    <a:bodyPr/>
                    <a:lstStyle/>
                    <a:p>
                      <a:pPr algn="r" fontAlgn="t"/>
                      <a:r>
                        <a:rPr lang="en-GB" sz="1000" u="none" strike="noStrike">
                          <a:effectLst/>
                        </a:rPr>
                        <a:t>0.94%</a:t>
                      </a:r>
                      <a:endParaRPr lang="en-GB" sz="1000" b="0" i="0" u="none" strike="noStrike">
                        <a:effectLst/>
                        <a:latin typeface="Arial"/>
                      </a:endParaRPr>
                    </a:p>
                  </a:txBody>
                  <a:tcPr marL="9525" marR="9525" marT="9525" marB="0"/>
                </a:tc>
                <a:tc>
                  <a:txBody>
                    <a:bodyPr/>
                    <a:lstStyle/>
                    <a:p>
                      <a:pPr algn="r" fontAlgn="t"/>
                      <a:r>
                        <a:rPr lang="en-GB" sz="1000" u="none" strike="noStrike">
                          <a:effectLst/>
                        </a:rPr>
                        <a:t>2.80%</a:t>
                      </a:r>
                      <a:endParaRPr lang="en-GB" sz="1000" b="0" i="0" u="none" strike="noStrike">
                        <a:effectLst/>
                        <a:latin typeface="Arial"/>
                      </a:endParaRPr>
                    </a:p>
                  </a:txBody>
                  <a:tcPr marL="9525" marR="9525" marT="9525" marB="0"/>
                </a:tc>
                <a:extLst>
                  <a:ext uri="{0D108BD9-81ED-4DB2-BD59-A6C34878D82A}">
                    <a16:rowId xmlns:a16="http://schemas.microsoft.com/office/drawing/2014/main" val="10004"/>
                  </a:ext>
                </a:extLst>
              </a:tr>
              <a:tr h="161925">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extLst>
                  <a:ext uri="{0D108BD9-81ED-4DB2-BD59-A6C34878D82A}">
                    <a16:rowId xmlns:a16="http://schemas.microsoft.com/office/drawing/2014/main" val="10005"/>
                  </a:ext>
                </a:extLst>
              </a:tr>
              <a:tr h="161925">
                <a:tc>
                  <a:txBody>
                    <a:bodyPr/>
                    <a:lstStyle/>
                    <a:p>
                      <a:pPr algn="l" fontAlgn="t"/>
                      <a:endParaRPr lang="en-GB" sz="1000" b="0" i="0" u="none" strike="noStrike">
                        <a:effectLst/>
                        <a:latin typeface="Arial"/>
                      </a:endParaRPr>
                    </a:p>
                  </a:txBody>
                  <a:tcPr marL="9525" marR="9525" marT="9525" marB="0"/>
                </a:tc>
                <a:tc>
                  <a:txBody>
                    <a:bodyPr/>
                    <a:lstStyle/>
                    <a:p>
                      <a:pPr algn="r" fontAlgn="t"/>
                      <a:r>
                        <a:rPr lang="en-GB" sz="1000" u="none" strike="noStrike">
                          <a:effectLst/>
                        </a:rPr>
                        <a:t>Total % of overall rejections</a:t>
                      </a:r>
                      <a:endParaRPr lang="en-GB" sz="1000" b="0" i="0" u="none" strike="noStrike">
                        <a:effectLst/>
                        <a:latin typeface="Arial"/>
                      </a:endParaRPr>
                    </a:p>
                  </a:txBody>
                  <a:tcPr marL="9525" marR="9525" marT="9525" marB="0"/>
                </a:tc>
                <a:tc>
                  <a:txBody>
                    <a:bodyPr/>
                    <a:lstStyle/>
                    <a:p>
                      <a:pPr algn="r" fontAlgn="t"/>
                      <a:r>
                        <a:rPr lang="en-GB" sz="1000" u="none" strike="noStrike">
                          <a:effectLst/>
                        </a:rPr>
                        <a:t>12.96%</a:t>
                      </a:r>
                      <a:endParaRPr lang="en-GB" sz="1000" b="0" i="0" u="none" strike="noStrike">
                        <a:effectLst/>
                        <a:latin typeface="Arial"/>
                      </a:endParaRPr>
                    </a:p>
                  </a:txBody>
                  <a:tcPr marL="9525" marR="9525" marT="9525" marB="0"/>
                </a:tc>
                <a:tc>
                  <a:txBody>
                    <a:bodyPr/>
                    <a:lstStyle/>
                    <a:p>
                      <a:pPr algn="r" fontAlgn="t"/>
                      <a:r>
                        <a:rPr lang="en-GB" sz="1000" u="none" strike="noStrike">
                          <a:effectLst/>
                        </a:rPr>
                        <a:t>9.57%</a:t>
                      </a:r>
                      <a:endParaRPr lang="en-GB" sz="1000" b="0" i="0" u="none" strike="noStrike">
                        <a:effectLst/>
                        <a:latin typeface="Arial"/>
                      </a:endParaRPr>
                    </a:p>
                  </a:txBody>
                  <a:tcPr marL="9525" marR="9525" marT="9525" marB="0"/>
                </a:tc>
                <a:tc>
                  <a:txBody>
                    <a:bodyPr/>
                    <a:lstStyle/>
                    <a:p>
                      <a:pPr algn="r" fontAlgn="t"/>
                      <a:r>
                        <a:rPr lang="en-GB" sz="1000" u="none" strike="noStrike">
                          <a:effectLst/>
                        </a:rPr>
                        <a:t>9.48%</a:t>
                      </a:r>
                      <a:endParaRPr lang="en-GB" sz="1000" b="0" i="0" u="none" strike="noStrike">
                        <a:effectLst/>
                        <a:latin typeface="Arial"/>
                      </a:endParaRPr>
                    </a:p>
                  </a:txBody>
                  <a:tcPr marL="9525" marR="9525" marT="9525" marB="0"/>
                </a:tc>
                <a:tc>
                  <a:txBody>
                    <a:bodyPr/>
                    <a:lstStyle/>
                    <a:p>
                      <a:pPr algn="r" fontAlgn="t"/>
                      <a:r>
                        <a:rPr lang="en-GB" sz="1000" u="none" strike="noStrike">
                          <a:effectLst/>
                        </a:rPr>
                        <a:t>8.89%</a:t>
                      </a:r>
                      <a:endParaRPr lang="en-GB" sz="1000" b="0" i="0" u="none" strike="noStrike">
                        <a:effectLst/>
                        <a:latin typeface="Arial"/>
                      </a:endParaRPr>
                    </a:p>
                  </a:txBody>
                  <a:tcPr marL="9525" marR="9525" marT="9525" marB="0"/>
                </a:tc>
                <a:tc>
                  <a:txBody>
                    <a:bodyPr/>
                    <a:lstStyle/>
                    <a:p>
                      <a:pPr algn="r" fontAlgn="t"/>
                      <a:r>
                        <a:rPr lang="en-GB" sz="1000" u="none" strike="noStrike">
                          <a:effectLst/>
                        </a:rPr>
                        <a:t>9.42%</a:t>
                      </a:r>
                      <a:endParaRPr lang="en-GB" sz="1000" b="0" i="0" u="none" strike="noStrike">
                        <a:effectLst/>
                        <a:latin typeface="Arial"/>
                      </a:endParaRPr>
                    </a:p>
                  </a:txBody>
                  <a:tcPr marL="9525" marR="9525" marT="9525" marB="0"/>
                </a:tc>
                <a:tc>
                  <a:txBody>
                    <a:bodyPr/>
                    <a:lstStyle/>
                    <a:p>
                      <a:pPr algn="r" fontAlgn="t"/>
                      <a:r>
                        <a:rPr lang="en-GB" sz="1000" u="none" strike="noStrike">
                          <a:effectLst/>
                        </a:rPr>
                        <a:t>9.82%</a:t>
                      </a:r>
                      <a:endParaRPr lang="en-GB" sz="1000" b="0" i="0" u="none" strike="noStrike">
                        <a:effectLst/>
                        <a:latin typeface="Arial"/>
                      </a:endParaRPr>
                    </a:p>
                  </a:txBody>
                  <a:tcPr marL="9525" marR="9525" marT="9525" marB="0"/>
                </a:tc>
                <a:tc>
                  <a:txBody>
                    <a:bodyPr/>
                    <a:lstStyle/>
                    <a:p>
                      <a:pPr algn="r" fontAlgn="t"/>
                      <a:r>
                        <a:rPr lang="en-GB" sz="1000" u="none" strike="noStrike" dirty="0">
                          <a:effectLst/>
                        </a:rPr>
                        <a:t>21.30%</a:t>
                      </a:r>
                      <a:endParaRPr lang="en-GB" sz="1000" b="0" i="0" u="none" strike="noStrike" dirty="0">
                        <a:effectLst/>
                        <a:latin typeface="Arial"/>
                      </a:endParaRPr>
                    </a:p>
                  </a:txBody>
                  <a:tcPr marL="9525" marR="9525" marT="9525"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72125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4344DF-011B-48E6-B282-A6F0B24A15A4}" type="slidenum">
              <a:rPr lang="en-GB" smtClean="0"/>
              <a:pPr/>
              <a:t>17</a:t>
            </a:fld>
            <a:endParaRPr lang="en-GB"/>
          </a:p>
        </p:txBody>
      </p:sp>
      <p:sp>
        <p:nvSpPr>
          <p:cNvPr id="6" name="Title 1"/>
          <p:cNvSpPr>
            <a:spLocks noGrp="1"/>
          </p:cNvSpPr>
          <p:nvPr>
            <p:ph type="title"/>
          </p:nvPr>
        </p:nvSpPr>
        <p:spPr>
          <a:xfrm>
            <a:off x="225425" y="-56480"/>
            <a:ext cx="8688388" cy="965200"/>
          </a:xfrm>
        </p:spPr>
        <p:txBody>
          <a:bodyPr/>
          <a:lstStyle/>
          <a:p>
            <a:r>
              <a:rPr lang="en-GB" dirty="0"/>
              <a:t>Replacement Read Performance – Class 3</a:t>
            </a:r>
          </a:p>
        </p:txBody>
      </p:sp>
      <p:graphicFrame>
        <p:nvGraphicFramePr>
          <p:cNvPr id="13" name="Chart 12"/>
          <p:cNvGraphicFramePr>
            <a:graphicFrameLocks/>
          </p:cNvGraphicFramePr>
          <p:nvPr>
            <p:extLst>
              <p:ext uri="{D42A27DB-BD31-4B8C-83A1-F6EECF244321}">
                <p14:modId xmlns:p14="http://schemas.microsoft.com/office/powerpoint/2010/main" val="2265148142"/>
              </p:ext>
            </p:extLst>
          </p:nvPr>
        </p:nvGraphicFramePr>
        <p:xfrm>
          <a:off x="107503" y="764704"/>
          <a:ext cx="8928993"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
          <p:cNvSpPr txBox="1"/>
          <p:nvPr/>
        </p:nvSpPr>
        <p:spPr>
          <a:xfrm>
            <a:off x="6732240" y="5013176"/>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t>78% Accept</a:t>
            </a:r>
          </a:p>
          <a:p>
            <a:r>
              <a:rPr lang="en-GB" sz="900" dirty="0"/>
              <a:t>22% Reject</a:t>
            </a:r>
          </a:p>
        </p:txBody>
      </p:sp>
      <p:sp>
        <p:nvSpPr>
          <p:cNvPr id="17" name="TextBox 1"/>
          <p:cNvSpPr txBox="1"/>
          <p:nvPr/>
        </p:nvSpPr>
        <p:spPr>
          <a:xfrm>
            <a:off x="5529808" y="479715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t>48% Accept</a:t>
            </a:r>
          </a:p>
          <a:p>
            <a:r>
              <a:rPr lang="en-GB" sz="900" dirty="0"/>
              <a:t>52% Reject</a:t>
            </a:r>
          </a:p>
        </p:txBody>
      </p:sp>
      <p:sp>
        <p:nvSpPr>
          <p:cNvPr id="18" name="TextBox 1"/>
          <p:cNvSpPr txBox="1"/>
          <p:nvPr/>
        </p:nvSpPr>
        <p:spPr>
          <a:xfrm>
            <a:off x="7906072" y="119675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t>98% Accept</a:t>
            </a:r>
          </a:p>
          <a:p>
            <a:r>
              <a:rPr lang="en-GB" sz="900" dirty="0"/>
              <a:t>  2% Reject</a:t>
            </a:r>
          </a:p>
        </p:txBody>
      </p:sp>
      <p:sp>
        <p:nvSpPr>
          <p:cNvPr id="19" name="TextBox 1"/>
          <p:cNvSpPr txBox="1"/>
          <p:nvPr/>
        </p:nvSpPr>
        <p:spPr>
          <a:xfrm>
            <a:off x="4377680" y="508518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900" dirty="0"/>
          </a:p>
          <a:p>
            <a:r>
              <a:rPr lang="en-GB" sz="900" dirty="0"/>
              <a:t>100% Reject</a:t>
            </a:r>
          </a:p>
        </p:txBody>
      </p:sp>
    </p:spTree>
    <p:extLst>
      <p:ext uri="{BB962C8B-B14F-4D97-AF65-F5344CB8AC3E}">
        <p14:creationId xmlns:p14="http://schemas.microsoft.com/office/powerpoint/2010/main" val="3619612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Replacement Read Rejections – Class 3</a:t>
            </a:r>
          </a:p>
        </p:txBody>
      </p:sp>
      <p:sp>
        <p:nvSpPr>
          <p:cNvPr id="4" name="Slide Number Placeholder 3"/>
          <p:cNvSpPr>
            <a:spLocks noGrp="1"/>
          </p:cNvSpPr>
          <p:nvPr>
            <p:ph type="sldNum" sz="quarter" idx="4"/>
          </p:nvPr>
        </p:nvSpPr>
        <p:spPr/>
        <p:txBody>
          <a:bodyPr/>
          <a:lstStyle/>
          <a:p>
            <a:fld id="{174344DF-011B-48E6-B282-A6F0B24A15A4}" type="slidenum">
              <a:rPr lang="en-GB" smtClean="0"/>
              <a:pPr/>
              <a:t>18</a:t>
            </a:fld>
            <a:endParaRPr lang="en-GB"/>
          </a:p>
        </p:txBody>
      </p:sp>
      <p:graphicFrame>
        <p:nvGraphicFramePr>
          <p:cNvPr id="6" name="Chart 5"/>
          <p:cNvGraphicFramePr>
            <a:graphicFrameLocks/>
          </p:cNvGraphicFramePr>
          <p:nvPr>
            <p:extLst>
              <p:ext uri="{D42A27DB-BD31-4B8C-83A1-F6EECF244321}">
                <p14:modId xmlns:p14="http://schemas.microsoft.com/office/powerpoint/2010/main" val="1441638496"/>
              </p:ext>
            </p:extLst>
          </p:nvPr>
        </p:nvGraphicFramePr>
        <p:xfrm>
          <a:off x="225425" y="908720"/>
          <a:ext cx="5831532" cy="4536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21520381"/>
              </p:ext>
            </p:extLst>
          </p:nvPr>
        </p:nvGraphicFramePr>
        <p:xfrm>
          <a:off x="5638800" y="908716"/>
          <a:ext cx="3340100" cy="4747202"/>
        </p:xfrm>
        <a:graphic>
          <a:graphicData uri="http://schemas.openxmlformats.org/drawingml/2006/table">
            <a:tbl>
              <a:tblPr>
                <a:tableStyleId>{5C22544A-7EE6-4342-B048-85BDC9FD1C3A}</a:tableStyleId>
              </a:tblPr>
              <a:tblGrid>
                <a:gridCol w="673795">
                  <a:extLst>
                    <a:ext uri="{9D8B030D-6E8A-4147-A177-3AD203B41FA5}">
                      <a16:colId xmlns:a16="http://schemas.microsoft.com/office/drawing/2014/main" val="20000"/>
                    </a:ext>
                  </a:extLst>
                </a:gridCol>
                <a:gridCol w="2666305">
                  <a:extLst>
                    <a:ext uri="{9D8B030D-6E8A-4147-A177-3AD203B41FA5}">
                      <a16:colId xmlns:a16="http://schemas.microsoft.com/office/drawing/2014/main" val="20001"/>
                    </a:ext>
                  </a:extLst>
                </a:gridCol>
              </a:tblGrid>
              <a:tr h="243109">
                <a:tc>
                  <a:txBody>
                    <a:bodyPr/>
                    <a:lstStyle/>
                    <a:p>
                      <a:pPr algn="l" fontAlgn="t"/>
                      <a:r>
                        <a:rPr lang="en-GB" sz="1000" u="none" strike="noStrike">
                          <a:effectLst/>
                        </a:rPr>
                        <a:t>CODE</a:t>
                      </a:r>
                      <a:endParaRPr lang="en-GB" sz="1000" b="0" i="0" u="none" strike="noStrike">
                        <a:effectLst/>
                        <a:latin typeface="Arial"/>
                      </a:endParaRPr>
                    </a:p>
                  </a:txBody>
                  <a:tcPr marL="9525" marR="9525" marT="9525" marB="0"/>
                </a:tc>
                <a:tc>
                  <a:txBody>
                    <a:bodyPr/>
                    <a:lstStyle/>
                    <a:p>
                      <a:pPr algn="l" fontAlgn="t"/>
                      <a:r>
                        <a:rPr lang="en-GB" sz="1000" u="none" strike="noStrike">
                          <a:effectLst/>
                        </a:rPr>
                        <a:t>REASON</a:t>
                      </a:r>
                      <a:endParaRPr lang="en-GB" sz="1000" b="0" i="0" u="none" strike="noStrike">
                        <a:effectLst/>
                        <a:latin typeface="Arial"/>
                      </a:endParaRPr>
                    </a:p>
                  </a:txBody>
                  <a:tcPr marL="9525" marR="9525" marT="9525" marB="0"/>
                </a:tc>
                <a:extLst>
                  <a:ext uri="{0D108BD9-81ED-4DB2-BD59-A6C34878D82A}">
                    <a16:rowId xmlns:a16="http://schemas.microsoft.com/office/drawing/2014/main" val="10000"/>
                  </a:ext>
                </a:extLst>
              </a:tr>
              <a:tr h="486218">
                <a:tc>
                  <a:txBody>
                    <a:bodyPr/>
                    <a:lstStyle/>
                    <a:p>
                      <a:pPr algn="l" fontAlgn="t"/>
                      <a:r>
                        <a:rPr lang="en-GB" sz="1000" u="none" strike="noStrike">
                          <a:effectLst/>
                        </a:rPr>
                        <a:t>MRE00424</a:t>
                      </a:r>
                      <a:endParaRPr lang="en-GB" sz="1000" b="0" i="0" u="none" strike="noStrike">
                        <a:effectLst/>
                        <a:latin typeface="Arial"/>
                      </a:endParaRPr>
                    </a:p>
                  </a:txBody>
                  <a:tcPr marL="9525" marR="9525" marT="9525" marB="0"/>
                </a:tc>
                <a:tc>
                  <a:txBody>
                    <a:bodyPr/>
                    <a:lstStyle/>
                    <a:p>
                      <a:pPr algn="l" fontAlgn="t"/>
                      <a:r>
                        <a:rPr lang="en-US" sz="1000" u="none" strike="noStrike">
                          <a:effectLst/>
                        </a:rPr>
                        <a:t>The converter serial number on the read does not agree with the converter serial number held on the Transporter Database</a:t>
                      </a:r>
                      <a:endParaRPr lang="en-US" sz="1000" b="0" i="0" u="none" strike="noStrike">
                        <a:effectLst/>
                        <a:latin typeface="Arial"/>
                      </a:endParaRPr>
                    </a:p>
                  </a:txBody>
                  <a:tcPr marL="9525" marR="9525" marT="9525" marB="0"/>
                </a:tc>
                <a:extLst>
                  <a:ext uri="{0D108BD9-81ED-4DB2-BD59-A6C34878D82A}">
                    <a16:rowId xmlns:a16="http://schemas.microsoft.com/office/drawing/2014/main" val="10001"/>
                  </a:ext>
                </a:extLst>
              </a:tr>
              <a:tr h="486218">
                <a:tc>
                  <a:txBody>
                    <a:bodyPr/>
                    <a:lstStyle/>
                    <a:p>
                      <a:pPr algn="l" fontAlgn="t"/>
                      <a:r>
                        <a:rPr lang="en-GB" sz="1000" u="none" strike="noStrike">
                          <a:effectLst/>
                        </a:rPr>
                        <a:t>MRE00428</a:t>
                      </a:r>
                      <a:endParaRPr lang="en-GB" sz="1000" b="0" i="0" u="none" strike="noStrike">
                        <a:effectLst/>
                        <a:latin typeface="Arial"/>
                      </a:endParaRPr>
                    </a:p>
                  </a:txBody>
                  <a:tcPr marL="9525" marR="9525" marT="9525" marB="0"/>
                </a:tc>
                <a:tc>
                  <a:txBody>
                    <a:bodyPr/>
                    <a:lstStyle/>
                    <a:p>
                      <a:pPr algn="l" fontAlgn="t"/>
                      <a:r>
                        <a:rPr lang="en-US" sz="1000" u="none" strike="noStrike">
                          <a:effectLst/>
                        </a:rPr>
                        <a:t>The converter serial number has not been supplied where there is a converter is fitted</a:t>
                      </a:r>
                      <a:endParaRPr lang="en-US" sz="1000" b="0" i="0" u="none" strike="noStrike">
                        <a:effectLst/>
                        <a:latin typeface="Arial"/>
                      </a:endParaRPr>
                    </a:p>
                  </a:txBody>
                  <a:tcPr marL="9525" marR="9525" marT="9525" marB="0"/>
                </a:tc>
                <a:extLst>
                  <a:ext uri="{0D108BD9-81ED-4DB2-BD59-A6C34878D82A}">
                    <a16:rowId xmlns:a16="http://schemas.microsoft.com/office/drawing/2014/main" val="10002"/>
                  </a:ext>
                </a:extLst>
              </a:tr>
              <a:tr h="243109">
                <a:tc>
                  <a:txBody>
                    <a:bodyPr/>
                    <a:lstStyle/>
                    <a:p>
                      <a:pPr algn="l" fontAlgn="t"/>
                      <a:r>
                        <a:rPr lang="en-GB" sz="1000" u="none" strike="noStrike">
                          <a:effectLst/>
                        </a:rPr>
                        <a:t>MRE00435</a:t>
                      </a:r>
                      <a:endParaRPr lang="en-GB" sz="1000" b="0" i="0" u="none" strike="noStrike">
                        <a:effectLst/>
                        <a:latin typeface="Arial"/>
                      </a:endParaRPr>
                    </a:p>
                  </a:txBody>
                  <a:tcPr marL="9525" marR="9525" marT="9525" marB="0"/>
                </a:tc>
                <a:tc>
                  <a:txBody>
                    <a:bodyPr/>
                    <a:lstStyle/>
                    <a:p>
                      <a:pPr algn="l" fontAlgn="t"/>
                      <a:r>
                        <a:rPr lang="en-US" sz="1000" u="none" strike="noStrike">
                          <a:effectLst/>
                        </a:rPr>
                        <a:t>The Meter Point has no opening read to be replaced</a:t>
                      </a:r>
                      <a:endParaRPr lang="en-US" sz="1000" b="0" i="0" u="none" strike="noStrike">
                        <a:effectLst/>
                        <a:latin typeface="Arial"/>
                      </a:endParaRPr>
                    </a:p>
                  </a:txBody>
                  <a:tcPr marL="9525" marR="9525" marT="9525" marB="0"/>
                </a:tc>
                <a:extLst>
                  <a:ext uri="{0D108BD9-81ED-4DB2-BD59-A6C34878D82A}">
                    <a16:rowId xmlns:a16="http://schemas.microsoft.com/office/drawing/2014/main" val="10003"/>
                  </a:ext>
                </a:extLst>
              </a:tr>
              <a:tr h="486218">
                <a:tc>
                  <a:txBody>
                    <a:bodyPr/>
                    <a:lstStyle/>
                    <a:p>
                      <a:pPr algn="l" fontAlgn="t"/>
                      <a:r>
                        <a:rPr lang="en-GB" sz="1000" u="none" strike="noStrike">
                          <a:effectLst/>
                        </a:rPr>
                        <a:t>MRE00450</a:t>
                      </a:r>
                      <a:endParaRPr lang="en-GB" sz="1000" b="0" i="0" u="none" strike="noStrike">
                        <a:effectLst/>
                        <a:latin typeface="Arial"/>
                      </a:endParaRPr>
                    </a:p>
                  </a:txBody>
                  <a:tcPr marL="9525" marR="9525" marT="9525" marB="0"/>
                </a:tc>
                <a:tc>
                  <a:txBody>
                    <a:bodyPr/>
                    <a:lstStyle/>
                    <a:p>
                      <a:pPr algn="l" fontAlgn="t"/>
                      <a:r>
                        <a:rPr lang="en-US" sz="1000" u="none" strike="noStrike">
                          <a:effectLst/>
                        </a:rPr>
                        <a:t>Convertor Round the Clock Count should not be provided where a convertor is not fitted</a:t>
                      </a:r>
                      <a:endParaRPr lang="en-US" sz="1000" b="0" i="0" u="none" strike="noStrike">
                        <a:effectLst/>
                        <a:latin typeface="Arial"/>
                      </a:endParaRPr>
                    </a:p>
                  </a:txBody>
                  <a:tcPr marL="9525" marR="9525" marT="9525" marB="0"/>
                </a:tc>
                <a:extLst>
                  <a:ext uri="{0D108BD9-81ED-4DB2-BD59-A6C34878D82A}">
                    <a16:rowId xmlns:a16="http://schemas.microsoft.com/office/drawing/2014/main" val="10004"/>
                  </a:ext>
                </a:extLst>
              </a:tr>
              <a:tr h="243109">
                <a:tc>
                  <a:txBody>
                    <a:bodyPr/>
                    <a:lstStyle/>
                    <a:p>
                      <a:pPr algn="l" fontAlgn="t"/>
                      <a:r>
                        <a:rPr lang="en-GB" sz="1000" u="none" strike="noStrike">
                          <a:effectLst/>
                        </a:rPr>
                        <a:t>MRE00457</a:t>
                      </a:r>
                      <a:endParaRPr lang="en-GB" sz="1000" b="0" i="0" u="none" strike="noStrike">
                        <a:effectLst/>
                        <a:latin typeface="Arial"/>
                      </a:endParaRPr>
                    </a:p>
                  </a:txBody>
                  <a:tcPr marL="9525" marR="9525" marT="9525" marB="0"/>
                </a:tc>
                <a:tc>
                  <a:txBody>
                    <a:bodyPr/>
                    <a:lstStyle/>
                    <a:p>
                      <a:pPr algn="l" fontAlgn="t"/>
                      <a:r>
                        <a:rPr lang="en-US" sz="1000" u="none" strike="noStrike">
                          <a:effectLst/>
                        </a:rPr>
                        <a:t>New Meter Reading is less than previous meter reading</a:t>
                      </a:r>
                      <a:endParaRPr lang="en-US" sz="1000" b="0" i="0" u="none" strike="noStrike">
                        <a:effectLst/>
                        <a:latin typeface="Arial"/>
                      </a:endParaRPr>
                    </a:p>
                  </a:txBody>
                  <a:tcPr marL="9525" marR="9525" marT="9525" marB="0"/>
                </a:tc>
                <a:extLst>
                  <a:ext uri="{0D108BD9-81ED-4DB2-BD59-A6C34878D82A}">
                    <a16:rowId xmlns:a16="http://schemas.microsoft.com/office/drawing/2014/main" val="10005"/>
                  </a:ext>
                </a:extLst>
              </a:tr>
              <a:tr h="243109">
                <a:tc>
                  <a:txBody>
                    <a:bodyPr/>
                    <a:lstStyle/>
                    <a:p>
                      <a:pPr algn="l" fontAlgn="t"/>
                      <a:r>
                        <a:rPr lang="en-GB" sz="1000" u="none" strike="noStrike">
                          <a:effectLst/>
                        </a:rPr>
                        <a:t>MRE00482</a:t>
                      </a:r>
                      <a:endParaRPr lang="en-GB" sz="1000" b="0" i="0" u="none" strike="noStrike">
                        <a:effectLst/>
                        <a:latin typeface="Arial"/>
                      </a:endParaRPr>
                    </a:p>
                  </a:txBody>
                  <a:tcPr marL="9525" marR="9525" marT="9525" marB="0"/>
                </a:tc>
                <a:tc>
                  <a:txBody>
                    <a:bodyPr/>
                    <a:lstStyle/>
                    <a:p>
                      <a:pPr algn="l" fontAlgn="t"/>
                      <a:r>
                        <a:rPr lang="en-US" sz="1000" u="none" strike="noStrike">
                          <a:effectLst/>
                        </a:rPr>
                        <a:t>Meter point has no read to be replaced</a:t>
                      </a:r>
                      <a:endParaRPr lang="en-US" sz="1000" b="0" i="0" u="none" strike="noStrike">
                        <a:effectLst/>
                        <a:latin typeface="Arial"/>
                      </a:endParaRPr>
                    </a:p>
                  </a:txBody>
                  <a:tcPr marL="9525" marR="9525" marT="9525" marB="0"/>
                </a:tc>
                <a:extLst>
                  <a:ext uri="{0D108BD9-81ED-4DB2-BD59-A6C34878D82A}">
                    <a16:rowId xmlns:a16="http://schemas.microsoft.com/office/drawing/2014/main" val="10006"/>
                  </a:ext>
                </a:extLst>
              </a:tr>
              <a:tr h="486218">
                <a:tc>
                  <a:txBody>
                    <a:bodyPr/>
                    <a:lstStyle/>
                    <a:p>
                      <a:pPr algn="l" fontAlgn="t"/>
                      <a:r>
                        <a:rPr lang="en-GB" sz="1000" u="none" strike="noStrike">
                          <a:effectLst/>
                        </a:rPr>
                        <a:t>MRE01007</a:t>
                      </a:r>
                      <a:endParaRPr lang="en-GB" sz="1000" b="0" i="0" u="none" strike="noStrike">
                        <a:effectLst/>
                        <a:latin typeface="Arial"/>
                      </a:endParaRPr>
                    </a:p>
                  </a:txBody>
                  <a:tcPr marL="9525" marR="9525" marT="9525" marB="0"/>
                </a:tc>
                <a:tc>
                  <a:txBody>
                    <a:bodyPr/>
                    <a:lstStyle/>
                    <a:p>
                      <a:pPr algn="l" fontAlgn="t"/>
                      <a:r>
                        <a:rPr lang="en-US" sz="1000" u="none" strike="noStrike">
                          <a:effectLst/>
                        </a:rPr>
                        <a:t>Meter, Convertor corrected and uncorrected reads not provided where DRE not present.</a:t>
                      </a:r>
                      <a:endParaRPr lang="en-US" sz="1000" b="0" i="0" u="none" strike="noStrike">
                        <a:effectLst/>
                        <a:latin typeface="Arial"/>
                      </a:endParaRPr>
                    </a:p>
                  </a:txBody>
                  <a:tcPr marL="9525" marR="9525" marT="9525" marB="0"/>
                </a:tc>
                <a:extLst>
                  <a:ext uri="{0D108BD9-81ED-4DB2-BD59-A6C34878D82A}">
                    <a16:rowId xmlns:a16="http://schemas.microsoft.com/office/drawing/2014/main" val="10007"/>
                  </a:ext>
                </a:extLst>
              </a:tr>
              <a:tr h="471917">
                <a:tc>
                  <a:txBody>
                    <a:bodyPr/>
                    <a:lstStyle/>
                    <a:p>
                      <a:pPr algn="l" fontAlgn="t"/>
                      <a:r>
                        <a:rPr lang="en-GB" sz="1000" u="none" strike="noStrike">
                          <a:effectLst/>
                        </a:rPr>
                        <a:t>MRE01010</a:t>
                      </a:r>
                      <a:endParaRPr lang="en-GB" sz="1000" b="0" i="0" u="none" strike="noStrike">
                        <a:effectLst/>
                        <a:latin typeface="Arial"/>
                      </a:endParaRPr>
                    </a:p>
                  </a:txBody>
                  <a:tcPr marL="9525" marR="9525" marT="9525" marB="0"/>
                </a:tc>
                <a:tc>
                  <a:txBody>
                    <a:bodyPr/>
                    <a:lstStyle/>
                    <a:p>
                      <a:pPr algn="l" fontAlgn="t"/>
                      <a:r>
                        <a:rPr lang="en-US" sz="1000" u="none" strike="noStrike">
                          <a:effectLst/>
                        </a:rPr>
                        <a:t>Reading is higher than a subsequent actual valid meter reading</a:t>
                      </a:r>
                      <a:endParaRPr lang="en-US" sz="1000" b="0" i="0" u="none" strike="noStrike">
                        <a:effectLst/>
                        <a:latin typeface="Arial"/>
                      </a:endParaRPr>
                    </a:p>
                  </a:txBody>
                  <a:tcPr marL="9525" marR="9525" marT="9525" marB="0"/>
                </a:tc>
                <a:extLst>
                  <a:ext uri="{0D108BD9-81ED-4DB2-BD59-A6C34878D82A}">
                    <a16:rowId xmlns:a16="http://schemas.microsoft.com/office/drawing/2014/main" val="10008"/>
                  </a:ext>
                </a:extLst>
              </a:tr>
              <a:tr h="243109">
                <a:tc>
                  <a:txBody>
                    <a:bodyPr/>
                    <a:lstStyle/>
                    <a:p>
                      <a:pPr algn="l" fontAlgn="t"/>
                      <a:r>
                        <a:rPr lang="en-GB" sz="1000" u="none" strike="noStrike">
                          <a:effectLst/>
                        </a:rPr>
                        <a:t>MRE01027</a:t>
                      </a:r>
                      <a:endParaRPr lang="en-GB" sz="1000" b="0" i="0" u="none" strike="noStrike">
                        <a:effectLst/>
                        <a:latin typeface="Arial"/>
                      </a:endParaRPr>
                    </a:p>
                  </a:txBody>
                  <a:tcPr marL="9525" marR="9525" marT="9525" marB="0"/>
                </a:tc>
                <a:tc>
                  <a:txBody>
                    <a:bodyPr/>
                    <a:lstStyle/>
                    <a:p>
                      <a:pPr algn="l" fontAlgn="t"/>
                      <a:r>
                        <a:rPr lang="en-US" sz="1000" u="none" strike="noStrike">
                          <a:effectLst/>
                        </a:rPr>
                        <a:t>Reading breached the Upper Outer tolerance.</a:t>
                      </a:r>
                      <a:endParaRPr lang="en-US" sz="1000" b="0" i="0" u="none" strike="noStrike">
                        <a:effectLst/>
                        <a:latin typeface="Arial"/>
                      </a:endParaRPr>
                    </a:p>
                  </a:txBody>
                  <a:tcPr marL="9525" marR="9525" marT="9525" marB="0"/>
                </a:tc>
                <a:extLst>
                  <a:ext uri="{0D108BD9-81ED-4DB2-BD59-A6C34878D82A}">
                    <a16:rowId xmlns:a16="http://schemas.microsoft.com/office/drawing/2014/main" val="10009"/>
                  </a:ext>
                </a:extLst>
              </a:tr>
              <a:tr h="486218">
                <a:tc>
                  <a:txBody>
                    <a:bodyPr/>
                    <a:lstStyle/>
                    <a:p>
                      <a:pPr algn="l" fontAlgn="t"/>
                      <a:r>
                        <a:rPr lang="en-GB" sz="1000" u="none" strike="noStrike">
                          <a:effectLst/>
                        </a:rPr>
                        <a:t>MRE01029</a:t>
                      </a:r>
                      <a:endParaRPr lang="en-GB" sz="1000" b="0" i="0" u="none" strike="noStrike">
                        <a:effectLst/>
                        <a:latin typeface="Arial"/>
                      </a:endParaRPr>
                    </a:p>
                  </a:txBody>
                  <a:tcPr marL="9525" marR="9525" marT="9525" marB="0"/>
                </a:tc>
                <a:tc>
                  <a:txBody>
                    <a:bodyPr/>
                    <a:lstStyle/>
                    <a:p>
                      <a:pPr algn="l" fontAlgn="t"/>
                      <a:r>
                        <a:rPr lang="en-US" sz="1000" u="none" strike="noStrike">
                          <a:effectLst/>
                        </a:rPr>
                        <a:t>Reading breached the upper Inner tolerance value and no override flag provided.</a:t>
                      </a:r>
                      <a:endParaRPr lang="en-US" sz="1000" b="0" i="0" u="none" strike="noStrike">
                        <a:effectLst/>
                        <a:latin typeface="Arial"/>
                      </a:endParaRPr>
                    </a:p>
                  </a:txBody>
                  <a:tcPr marL="9525" marR="9525" marT="9525" marB="0"/>
                </a:tc>
                <a:extLst>
                  <a:ext uri="{0D108BD9-81ED-4DB2-BD59-A6C34878D82A}">
                    <a16:rowId xmlns:a16="http://schemas.microsoft.com/office/drawing/2014/main" val="10010"/>
                  </a:ext>
                </a:extLst>
              </a:tr>
              <a:tr h="486218">
                <a:tc>
                  <a:txBody>
                    <a:bodyPr/>
                    <a:lstStyle/>
                    <a:p>
                      <a:pPr algn="l" fontAlgn="t"/>
                      <a:r>
                        <a:rPr lang="en-GB" sz="1000" u="none" strike="noStrike">
                          <a:effectLst/>
                        </a:rPr>
                        <a:t>MRE01032</a:t>
                      </a:r>
                      <a:endParaRPr lang="en-GB" sz="1000" b="0" i="0" u="none" strike="noStrike">
                        <a:effectLst/>
                        <a:latin typeface="Arial"/>
                      </a:endParaRPr>
                    </a:p>
                  </a:txBody>
                  <a:tcPr marL="9525" marR="9525" marT="9525" marB="0"/>
                </a:tc>
                <a:tc>
                  <a:txBody>
                    <a:bodyPr/>
                    <a:lstStyle/>
                    <a:p>
                      <a:pPr algn="l" fontAlgn="t"/>
                      <a:r>
                        <a:rPr lang="en-US" sz="1000" u="none" strike="noStrike" dirty="0">
                          <a:effectLst/>
                        </a:rPr>
                        <a:t>MPRN received in an incorrect file based on its class on the read date</a:t>
                      </a:r>
                      <a:endParaRPr lang="en-US" sz="1000" b="0" i="0" u="none" strike="noStrike" dirty="0">
                        <a:effectLst/>
                        <a:latin typeface="Arial"/>
                      </a:endParaRPr>
                    </a:p>
                  </a:txBody>
                  <a:tcPr marL="9525" marR="9525" marT="9525"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437213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4344DF-011B-48E6-B282-A6F0B24A15A4}" type="slidenum">
              <a:rPr lang="en-GB" smtClean="0"/>
              <a:pPr/>
              <a:t>19</a:t>
            </a:fld>
            <a:endParaRPr lang="en-GB"/>
          </a:p>
        </p:txBody>
      </p:sp>
      <p:sp>
        <p:nvSpPr>
          <p:cNvPr id="5" name="Title 1"/>
          <p:cNvSpPr>
            <a:spLocks noGrp="1"/>
          </p:cNvSpPr>
          <p:nvPr>
            <p:ph type="title"/>
          </p:nvPr>
        </p:nvSpPr>
        <p:spPr/>
        <p:txBody>
          <a:bodyPr/>
          <a:lstStyle/>
          <a:p>
            <a:r>
              <a:rPr lang="en-GB" dirty="0"/>
              <a:t>Replacement Read Performance – Class 4</a:t>
            </a:r>
          </a:p>
        </p:txBody>
      </p:sp>
      <p:sp>
        <p:nvSpPr>
          <p:cNvPr id="7" name="TextBox 1"/>
          <p:cNvSpPr txBox="1"/>
          <p:nvPr/>
        </p:nvSpPr>
        <p:spPr>
          <a:xfrm>
            <a:off x="921296" y="2658616"/>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53%</a:t>
            </a:r>
          </a:p>
        </p:txBody>
      </p:sp>
      <p:sp>
        <p:nvSpPr>
          <p:cNvPr id="8" name="TextBox 1"/>
          <p:cNvSpPr txBox="1"/>
          <p:nvPr/>
        </p:nvSpPr>
        <p:spPr>
          <a:xfrm>
            <a:off x="1209328" y="3018656"/>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47%</a:t>
            </a:r>
          </a:p>
        </p:txBody>
      </p:sp>
      <p:sp>
        <p:nvSpPr>
          <p:cNvPr id="9" name="TextBox 1"/>
          <p:cNvSpPr txBox="1"/>
          <p:nvPr/>
        </p:nvSpPr>
        <p:spPr>
          <a:xfrm>
            <a:off x="1979712" y="263691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66%</a:t>
            </a:r>
          </a:p>
        </p:txBody>
      </p:sp>
      <p:sp>
        <p:nvSpPr>
          <p:cNvPr id="10" name="TextBox 1"/>
          <p:cNvSpPr txBox="1"/>
          <p:nvPr/>
        </p:nvSpPr>
        <p:spPr>
          <a:xfrm>
            <a:off x="2267744" y="417078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34%</a:t>
            </a:r>
          </a:p>
        </p:txBody>
      </p:sp>
      <p:sp>
        <p:nvSpPr>
          <p:cNvPr id="11" name="TextBox 1"/>
          <p:cNvSpPr txBox="1"/>
          <p:nvPr/>
        </p:nvSpPr>
        <p:spPr>
          <a:xfrm>
            <a:off x="2987824" y="227687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66%</a:t>
            </a:r>
          </a:p>
        </p:txBody>
      </p:sp>
      <p:sp>
        <p:nvSpPr>
          <p:cNvPr id="12" name="TextBox 1"/>
          <p:cNvSpPr txBox="1"/>
          <p:nvPr/>
        </p:nvSpPr>
        <p:spPr>
          <a:xfrm>
            <a:off x="3275856" y="400506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34%</a:t>
            </a:r>
          </a:p>
        </p:txBody>
      </p:sp>
      <p:sp>
        <p:nvSpPr>
          <p:cNvPr id="13" name="TextBox 1"/>
          <p:cNvSpPr txBox="1"/>
          <p:nvPr/>
        </p:nvSpPr>
        <p:spPr>
          <a:xfrm>
            <a:off x="4017640" y="2226568"/>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71%</a:t>
            </a:r>
          </a:p>
        </p:txBody>
      </p:sp>
      <p:sp>
        <p:nvSpPr>
          <p:cNvPr id="14" name="TextBox 1"/>
          <p:cNvSpPr txBox="1"/>
          <p:nvPr/>
        </p:nvSpPr>
        <p:spPr>
          <a:xfrm>
            <a:off x="4305672" y="4293096"/>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29%</a:t>
            </a:r>
          </a:p>
        </p:txBody>
      </p:sp>
      <p:sp>
        <p:nvSpPr>
          <p:cNvPr id="15" name="TextBox 1"/>
          <p:cNvSpPr txBox="1"/>
          <p:nvPr/>
        </p:nvSpPr>
        <p:spPr>
          <a:xfrm>
            <a:off x="5025752" y="2060848"/>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67%</a:t>
            </a:r>
          </a:p>
        </p:txBody>
      </p:sp>
      <p:sp>
        <p:nvSpPr>
          <p:cNvPr id="16" name="TextBox 1"/>
          <p:cNvSpPr txBox="1"/>
          <p:nvPr/>
        </p:nvSpPr>
        <p:spPr>
          <a:xfrm>
            <a:off x="5313784" y="3933056"/>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33%</a:t>
            </a:r>
          </a:p>
        </p:txBody>
      </p:sp>
      <p:sp>
        <p:nvSpPr>
          <p:cNvPr id="17" name="TextBox 1"/>
          <p:cNvSpPr txBox="1"/>
          <p:nvPr/>
        </p:nvSpPr>
        <p:spPr>
          <a:xfrm>
            <a:off x="6033864" y="162880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63%</a:t>
            </a:r>
          </a:p>
        </p:txBody>
      </p:sp>
      <p:sp>
        <p:nvSpPr>
          <p:cNvPr id="18" name="TextBox 1"/>
          <p:cNvSpPr txBox="1"/>
          <p:nvPr/>
        </p:nvSpPr>
        <p:spPr>
          <a:xfrm>
            <a:off x="6321896" y="3306688"/>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37%</a:t>
            </a:r>
          </a:p>
        </p:txBody>
      </p:sp>
      <p:sp>
        <p:nvSpPr>
          <p:cNvPr id="19" name="TextBox 1"/>
          <p:cNvSpPr txBox="1"/>
          <p:nvPr/>
        </p:nvSpPr>
        <p:spPr>
          <a:xfrm>
            <a:off x="7041976" y="215456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49%</a:t>
            </a:r>
          </a:p>
        </p:txBody>
      </p:sp>
      <p:sp>
        <p:nvSpPr>
          <p:cNvPr id="20" name="TextBox 1"/>
          <p:cNvSpPr txBox="1"/>
          <p:nvPr/>
        </p:nvSpPr>
        <p:spPr>
          <a:xfrm>
            <a:off x="7380312" y="1938536"/>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51%</a:t>
            </a:r>
          </a:p>
        </p:txBody>
      </p:sp>
      <p:graphicFrame>
        <p:nvGraphicFramePr>
          <p:cNvPr id="21" name="Chart 20"/>
          <p:cNvGraphicFramePr>
            <a:graphicFrameLocks/>
          </p:cNvGraphicFramePr>
          <p:nvPr>
            <p:extLst>
              <p:ext uri="{D42A27DB-BD31-4B8C-83A1-F6EECF244321}">
                <p14:modId xmlns:p14="http://schemas.microsoft.com/office/powerpoint/2010/main" val="2151040810"/>
              </p:ext>
            </p:extLst>
          </p:nvPr>
        </p:nvGraphicFramePr>
        <p:xfrm>
          <a:off x="225425" y="764704"/>
          <a:ext cx="8688388"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1"/>
          <p:cNvSpPr txBox="1"/>
          <p:nvPr/>
        </p:nvSpPr>
        <p:spPr>
          <a:xfrm>
            <a:off x="1137320" y="381074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53%</a:t>
            </a:r>
          </a:p>
        </p:txBody>
      </p:sp>
      <p:sp>
        <p:nvSpPr>
          <p:cNvPr id="23" name="TextBox 1"/>
          <p:cNvSpPr txBox="1"/>
          <p:nvPr/>
        </p:nvSpPr>
        <p:spPr>
          <a:xfrm>
            <a:off x="1137320" y="2298576"/>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47%</a:t>
            </a:r>
          </a:p>
        </p:txBody>
      </p:sp>
      <p:sp>
        <p:nvSpPr>
          <p:cNvPr id="24" name="TextBox 1"/>
          <p:cNvSpPr txBox="1"/>
          <p:nvPr/>
        </p:nvSpPr>
        <p:spPr>
          <a:xfrm>
            <a:off x="2289448" y="381074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66%</a:t>
            </a:r>
          </a:p>
        </p:txBody>
      </p:sp>
      <p:sp>
        <p:nvSpPr>
          <p:cNvPr id="25" name="TextBox 1"/>
          <p:cNvSpPr txBox="1"/>
          <p:nvPr/>
        </p:nvSpPr>
        <p:spPr>
          <a:xfrm>
            <a:off x="2289448" y="292494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34%</a:t>
            </a:r>
          </a:p>
        </p:txBody>
      </p:sp>
      <p:sp>
        <p:nvSpPr>
          <p:cNvPr id="26" name="TextBox 1"/>
          <p:cNvSpPr txBox="1"/>
          <p:nvPr/>
        </p:nvSpPr>
        <p:spPr>
          <a:xfrm>
            <a:off x="3441576" y="359472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66%</a:t>
            </a:r>
          </a:p>
        </p:txBody>
      </p:sp>
      <p:sp>
        <p:nvSpPr>
          <p:cNvPr id="27" name="TextBox 1"/>
          <p:cNvSpPr txBox="1"/>
          <p:nvPr/>
        </p:nvSpPr>
        <p:spPr>
          <a:xfrm>
            <a:off x="3441576" y="263691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34%</a:t>
            </a:r>
          </a:p>
        </p:txBody>
      </p:sp>
      <p:sp>
        <p:nvSpPr>
          <p:cNvPr id="28" name="TextBox 1"/>
          <p:cNvSpPr txBox="1"/>
          <p:nvPr/>
        </p:nvSpPr>
        <p:spPr>
          <a:xfrm>
            <a:off x="4593704" y="352271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71%</a:t>
            </a:r>
          </a:p>
        </p:txBody>
      </p:sp>
      <p:sp>
        <p:nvSpPr>
          <p:cNvPr id="29" name="TextBox 1"/>
          <p:cNvSpPr txBox="1"/>
          <p:nvPr/>
        </p:nvSpPr>
        <p:spPr>
          <a:xfrm>
            <a:off x="4593704" y="2780928"/>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29%</a:t>
            </a:r>
          </a:p>
        </p:txBody>
      </p:sp>
      <p:sp>
        <p:nvSpPr>
          <p:cNvPr id="30" name="TextBox 1"/>
          <p:cNvSpPr txBox="1"/>
          <p:nvPr/>
        </p:nvSpPr>
        <p:spPr>
          <a:xfrm>
            <a:off x="5724128" y="342900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67%</a:t>
            </a:r>
          </a:p>
        </p:txBody>
      </p:sp>
      <p:sp>
        <p:nvSpPr>
          <p:cNvPr id="31" name="TextBox 1"/>
          <p:cNvSpPr txBox="1"/>
          <p:nvPr/>
        </p:nvSpPr>
        <p:spPr>
          <a:xfrm>
            <a:off x="5724128" y="2492896"/>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33%</a:t>
            </a:r>
          </a:p>
        </p:txBody>
      </p:sp>
      <p:sp>
        <p:nvSpPr>
          <p:cNvPr id="32" name="TextBox 1"/>
          <p:cNvSpPr txBox="1"/>
          <p:nvPr/>
        </p:nvSpPr>
        <p:spPr>
          <a:xfrm>
            <a:off x="6825952" y="316267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63%</a:t>
            </a:r>
          </a:p>
        </p:txBody>
      </p:sp>
      <p:sp>
        <p:nvSpPr>
          <p:cNvPr id="33" name="TextBox 1"/>
          <p:cNvSpPr txBox="1"/>
          <p:nvPr/>
        </p:nvSpPr>
        <p:spPr>
          <a:xfrm>
            <a:off x="6825952" y="1866528"/>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37%</a:t>
            </a:r>
          </a:p>
        </p:txBody>
      </p:sp>
      <p:sp>
        <p:nvSpPr>
          <p:cNvPr id="34" name="TextBox 1"/>
          <p:cNvSpPr txBox="1"/>
          <p:nvPr/>
        </p:nvSpPr>
        <p:spPr>
          <a:xfrm>
            <a:off x="7978080" y="352271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49%</a:t>
            </a:r>
          </a:p>
        </p:txBody>
      </p:sp>
      <p:sp>
        <p:nvSpPr>
          <p:cNvPr id="35" name="TextBox 1"/>
          <p:cNvSpPr txBox="1"/>
          <p:nvPr/>
        </p:nvSpPr>
        <p:spPr>
          <a:xfrm>
            <a:off x="7956376" y="1412776"/>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51%</a:t>
            </a:r>
          </a:p>
        </p:txBody>
      </p:sp>
    </p:spTree>
    <p:extLst>
      <p:ext uri="{BB962C8B-B14F-4D97-AF65-F5344CB8AC3E}">
        <p14:creationId xmlns:p14="http://schemas.microsoft.com/office/powerpoint/2010/main" val="117428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Index</a:t>
            </a:r>
          </a:p>
        </p:txBody>
      </p:sp>
      <p:sp>
        <p:nvSpPr>
          <p:cNvPr id="3" name="Content Placeholder 2"/>
          <p:cNvSpPr>
            <a:spLocks noGrp="1"/>
          </p:cNvSpPr>
          <p:nvPr>
            <p:ph idx="1"/>
          </p:nvPr>
        </p:nvSpPr>
        <p:spPr/>
        <p:txBody>
          <a:bodyPr/>
          <a:lstStyle/>
          <a:p>
            <a:pPr marL="0" indent="0">
              <a:buNone/>
            </a:pPr>
            <a:endParaRPr lang="en-GB" sz="2000" dirty="0"/>
          </a:p>
          <a:p>
            <a:r>
              <a:rPr lang="en-GB" sz="2000" dirty="0"/>
              <a:t>Aim</a:t>
            </a:r>
          </a:p>
          <a:p>
            <a:pPr marL="0" indent="0">
              <a:buNone/>
            </a:pPr>
            <a:endParaRPr lang="en-GB" sz="2000" dirty="0"/>
          </a:p>
          <a:p>
            <a:r>
              <a:rPr lang="en-GB" sz="2000" dirty="0"/>
              <a:t>Background to UKLP Changes relevant to Read Validation</a:t>
            </a:r>
          </a:p>
          <a:p>
            <a:pPr marL="0" indent="0">
              <a:buNone/>
            </a:pPr>
            <a:endParaRPr lang="en-GB" sz="2000" dirty="0"/>
          </a:p>
          <a:p>
            <a:r>
              <a:rPr lang="en-GB" sz="2000" dirty="0"/>
              <a:t>Headline messages</a:t>
            </a:r>
          </a:p>
          <a:p>
            <a:pPr marL="0" indent="0">
              <a:buNone/>
            </a:pPr>
            <a:endParaRPr lang="en-GB" sz="2000" dirty="0"/>
          </a:p>
          <a:p>
            <a:r>
              <a:rPr lang="en-GB" sz="2000" dirty="0"/>
              <a:t>Performance Statistics</a:t>
            </a:r>
          </a:p>
          <a:p>
            <a:pPr marL="0" indent="0">
              <a:buNone/>
            </a:pPr>
            <a:endParaRPr lang="en-GB" sz="2000" dirty="0"/>
          </a:p>
          <a:p>
            <a:r>
              <a:rPr lang="en-GB" sz="2000" dirty="0"/>
              <a:t>Your experiences, views, concerns</a:t>
            </a:r>
          </a:p>
          <a:p>
            <a:pPr marL="0" indent="0">
              <a:buNone/>
            </a:pPr>
            <a:endParaRPr lang="en-GB" sz="2000" dirty="0"/>
          </a:p>
          <a:p>
            <a:r>
              <a:rPr lang="en-GB" sz="2000" dirty="0"/>
              <a:t>Conclusion</a:t>
            </a:r>
          </a:p>
        </p:txBody>
      </p:sp>
      <p:sp>
        <p:nvSpPr>
          <p:cNvPr id="4" name="Slide Number Placeholder 3"/>
          <p:cNvSpPr>
            <a:spLocks noGrp="1"/>
          </p:cNvSpPr>
          <p:nvPr>
            <p:ph type="sldNum" sz="quarter" idx="4"/>
          </p:nvPr>
        </p:nvSpPr>
        <p:spPr/>
        <p:txBody>
          <a:bodyPr/>
          <a:lstStyle/>
          <a:p>
            <a:fld id="{174344DF-011B-48E6-B282-A6F0B24A15A4}" type="slidenum">
              <a:rPr lang="en-GB" smtClean="0"/>
              <a:pPr/>
              <a:t>2</a:t>
            </a:fld>
            <a:endParaRPr lang="en-GB" dirty="0"/>
          </a:p>
        </p:txBody>
      </p:sp>
    </p:spTree>
    <p:extLst>
      <p:ext uri="{BB962C8B-B14F-4D97-AF65-F5344CB8AC3E}">
        <p14:creationId xmlns:p14="http://schemas.microsoft.com/office/powerpoint/2010/main" val="1583675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Replacement Read Rejections – Class 4</a:t>
            </a:r>
          </a:p>
        </p:txBody>
      </p:sp>
      <p:sp>
        <p:nvSpPr>
          <p:cNvPr id="4" name="Slide Number Placeholder 3"/>
          <p:cNvSpPr>
            <a:spLocks noGrp="1"/>
          </p:cNvSpPr>
          <p:nvPr>
            <p:ph type="sldNum" sz="quarter" idx="4"/>
          </p:nvPr>
        </p:nvSpPr>
        <p:spPr/>
        <p:txBody>
          <a:bodyPr/>
          <a:lstStyle/>
          <a:p>
            <a:fld id="{174344DF-011B-48E6-B282-A6F0B24A15A4}" type="slidenum">
              <a:rPr lang="en-GB" smtClean="0"/>
              <a:pPr/>
              <a:t>20</a:t>
            </a:fld>
            <a:endParaRPr lang="en-GB"/>
          </a:p>
        </p:txBody>
      </p:sp>
      <p:graphicFrame>
        <p:nvGraphicFramePr>
          <p:cNvPr id="6" name="Chart 5"/>
          <p:cNvGraphicFramePr>
            <a:graphicFrameLocks/>
          </p:cNvGraphicFramePr>
          <p:nvPr>
            <p:extLst>
              <p:ext uri="{D42A27DB-BD31-4B8C-83A1-F6EECF244321}">
                <p14:modId xmlns:p14="http://schemas.microsoft.com/office/powerpoint/2010/main" val="998557197"/>
              </p:ext>
            </p:extLst>
          </p:nvPr>
        </p:nvGraphicFramePr>
        <p:xfrm>
          <a:off x="107504" y="764704"/>
          <a:ext cx="8928991" cy="5400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9428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a:t>
            </a:r>
          </a:p>
        </p:txBody>
      </p:sp>
      <p:sp>
        <p:nvSpPr>
          <p:cNvPr id="3" name="Content Placeholder 2"/>
          <p:cNvSpPr>
            <a:spLocks noGrp="1"/>
          </p:cNvSpPr>
          <p:nvPr>
            <p:ph idx="1"/>
          </p:nvPr>
        </p:nvSpPr>
        <p:spPr>
          <a:xfrm>
            <a:off x="228600" y="908720"/>
            <a:ext cx="8686800" cy="4896544"/>
          </a:xfrm>
        </p:spPr>
        <p:txBody>
          <a:bodyPr/>
          <a:lstStyle/>
          <a:p>
            <a:pPr marL="457200" lvl="1" indent="0">
              <a:buNone/>
            </a:pPr>
            <a:endParaRPr lang="en-GB" sz="1400" dirty="0"/>
          </a:p>
          <a:p>
            <a:endParaRPr lang="en-US" sz="1800" b="1" dirty="0"/>
          </a:p>
        </p:txBody>
      </p:sp>
      <p:sp>
        <p:nvSpPr>
          <p:cNvPr id="4" name="Slide Number Placeholder 3"/>
          <p:cNvSpPr>
            <a:spLocks noGrp="1"/>
          </p:cNvSpPr>
          <p:nvPr>
            <p:ph type="sldNum" sz="quarter" idx="4"/>
          </p:nvPr>
        </p:nvSpPr>
        <p:spPr/>
        <p:txBody>
          <a:bodyPr/>
          <a:lstStyle/>
          <a:p>
            <a:fld id="{174344DF-011B-48E6-B282-A6F0B24A15A4}" type="slidenum">
              <a:rPr lang="en-GB" smtClean="0"/>
              <a:pPr/>
              <a:t>21</a:t>
            </a:fld>
            <a:endParaRPr lang="en-GB"/>
          </a:p>
        </p:txBody>
      </p:sp>
      <p:sp>
        <p:nvSpPr>
          <p:cNvPr id="5" name="TextBox 4"/>
          <p:cNvSpPr txBox="1"/>
          <p:nvPr/>
        </p:nvSpPr>
        <p:spPr>
          <a:xfrm>
            <a:off x="225425" y="908720"/>
            <a:ext cx="8689975" cy="4708981"/>
          </a:xfrm>
          <a:prstGeom prst="rect">
            <a:avLst/>
          </a:prstGeom>
          <a:noFill/>
        </p:spPr>
        <p:txBody>
          <a:bodyPr wrap="square" rtlCol="0">
            <a:spAutoFit/>
          </a:bodyPr>
          <a:lstStyle/>
          <a:p>
            <a:pPr eaLnBrk="0" hangingPunct="0">
              <a:spcBef>
                <a:spcPct val="20000"/>
              </a:spcBef>
              <a:buClr>
                <a:srgbClr val="0062C8"/>
              </a:buClr>
            </a:pPr>
            <a:r>
              <a:rPr lang="en-GB" sz="2000" dirty="0">
                <a:solidFill>
                  <a:srgbClr val="3E5AA8"/>
                </a:solidFill>
                <a:latin typeface="+mn-lt"/>
                <a:ea typeface="+mn-ea"/>
              </a:rPr>
              <a:t>Between June 2017 and December 2017 62 million readings have been processed.</a:t>
            </a:r>
          </a:p>
          <a:p>
            <a:pPr eaLnBrk="0" hangingPunct="0">
              <a:spcBef>
                <a:spcPct val="20000"/>
              </a:spcBef>
              <a:buClr>
                <a:srgbClr val="0062C8"/>
              </a:buClr>
            </a:pPr>
            <a:endParaRPr lang="en-GB" sz="2000" dirty="0">
              <a:solidFill>
                <a:srgbClr val="3E5AA8"/>
              </a:solidFill>
              <a:latin typeface="+mn-lt"/>
              <a:ea typeface="+mn-ea"/>
            </a:endParaRPr>
          </a:p>
          <a:p>
            <a:pPr eaLnBrk="0" hangingPunct="0">
              <a:spcBef>
                <a:spcPct val="20000"/>
              </a:spcBef>
              <a:buClr>
                <a:srgbClr val="0062C8"/>
              </a:buClr>
            </a:pPr>
            <a:r>
              <a:rPr lang="en-GB" sz="2000" dirty="0">
                <a:solidFill>
                  <a:srgbClr val="3E5AA8"/>
                </a:solidFill>
                <a:latin typeface="+mn-lt"/>
                <a:ea typeface="+mn-ea"/>
              </a:rPr>
              <a:t>Class 1 Readings (Avg 87.5% Accepted):-</a:t>
            </a:r>
          </a:p>
          <a:p>
            <a:pPr marL="742950" lvl="1" indent="-285750" eaLnBrk="0" hangingPunct="0">
              <a:spcBef>
                <a:spcPct val="20000"/>
              </a:spcBef>
              <a:buClr>
                <a:srgbClr val="0062C8"/>
              </a:buClr>
              <a:buFont typeface="Arial" panose="020B0604020202020204" pitchFamily="34" charset="0"/>
              <a:buChar char="•"/>
            </a:pPr>
            <a:r>
              <a:rPr lang="en-GB" sz="2000" dirty="0">
                <a:solidFill>
                  <a:srgbClr val="3E5AA8"/>
                </a:solidFill>
                <a:latin typeface="+mn-lt"/>
                <a:ea typeface="+mn-ea"/>
              </a:rPr>
              <a:t>Collective knowledge &amp; understanding via the UIG issue management has increased significantly and it is clear to see that the position is improving with the majority of readings being accepted</a:t>
            </a:r>
          </a:p>
          <a:p>
            <a:pPr lvl="1" eaLnBrk="0" hangingPunct="0">
              <a:spcBef>
                <a:spcPct val="20000"/>
              </a:spcBef>
              <a:buClr>
                <a:srgbClr val="0062C8"/>
              </a:buClr>
            </a:pPr>
            <a:endParaRPr lang="en-GB" sz="2000" dirty="0">
              <a:solidFill>
                <a:srgbClr val="3E5AA8"/>
              </a:solidFill>
              <a:latin typeface="+mn-lt"/>
              <a:ea typeface="+mn-ea"/>
            </a:endParaRPr>
          </a:p>
          <a:p>
            <a:pPr eaLnBrk="0" hangingPunct="0">
              <a:spcBef>
                <a:spcPct val="20000"/>
              </a:spcBef>
              <a:buClr>
                <a:srgbClr val="0062C8"/>
              </a:buClr>
            </a:pPr>
            <a:r>
              <a:rPr lang="en-GB" sz="2000" dirty="0">
                <a:solidFill>
                  <a:srgbClr val="3E5AA8"/>
                </a:solidFill>
              </a:rPr>
              <a:t>Class 2 Readings (Avg 90% Accepted):-</a:t>
            </a:r>
          </a:p>
          <a:p>
            <a:pPr marL="742950" lvl="1" indent="-285750" eaLnBrk="0" hangingPunct="0">
              <a:spcBef>
                <a:spcPct val="20000"/>
              </a:spcBef>
              <a:buClr>
                <a:srgbClr val="0062C8"/>
              </a:buClr>
              <a:buFont typeface="Arial" panose="020B0604020202020204" pitchFamily="34" charset="0"/>
              <a:buChar char="•"/>
            </a:pPr>
            <a:r>
              <a:rPr lang="en-GB" sz="2000" dirty="0">
                <a:solidFill>
                  <a:srgbClr val="3E5AA8"/>
                </a:solidFill>
              </a:rPr>
              <a:t>Whilst we only have limited numbers in this class the acceptance rate for readings is positive and is in line with expectations for this new class type</a:t>
            </a:r>
          </a:p>
          <a:p>
            <a:pPr lvl="1"/>
            <a:endParaRPr lang="en-GB" dirty="0"/>
          </a:p>
          <a:p>
            <a:pPr lvl="1"/>
            <a:endParaRPr lang="en-GB" dirty="0"/>
          </a:p>
        </p:txBody>
      </p:sp>
    </p:spTree>
    <p:extLst>
      <p:ext uri="{BB962C8B-B14F-4D97-AF65-F5344CB8AC3E}">
        <p14:creationId xmlns:p14="http://schemas.microsoft.com/office/powerpoint/2010/main" val="340854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a:t>
            </a:r>
          </a:p>
        </p:txBody>
      </p:sp>
      <p:sp>
        <p:nvSpPr>
          <p:cNvPr id="3" name="Content Placeholder 2"/>
          <p:cNvSpPr>
            <a:spLocks noGrp="1"/>
          </p:cNvSpPr>
          <p:nvPr>
            <p:ph idx="1"/>
          </p:nvPr>
        </p:nvSpPr>
        <p:spPr>
          <a:xfrm>
            <a:off x="228600" y="908720"/>
            <a:ext cx="8686800" cy="4896544"/>
          </a:xfrm>
        </p:spPr>
        <p:txBody>
          <a:bodyPr/>
          <a:lstStyle/>
          <a:p>
            <a:pPr marL="457200" lvl="1" indent="0">
              <a:buNone/>
            </a:pPr>
            <a:endParaRPr lang="en-GB" sz="1400" dirty="0"/>
          </a:p>
          <a:p>
            <a:endParaRPr lang="en-US" sz="1800" b="1" dirty="0"/>
          </a:p>
        </p:txBody>
      </p:sp>
      <p:sp>
        <p:nvSpPr>
          <p:cNvPr id="4" name="Slide Number Placeholder 3"/>
          <p:cNvSpPr>
            <a:spLocks noGrp="1"/>
          </p:cNvSpPr>
          <p:nvPr>
            <p:ph type="sldNum" sz="quarter" idx="4"/>
          </p:nvPr>
        </p:nvSpPr>
        <p:spPr/>
        <p:txBody>
          <a:bodyPr/>
          <a:lstStyle/>
          <a:p>
            <a:fld id="{174344DF-011B-48E6-B282-A6F0B24A15A4}" type="slidenum">
              <a:rPr lang="en-GB" smtClean="0"/>
              <a:pPr/>
              <a:t>22</a:t>
            </a:fld>
            <a:endParaRPr lang="en-GB"/>
          </a:p>
        </p:txBody>
      </p:sp>
      <p:sp>
        <p:nvSpPr>
          <p:cNvPr id="5" name="TextBox 4"/>
          <p:cNvSpPr txBox="1"/>
          <p:nvPr/>
        </p:nvSpPr>
        <p:spPr>
          <a:xfrm>
            <a:off x="225425" y="764704"/>
            <a:ext cx="8689975" cy="5262979"/>
          </a:xfrm>
          <a:prstGeom prst="rect">
            <a:avLst/>
          </a:prstGeom>
          <a:noFill/>
        </p:spPr>
        <p:txBody>
          <a:bodyPr wrap="square" rtlCol="0">
            <a:spAutoFit/>
          </a:bodyPr>
          <a:lstStyle/>
          <a:p>
            <a:pPr eaLnBrk="0" hangingPunct="0">
              <a:spcBef>
                <a:spcPct val="20000"/>
              </a:spcBef>
              <a:buClr>
                <a:srgbClr val="0062C8"/>
              </a:buClr>
            </a:pPr>
            <a:endParaRPr lang="en-GB" sz="2000" dirty="0">
              <a:solidFill>
                <a:srgbClr val="3E5AA8"/>
              </a:solidFill>
              <a:latin typeface="+mn-lt"/>
              <a:ea typeface="+mn-ea"/>
            </a:endParaRPr>
          </a:p>
          <a:p>
            <a:pPr eaLnBrk="0" hangingPunct="0">
              <a:spcBef>
                <a:spcPct val="20000"/>
              </a:spcBef>
              <a:buClr>
                <a:srgbClr val="0062C8"/>
              </a:buClr>
            </a:pPr>
            <a:r>
              <a:rPr lang="en-GB" sz="2000" dirty="0">
                <a:solidFill>
                  <a:srgbClr val="3E5AA8"/>
                </a:solidFill>
                <a:latin typeface="+mn-lt"/>
                <a:ea typeface="+mn-ea"/>
              </a:rPr>
              <a:t>Class 3 Readings (Avg 60% Accepted):-</a:t>
            </a:r>
          </a:p>
          <a:p>
            <a:pPr marL="742950" lvl="1" indent="-285750" eaLnBrk="0" hangingPunct="0">
              <a:spcBef>
                <a:spcPct val="20000"/>
              </a:spcBef>
              <a:buClr>
                <a:srgbClr val="0062C8"/>
              </a:buClr>
              <a:buFont typeface="Arial" panose="020B0604020202020204" pitchFamily="34" charset="0"/>
              <a:buChar char="•"/>
            </a:pPr>
            <a:r>
              <a:rPr lang="en-GB" sz="2000" dirty="0">
                <a:solidFill>
                  <a:srgbClr val="3E5AA8"/>
                </a:solidFill>
                <a:latin typeface="+mn-lt"/>
                <a:ea typeface="+mn-ea"/>
              </a:rPr>
              <a:t>We are aware of unforeseen experiences but have learnt from the situation and are able to further support any Customers wishing to transfer into this class prior to them changing to ensure they have all the information necessary to make a smooth transition. </a:t>
            </a:r>
          </a:p>
          <a:p>
            <a:pPr lvl="1" eaLnBrk="0" hangingPunct="0">
              <a:spcBef>
                <a:spcPct val="20000"/>
              </a:spcBef>
              <a:buClr>
                <a:srgbClr val="0062C8"/>
              </a:buClr>
            </a:pPr>
            <a:endParaRPr lang="en-GB" sz="2000" dirty="0">
              <a:solidFill>
                <a:srgbClr val="3E5AA8"/>
              </a:solidFill>
              <a:latin typeface="+mn-lt"/>
              <a:ea typeface="+mn-ea"/>
            </a:endParaRPr>
          </a:p>
          <a:p>
            <a:pPr eaLnBrk="0" hangingPunct="0">
              <a:spcBef>
                <a:spcPct val="20000"/>
              </a:spcBef>
              <a:buClr>
                <a:srgbClr val="0062C8"/>
              </a:buClr>
            </a:pPr>
            <a:r>
              <a:rPr lang="en-GB" sz="2000" dirty="0">
                <a:solidFill>
                  <a:srgbClr val="3E5AA8"/>
                </a:solidFill>
                <a:latin typeface="+mn-lt"/>
                <a:ea typeface="+mn-ea"/>
              </a:rPr>
              <a:t>Class 4 Readings (Avg 82% Accepted):-</a:t>
            </a:r>
          </a:p>
          <a:p>
            <a:pPr marL="742950" lvl="1" indent="-285750" eaLnBrk="0" hangingPunct="0">
              <a:spcBef>
                <a:spcPct val="20000"/>
              </a:spcBef>
              <a:buClr>
                <a:srgbClr val="0062C8"/>
              </a:buClr>
              <a:buFont typeface="Arial" panose="020B0604020202020204" pitchFamily="34" charset="0"/>
              <a:buChar char="•"/>
            </a:pPr>
            <a:r>
              <a:rPr lang="en-GB" sz="2000" dirty="0">
                <a:solidFill>
                  <a:srgbClr val="3E5AA8"/>
                </a:solidFill>
                <a:latin typeface="+mn-lt"/>
                <a:ea typeface="+mn-ea"/>
              </a:rPr>
              <a:t>Considering the number of sites within this sector the read acceptance rate is as expected.  However there are a large number of readings still being rejected (including replacement reads) each month and we need to collectively look at reasons for rejection to improve this which in turn will assist downstream processes e.g.:- Rolling AQ</a:t>
            </a:r>
          </a:p>
          <a:p>
            <a:pPr lvl="1"/>
            <a:endParaRPr lang="en-GB" dirty="0"/>
          </a:p>
          <a:p>
            <a:pPr lvl="1"/>
            <a:endParaRPr lang="en-GB" dirty="0"/>
          </a:p>
        </p:txBody>
      </p:sp>
    </p:spTree>
    <p:extLst>
      <p:ext uri="{BB962C8B-B14F-4D97-AF65-F5344CB8AC3E}">
        <p14:creationId xmlns:p14="http://schemas.microsoft.com/office/powerpoint/2010/main" val="3763497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Steps</a:t>
            </a:r>
          </a:p>
        </p:txBody>
      </p:sp>
      <p:sp>
        <p:nvSpPr>
          <p:cNvPr id="4" name="Slide Number Placeholder 3"/>
          <p:cNvSpPr>
            <a:spLocks noGrp="1"/>
          </p:cNvSpPr>
          <p:nvPr>
            <p:ph type="sldNum" sz="quarter" idx="4"/>
          </p:nvPr>
        </p:nvSpPr>
        <p:spPr/>
        <p:txBody>
          <a:bodyPr/>
          <a:lstStyle/>
          <a:p>
            <a:fld id="{174344DF-011B-48E6-B282-A6F0B24A15A4}" type="slidenum">
              <a:rPr lang="en-GB" smtClean="0"/>
              <a:pPr/>
              <a:t>23</a:t>
            </a:fld>
            <a:endParaRPr lang="en-GB"/>
          </a:p>
        </p:txBody>
      </p:sp>
      <p:sp>
        <p:nvSpPr>
          <p:cNvPr id="3" name="TextBox 2"/>
          <p:cNvSpPr txBox="1"/>
          <p:nvPr/>
        </p:nvSpPr>
        <p:spPr>
          <a:xfrm>
            <a:off x="222224" y="908720"/>
            <a:ext cx="8598247" cy="3724096"/>
          </a:xfrm>
          <a:prstGeom prst="rect">
            <a:avLst/>
          </a:prstGeom>
          <a:noFill/>
        </p:spPr>
        <p:txBody>
          <a:bodyPr wrap="square" rtlCol="0">
            <a:spAutoFit/>
          </a:bodyPr>
          <a:lstStyle/>
          <a:p>
            <a:r>
              <a:rPr lang="en-GB" dirty="0">
                <a:solidFill>
                  <a:srgbClr val="3E5AA8"/>
                </a:solidFill>
              </a:rPr>
              <a:t>For further information on the content of the presentation:-</a:t>
            </a:r>
          </a:p>
          <a:p>
            <a:endParaRPr lang="en-GB" dirty="0">
              <a:solidFill>
                <a:srgbClr val="3E5AA8"/>
              </a:solidFill>
            </a:endParaRPr>
          </a:p>
          <a:p>
            <a:r>
              <a:rPr lang="en-GB" dirty="0">
                <a:solidFill>
                  <a:srgbClr val="3E5AA8"/>
                </a:solidFill>
              </a:rPr>
              <a:t>Rachel Martin </a:t>
            </a:r>
          </a:p>
          <a:p>
            <a:r>
              <a:rPr lang="en-GB" dirty="0">
                <a:solidFill>
                  <a:srgbClr val="3E5AA8"/>
                </a:solidFill>
                <a:hlinkClick r:id="rId3"/>
              </a:rPr>
              <a:t>rachel.martin@xoserve.com</a:t>
            </a:r>
            <a:endParaRPr lang="en-GB" dirty="0">
              <a:solidFill>
                <a:srgbClr val="3E5AA8"/>
              </a:solidFill>
            </a:endParaRPr>
          </a:p>
          <a:p>
            <a:r>
              <a:rPr lang="en-GB" dirty="0">
                <a:solidFill>
                  <a:srgbClr val="3E5AA8"/>
                </a:solidFill>
              </a:rPr>
              <a:t>0121 623 2458</a:t>
            </a:r>
          </a:p>
          <a:p>
            <a:endParaRPr lang="en-GB" dirty="0">
              <a:solidFill>
                <a:srgbClr val="3E5AA8"/>
              </a:solidFill>
            </a:endParaRPr>
          </a:p>
          <a:p>
            <a:r>
              <a:rPr lang="en-GB" dirty="0">
                <a:solidFill>
                  <a:srgbClr val="3E5AA8"/>
                </a:solidFill>
              </a:rPr>
              <a:t>Karen Marklew</a:t>
            </a:r>
          </a:p>
          <a:p>
            <a:r>
              <a:rPr lang="en-GB" dirty="0">
                <a:solidFill>
                  <a:srgbClr val="3E5AA8"/>
                </a:solidFill>
                <a:hlinkClick r:id="rId4"/>
              </a:rPr>
              <a:t>karen.j.marklew@xoserve.com</a:t>
            </a:r>
            <a:endParaRPr lang="en-GB" dirty="0">
              <a:solidFill>
                <a:srgbClr val="3E5AA8"/>
              </a:solidFill>
            </a:endParaRPr>
          </a:p>
          <a:p>
            <a:r>
              <a:rPr lang="en-GB" dirty="0">
                <a:solidFill>
                  <a:srgbClr val="3E5AA8"/>
                </a:solidFill>
              </a:rPr>
              <a:t>0121 623 2860</a:t>
            </a:r>
          </a:p>
          <a:p>
            <a:endParaRPr lang="en-GB" dirty="0">
              <a:solidFill>
                <a:srgbClr val="3E5AA8"/>
              </a:solidFill>
            </a:endParaRPr>
          </a:p>
          <a:p>
            <a:endParaRPr lang="en-GB" dirty="0">
              <a:solidFill>
                <a:srgbClr val="3E5AA8"/>
              </a:solidFill>
            </a:endParaRPr>
          </a:p>
          <a:p>
            <a:r>
              <a:rPr lang="en-GB" dirty="0">
                <a:solidFill>
                  <a:srgbClr val="3E5AA8"/>
                </a:solidFill>
              </a:rPr>
              <a:t>For update on any agreed actions please contact your CAM </a:t>
            </a:r>
            <a:endParaRPr lang="en-GB" dirty="0"/>
          </a:p>
          <a:p>
            <a:endParaRPr lang="en-GB" dirty="0"/>
          </a:p>
        </p:txBody>
      </p:sp>
    </p:spTree>
    <p:extLst>
      <p:ext uri="{BB962C8B-B14F-4D97-AF65-F5344CB8AC3E}">
        <p14:creationId xmlns:p14="http://schemas.microsoft.com/office/powerpoint/2010/main" val="3118871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dirty="0"/>
            </a:br>
            <a:endParaRPr lang="en-GB" dirty="0"/>
          </a:p>
        </p:txBody>
      </p:sp>
      <p:sp>
        <p:nvSpPr>
          <p:cNvPr id="4" name="Slide Number Placeholder 3"/>
          <p:cNvSpPr>
            <a:spLocks noGrp="1"/>
          </p:cNvSpPr>
          <p:nvPr>
            <p:ph type="sldNum" sz="quarter" idx="4"/>
          </p:nvPr>
        </p:nvSpPr>
        <p:spPr/>
        <p:txBody>
          <a:bodyPr/>
          <a:lstStyle/>
          <a:p>
            <a:fld id="{174344DF-011B-48E6-B282-A6F0B24A15A4}" type="slidenum">
              <a:rPr lang="en-GB" smtClean="0"/>
              <a:pPr/>
              <a:t>24</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692696"/>
            <a:ext cx="5832648" cy="5832648"/>
          </a:xfrm>
          <a:prstGeom prst="rect">
            <a:avLst/>
          </a:prstGeom>
        </p:spPr>
      </p:pic>
    </p:spTree>
    <p:extLst>
      <p:ext uri="{BB962C8B-B14F-4D97-AF65-F5344CB8AC3E}">
        <p14:creationId xmlns:p14="http://schemas.microsoft.com/office/powerpoint/2010/main" val="233454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4344DF-011B-48E6-B282-A6F0B24A15A4}" type="slidenum">
              <a:rPr lang="en-GB" smtClean="0"/>
              <a:pPr/>
              <a:t>3</a:t>
            </a:fld>
            <a:endParaRPr lang="en-GB" dirty="0"/>
          </a:p>
        </p:txBody>
      </p:sp>
      <p:sp>
        <p:nvSpPr>
          <p:cNvPr id="5" name="Title 1"/>
          <p:cNvSpPr>
            <a:spLocks noGrp="1"/>
          </p:cNvSpPr>
          <p:nvPr>
            <p:ph type="title"/>
          </p:nvPr>
        </p:nvSpPr>
        <p:spPr>
          <a:xfrm>
            <a:off x="225425" y="-56480"/>
            <a:ext cx="8688388" cy="965200"/>
          </a:xfrm>
        </p:spPr>
        <p:txBody>
          <a:bodyPr/>
          <a:lstStyle/>
          <a:p>
            <a:r>
              <a:rPr lang="en-GB" dirty="0"/>
              <a:t>Aim</a:t>
            </a:r>
          </a:p>
        </p:txBody>
      </p:sp>
      <p:sp>
        <p:nvSpPr>
          <p:cNvPr id="6" name="Content Placeholder 2"/>
          <p:cNvSpPr>
            <a:spLocks noGrp="1"/>
          </p:cNvSpPr>
          <p:nvPr>
            <p:ph idx="1"/>
          </p:nvPr>
        </p:nvSpPr>
        <p:spPr>
          <a:xfrm>
            <a:off x="228600" y="908720"/>
            <a:ext cx="8686800" cy="4824536"/>
          </a:xfrm>
        </p:spPr>
        <p:txBody>
          <a:bodyPr/>
          <a:lstStyle/>
          <a:p>
            <a:pPr marL="0" indent="0">
              <a:buNone/>
            </a:pPr>
            <a:r>
              <a:rPr lang="en-US" sz="2000" dirty="0"/>
              <a:t>We will:-</a:t>
            </a:r>
          </a:p>
          <a:p>
            <a:pPr marL="0" indent="0">
              <a:buNone/>
            </a:pPr>
            <a:endParaRPr lang="en-US" sz="1800" dirty="0"/>
          </a:p>
          <a:p>
            <a:pPr lvl="1"/>
            <a:r>
              <a:rPr lang="en-US" sz="1800" dirty="0"/>
              <a:t>Share the facts and figures of the volume of Meter Reads and associated acceptance / rejection rates by site type (class)</a:t>
            </a:r>
          </a:p>
          <a:p>
            <a:pPr marL="457200" lvl="1" indent="0">
              <a:buNone/>
            </a:pPr>
            <a:endParaRPr lang="en-US" sz="1800" dirty="0"/>
          </a:p>
          <a:p>
            <a:pPr lvl="1"/>
            <a:r>
              <a:rPr lang="en-US" sz="1800" dirty="0"/>
              <a:t>Provide an opportunity to understand your experiences, views, concerns and improvement opportunities</a:t>
            </a:r>
          </a:p>
          <a:p>
            <a:pPr lvl="1"/>
            <a:endParaRPr lang="en-US" sz="1800" dirty="0"/>
          </a:p>
          <a:p>
            <a:pPr lvl="1"/>
            <a:r>
              <a:rPr lang="en-US" sz="1800" dirty="0"/>
              <a:t>Agree any common areas for further analysis and actions to improve the volumes of readings accepted into the system which in turn should improve a number of downstream processes e.g.:- Calculation of rolling AQ</a:t>
            </a:r>
          </a:p>
        </p:txBody>
      </p:sp>
    </p:spTree>
    <p:extLst>
      <p:ext uri="{BB962C8B-B14F-4D97-AF65-F5344CB8AC3E}">
        <p14:creationId xmlns:p14="http://schemas.microsoft.com/office/powerpoint/2010/main" val="1367796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a:t>
            </a:r>
          </a:p>
        </p:txBody>
      </p:sp>
      <p:sp>
        <p:nvSpPr>
          <p:cNvPr id="4" name="Slide Number Placeholder 3"/>
          <p:cNvSpPr>
            <a:spLocks noGrp="1"/>
          </p:cNvSpPr>
          <p:nvPr>
            <p:ph type="sldNum" sz="quarter" idx="4"/>
          </p:nvPr>
        </p:nvSpPr>
        <p:spPr/>
        <p:txBody>
          <a:bodyPr/>
          <a:lstStyle/>
          <a:p>
            <a:fld id="{174344DF-011B-48E6-B282-A6F0B24A15A4}" type="slidenum">
              <a:rPr lang="en-GB" smtClean="0"/>
              <a:pPr/>
              <a:t>4</a:t>
            </a:fld>
            <a:endParaRPr lang="en-GB" dirty="0"/>
          </a:p>
        </p:txBody>
      </p:sp>
      <p:sp>
        <p:nvSpPr>
          <p:cNvPr id="5" name="Content Placeholder 2"/>
          <p:cNvSpPr>
            <a:spLocks noGrp="1"/>
          </p:cNvSpPr>
          <p:nvPr>
            <p:ph idx="1"/>
          </p:nvPr>
        </p:nvSpPr>
        <p:spPr>
          <a:xfrm>
            <a:off x="228600" y="908720"/>
            <a:ext cx="8686800" cy="4824536"/>
          </a:xfrm>
        </p:spPr>
        <p:txBody>
          <a:bodyPr/>
          <a:lstStyle/>
          <a:p>
            <a:endParaRPr lang="en-US" sz="2000" dirty="0"/>
          </a:p>
          <a:p>
            <a:endParaRPr lang="en-US" sz="1000" dirty="0"/>
          </a:p>
        </p:txBody>
      </p:sp>
      <p:sp>
        <p:nvSpPr>
          <p:cNvPr id="6" name="Content Placeholder 2"/>
          <p:cNvSpPr txBox="1">
            <a:spLocks/>
          </p:cNvSpPr>
          <p:nvPr/>
        </p:nvSpPr>
        <p:spPr bwMode="auto">
          <a:xfrm>
            <a:off x="183456" y="821792"/>
            <a:ext cx="868680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US" sz="2000" kern="0" dirty="0"/>
              <a:t>As part of Project Nexus a number of changes were made to processes.  The main ones impacting the read process were:-</a:t>
            </a:r>
          </a:p>
          <a:p>
            <a:pPr marL="0" indent="0" defTabSz="914400">
              <a:buNone/>
            </a:pPr>
            <a:endParaRPr lang="en-US" sz="2000" kern="0" dirty="0"/>
          </a:p>
          <a:p>
            <a:pPr defTabSz="914400"/>
            <a:r>
              <a:rPr lang="en-US" sz="2000" kern="0" dirty="0"/>
              <a:t>Introduction of 4 different site types</a:t>
            </a:r>
          </a:p>
          <a:p>
            <a:pPr marL="0" indent="0" defTabSz="914400">
              <a:buNone/>
            </a:pPr>
            <a:endParaRPr lang="en-US" sz="2000" kern="0" dirty="0"/>
          </a:p>
          <a:p>
            <a:pPr lvl="1" defTabSz="914400"/>
            <a:r>
              <a:rPr lang="en-US" sz="1600" kern="0" dirty="0"/>
              <a:t>Class 1 – Daily Metered / Allocation.  GT responsible for procuring reads</a:t>
            </a:r>
            <a:endParaRPr lang="en-US" sz="600" kern="0" dirty="0"/>
          </a:p>
          <a:p>
            <a:pPr lvl="1" defTabSz="914400"/>
            <a:r>
              <a:rPr lang="en-US" sz="1600" kern="0" dirty="0"/>
              <a:t>Class 2 – Daily Metered / Allocation.  Shipper responsible for procuring reads</a:t>
            </a:r>
            <a:endParaRPr lang="en-US" sz="600" kern="0" dirty="0"/>
          </a:p>
          <a:p>
            <a:pPr lvl="1" defTabSz="914400"/>
            <a:r>
              <a:rPr lang="en-US" sz="1600" kern="0" dirty="0"/>
              <a:t>Class 3 – Daily readings in batches – NDM Allocation principles</a:t>
            </a:r>
          </a:p>
          <a:p>
            <a:pPr lvl="1" defTabSz="914400"/>
            <a:r>
              <a:rPr lang="en-US" sz="1600" kern="0" dirty="0"/>
              <a:t>Class 4 – Non daily metered – NDM Allocation principles</a:t>
            </a:r>
          </a:p>
          <a:p>
            <a:pPr defTabSz="914400"/>
            <a:endParaRPr lang="en-US" sz="2000" kern="0" dirty="0"/>
          </a:p>
          <a:p>
            <a:pPr defTabSz="914400"/>
            <a:r>
              <a:rPr lang="en-US" sz="2000" kern="0" dirty="0"/>
              <a:t>Introduction of Read Validation Tolerances </a:t>
            </a:r>
          </a:p>
          <a:p>
            <a:pPr defTabSz="914400"/>
            <a:endParaRPr lang="en-US" sz="1000" kern="0" dirty="0"/>
          </a:p>
          <a:p>
            <a:pPr defTabSz="914400"/>
            <a:r>
              <a:rPr lang="en-US" sz="2000" kern="0" dirty="0"/>
              <a:t>Single aligned process for all GT &amp; iGT customers</a:t>
            </a:r>
          </a:p>
        </p:txBody>
      </p:sp>
    </p:spTree>
    <p:extLst>
      <p:ext uri="{BB962C8B-B14F-4D97-AF65-F5344CB8AC3E}">
        <p14:creationId xmlns:p14="http://schemas.microsoft.com/office/powerpoint/2010/main" val="256847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Headline messages</a:t>
            </a:r>
          </a:p>
        </p:txBody>
      </p:sp>
      <p:sp>
        <p:nvSpPr>
          <p:cNvPr id="4" name="Slide Number Placeholder 3"/>
          <p:cNvSpPr>
            <a:spLocks noGrp="1"/>
          </p:cNvSpPr>
          <p:nvPr>
            <p:ph type="sldNum" sz="quarter" idx="4"/>
          </p:nvPr>
        </p:nvSpPr>
        <p:spPr/>
        <p:txBody>
          <a:bodyPr/>
          <a:lstStyle/>
          <a:p>
            <a:fld id="{174344DF-011B-48E6-B282-A6F0B24A15A4}" type="slidenum">
              <a:rPr lang="en-GB" smtClean="0"/>
              <a:pPr/>
              <a:t>5</a:t>
            </a:fld>
            <a:endParaRPr lang="en-GB"/>
          </a:p>
        </p:txBody>
      </p:sp>
      <p:sp>
        <p:nvSpPr>
          <p:cNvPr id="6" name="Content Placeholder 2"/>
          <p:cNvSpPr txBox="1">
            <a:spLocks/>
          </p:cNvSpPr>
          <p:nvPr/>
        </p:nvSpPr>
        <p:spPr bwMode="auto">
          <a:xfrm>
            <a:off x="183456" y="821792"/>
            <a:ext cx="8686800" cy="519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US" sz="2000" kern="0" dirty="0"/>
              <a:t>Processed circa 62m Meter Reads since Nexus Go Live 1</a:t>
            </a:r>
            <a:r>
              <a:rPr lang="en-US" sz="2000" kern="0" baseline="30000" dirty="0"/>
              <a:t>st</a:t>
            </a:r>
            <a:r>
              <a:rPr lang="en-US" sz="2000" kern="0" dirty="0"/>
              <a:t> June 2017</a:t>
            </a:r>
          </a:p>
          <a:p>
            <a:pPr marL="0" indent="0" defTabSz="914400">
              <a:buNone/>
            </a:pPr>
            <a:endParaRPr lang="en-US" sz="2000" kern="0" dirty="0"/>
          </a:p>
          <a:p>
            <a:pPr marL="0" indent="0" defTabSz="914400">
              <a:buNone/>
            </a:pPr>
            <a:r>
              <a:rPr lang="en-US" sz="2000" kern="0" dirty="0"/>
              <a:t>Class 1 – Volumes are in line with expectations,  with an average acceptance rate of 87.5% </a:t>
            </a:r>
          </a:p>
          <a:p>
            <a:pPr marL="0" indent="0" defTabSz="914400">
              <a:buNone/>
            </a:pPr>
            <a:endParaRPr lang="en-US" sz="2000" kern="0" dirty="0"/>
          </a:p>
          <a:p>
            <a:pPr marL="0" indent="0" defTabSz="914400">
              <a:buNone/>
            </a:pPr>
            <a:r>
              <a:rPr lang="en-US" sz="2000" kern="0" dirty="0"/>
              <a:t>Class 2 – Started to see more volumes from November with an average acceptance rate over 2 months of 90%</a:t>
            </a:r>
          </a:p>
          <a:p>
            <a:pPr marL="0" indent="0" defTabSz="914400">
              <a:buNone/>
            </a:pPr>
            <a:endParaRPr lang="en-US" sz="2000" kern="0" dirty="0"/>
          </a:p>
          <a:p>
            <a:pPr marL="0" indent="0" defTabSz="914400">
              <a:buNone/>
            </a:pPr>
            <a:r>
              <a:rPr lang="en-US" sz="2000" kern="0" dirty="0"/>
              <a:t>Class 3 – Difficult to predict volumes, started to see volumes from October and an average acceptance rate of 60%</a:t>
            </a:r>
          </a:p>
          <a:p>
            <a:pPr marL="0" indent="0" defTabSz="914400">
              <a:buNone/>
            </a:pPr>
            <a:endParaRPr lang="en-US" sz="2000" kern="0" dirty="0"/>
          </a:p>
          <a:p>
            <a:pPr marL="0" indent="0" defTabSz="914400">
              <a:buNone/>
            </a:pPr>
            <a:r>
              <a:rPr lang="en-US" sz="2000" kern="0" dirty="0"/>
              <a:t>Class 4 – As expected highest volumes, circa 8m reads every month and an average acceptance rate of 82%</a:t>
            </a:r>
          </a:p>
          <a:p>
            <a:pPr marL="0" indent="0" defTabSz="914400">
              <a:buNone/>
            </a:pPr>
            <a:endParaRPr lang="en-US" sz="2000" kern="0" dirty="0"/>
          </a:p>
          <a:p>
            <a:pPr marL="0" indent="0" defTabSz="914400">
              <a:buNone/>
            </a:pPr>
            <a:r>
              <a:rPr lang="en-US" sz="2000" kern="0" dirty="0"/>
              <a:t>Replacement Reads – As expected majority are Class 4, with over 340k processed with an average acceptance rate of 62%</a:t>
            </a:r>
          </a:p>
        </p:txBody>
      </p:sp>
    </p:spTree>
    <p:extLst>
      <p:ext uri="{BB962C8B-B14F-4D97-AF65-F5344CB8AC3E}">
        <p14:creationId xmlns:p14="http://schemas.microsoft.com/office/powerpoint/2010/main" val="1374937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 Performance by Class – Class 1</a:t>
            </a:r>
          </a:p>
        </p:txBody>
      </p:sp>
      <p:sp>
        <p:nvSpPr>
          <p:cNvPr id="4" name="Slide Number Placeholder 3"/>
          <p:cNvSpPr>
            <a:spLocks noGrp="1"/>
          </p:cNvSpPr>
          <p:nvPr>
            <p:ph type="sldNum" sz="quarter" idx="4"/>
          </p:nvPr>
        </p:nvSpPr>
        <p:spPr/>
        <p:txBody>
          <a:bodyPr/>
          <a:lstStyle/>
          <a:p>
            <a:fld id="{174344DF-011B-48E6-B282-A6F0B24A15A4}" type="slidenum">
              <a:rPr lang="en-GB" smtClean="0"/>
              <a:pPr/>
              <a:t>6</a:t>
            </a:fld>
            <a:endParaRPr lang="en-GB" dirty="0"/>
          </a:p>
        </p:txBody>
      </p:sp>
      <p:sp>
        <p:nvSpPr>
          <p:cNvPr id="6" name="TextBox 1"/>
          <p:cNvSpPr txBox="1"/>
          <p:nvPr/>
        </p:nvSpPr>
        <p:spPr>
          <a:xfrm>
            <a:off x="1187624" y="4293096"/>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25%</a:t>
            </a:r>
          </a:p>
        </p:txBody>
      </p:sp>
      <p:sp>
        <p:nvSpPr>
          <p:cNvPr id="7" name="TextBox 1"/>
          <p:cNvSpPr txBox="1"/>
          <p:nvPr/>
        </p:nvSpPr>
        <p:spPr>
          <a:xfrm>
            <a:off x="2001416" y="191683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82%</a:t>
            </a:r>
          </a:p>
        </p:txBody>
      </p:sp>
      <p:sp>
        <p:nvSpPr>
          <p:cNvPr id="8" name="TextBox 1"/>
          <p:cNvSpPr txBox="1"/>
          <p:nvPr/>
        </p:nvSpPr>
        <p:spPr>
          <a:xfrm>
            <a:off x="4267200" y="312420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74.99</a:t>
            </a:r>
          </a:p>
        </p:txBody>
      </p:sp>
      <p:sp>
        <p:nvSpPr>
          <p:cNvPr id="9" name="TextBox 1"/>
          <p:cNvSpPr txBox="1"/>
          <p:nvPr/>
        </p:nvSpPr>
        <p:spPr>
          <a:xfrm>
            <a:off x="4283968" y="4746848"/>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11%</a:t>
            </a:r>
          </a:p>
        </p:txBody>
      </p:sp>
      <p:sp>
        <p:nvSpPr>
          <p:cNvPr id="10" name="TextBox 1"/>
          <p:cNvSpPr txBox="1"/>
          <p:nvPr/>
        </p:nvSpPr>
        <p:spPr>
          <a:xfrm>
            <a:off x="3995936" y="165050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89%</a:t>
            </a:r>
          </a:p>
        </p:txBody>
      </p:sp>
      <p:sp>
        <p:nvSpPr>
          <p:cNvPr id="11" name="TextBox 1"/>
          <p:cNvSpPr txBox="1"/>
          <p:nvPr/>
        </p:nvSpPr>
        <p:spPr>
          <a:xfrm>
            <a:off x="3225552" y="460283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15%</a:t>
            </a:r>
          </a:p>
        </p:txBody>
      </p:sp>
      <p:sp>
        <p:nvSpPr>
          <p:cNvPr id="12" name="TextBox 1"/>
          <p:cNvSpPr txBox="1"/>
          <p:nvPr/>
        </p:nvSpPr>
        <p:spPr>
          <a:xfrm>
            <a:off x="3009528" y="1700808"/>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85%</a:t>
            </a:r>
          </a:p>
        </p:txBody>
      </p:sp>
      <p:sp>
        <p:nvSpPr>
          <p:cNvPr id="13" name="TextBox 1"/>
          <p:cNvSpPr txBox="1"/>
          <p:nvPr/>
        </p:nvSpPr>
        <p:spPr>
          <a:xfrm>
            <a:off x="2217440" y="449580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18%</a:t>
            </a:r>
          </a:p>
        </p:txBody>
      </p:sp>
      <p:sp>
        <p:nvSpPr>
          <p:cNvPr id="14" name="TextBox 1"/>
          <p:cNvSpPr txBox="1"/>
          <p:nvPr/>
        </p:nvSpPr>
        <p:spPr>
          <a:xfrm>
            <a:off x="5004048" y="148478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93%</a:t>
            </a:r>
          </a:p>
        </p:txBody>
      </p:sp>
      <p:sp>
        <p:nvSpPr>
          <p:cNvPr id="15" name="TextBox 1"/>
          <p:cNvSpPr txBox="1"/>
          <p:nvPr/>
        </p:nvSpPr>
        <p:spPr>
          <a:xfrm>
            <a:off x="5313784" y="496287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7%</a:t>
            </a:r>
          </a:p>
        </p:txBody>
      </p:sp>
      <p:sp>
        <p:nvSpPr>
          <p:cNvPr id="16" name="TextBox 1"/>
          <p:cNvSpPr txBox="1"/>
          <p:nvPr/>
        </p:nvSpPr>
        <p:spPr>
          <a:xfrm>
            <a:off x="6033864" y="165050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94%</a:t>
            </a:r>
          </a:p>
        </p:txBody>
      </p:sp>
      <p:sp>
        <p:nvSpPr>
          <p:cNvPr id="17" name="TextBox 1"/>
          <p:cNvSpPr txBox="1"/>
          <p:nvPr/>
        </p:nvSpPr>
        <p:spPr>
          <a:xfrm>
            <a:off x="6372200" y="5000476"/>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6%</a:t>
            </a:r>
          </a:p>
        </p:txBody>
      </p:sp>
      <p:sp>
        <p:nvSpPr>
          <p:cNvPr id="18" name="TextBox 1"/>
          <p:cNvSpPr txBox="1"/>
          <p:nvPr/>
        </p:nvSpPr>
        <p:spPr>
          <a:xfrm>
            <a:off x="7092280" y="165050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95%</a:t>
            </a:r>
          </a:p>
        </p:txBody>
      </p:sp>
      <p:sp>
        <p:nvSpPr>
          <p:cNvPr id="19" name="TextBox 1"/>
          <p:cNvSpPr txBox="1"/>
          <p:nvPr/>
        </p:nvSpPr>
        <p:spPr>
          <a:xfrm>
            <a:off x="7380312" y="5013176"/>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5%</a:t>
            </a:r>
          </a:p>
        </p:txBody>
      </p:sp>
      <p:graphicFrame>
        <p:nvGraphicFramePr>
          <p:cNvPr id="20" name="Content Placeholder 19"/>
          <p:cNvGraphicFramePr>
            <a:graphicFrameLocks noGrp="1"/>
          </p:cNvGraphicFramePr>
          <p:nvPr>
            <p:ph idx="1"/>
            <p:extLst>
              <p:ext uri="{D42A27DB-BD31-4B8C-83A1-F6EECF244321}">
                <p14:modId xmlns:p14="http://schemas.microsoft.com/office/powerpoint/2010/main" val="895845940"/>
              </p:ext>
            </p:extLst>
          </p:nvPr>
        </p:nvGraphicFramePr>
        <p:xfrm>
          <a:off x="228600" y="908050"/>
          <a:ext cx="8686800" cy="4608513"/>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1"/>
          <p:cNvSpPr txBox="1"/>
          <p:nvPr/>
        </p:nvSpPr>
        <p:spPr>
          <a:xfrm>
            <a:off x="1115616" y="2658595"/>
            <a:ext cx="914460" cy="91442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75%</a:t>
            </a:r>
          </a:p>
        </p:txBody>
      </p:sp>
      <p:sp>
        <p:nvSpPr>
          <p:cNvPr id="22" name="TextBox 1"/>
          <p:cNvSpPr txBox="1"/>
          <p:nvPr/>
        </p:nvSpPr>
        <p:spPr>
          <a:xfrm>
            <a:off x="1115616" y="184482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25%</a:t>
            </a:r>
          </a:p>
        </p:txBody>
      </p:sp>
      <p:sp>
        <p:nvSpPr>
          <p:cNvPr id="23" name="TextBox 1"/>
          <p:cNvSpPr txBox="1"/>
          <p:nvPr/>
        </p:nvSpPr>
        <p:spPr>
          <a:xfrm>
            <a:off x="2311152" y="165050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18%</a:t>
            </a:r>
          </a:p>
        </p:txBody>
      </p:sp>
      <p:sp>
        <p:nvSpPr>
          <p:cNvPr id="24" name="TextBox 1"/>
          <p:cNvSpPr txBox="1"/>
          <p:nvPr/>
        </p:nvSpPr>
        <p:spPr>
          <a:xfrm>
            <a:off x="3441576" y="215456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85%</a:t>
            </a:r>
          </a:p>
        </p:txBody>
      </p:sp>
      <p:sp>
        <p:nvSpPr>
          <p:cNvPr id="25" name="TextBox 1"/>
          <p:cNvSpPr txBox="1"/>
          <p:nvPr/>
        </p:nvSpPr>
        <p:spPr>
          <a:xfrm>
            <a:off x="4593704" y="208255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89%</a:t>
            </a:r>
          </a:p>
        </p:txBody>
      </p:sp>
      <p:sp>
        <p:nvSpPr>
          <p:cNvPr id="26" name="TextBox 1"/>
          <p:cNvSpPr txBox="1"/>
          <p:nvPr/>
        </p:nvSpPr>
        <p:spPr>
          <a:xfrm>
            <a:off x="4593704" y="1700808"/>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11%</a:t>
            </a:r>
          </a:p>
        </p:txBody>
      </p:sp>
      <p:sp>
        <p:nvSpPr>
          <p:cNvPr id="27" name="TextBox 1"/>
          <p:cNvSpPr txBox="1"/>
          <p:nvPr/>
        </p:nvSpPr>
        <p:spPr>
          <a:xfrm>
            <a:off x="5724128" y="1938536"/>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93%</a:t>
            </a:r>
          </a:p>
        </p:txBody>
      </p:sp>
      <p:sp>
        <p:nvSpPr>
          <p:cNvPr id="28" name="TextBox 1"/>
          <p:cNvSpPr txBox="1"/>
          <p:nvPr/>
        </p:nvSpPr>
        <p:spPr>
          <a:xfrm>
            <a:off x="6897960" y="2060848"/>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94%</a:t>
            </a:r>
          </a:p>
        </p:txBody>
      </p:sp>
      <p:sp>
        <p:nvSpPr>
          <p:cNvPr id="29" name="TextBox 1"/>
          <p:cNvSpPr txBox="1"/>
          <p:nvPr/>
        </p:nvSpPr>
        <p:spPr>
          <a:xfrm>
            <a:off x="6948264" y="179452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6%</a:t>
            </a:r>
          </a:p>
        </p:txBody>
      </p:sp>
      <p:sp>
        <p:nvSpPr>
          <p:cNvPr id="30" name="TextBox 1"/>
          <p:cNvSpPr txBox="1"/>
          <p:nvPr/>
        </p:nvSpPr>
        <p:spPr>
          <a:xfrm>
            <a:off x="8028384" y="208255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95%</a:t>
            </a:r>
          </a:p>
        </p:txBody>
      </p:sp>
      <p:sp>
        <p:nvSpPr>
          <p:cNvPr id="31" name="TextBox 1"/>
          <p:cNvSpPr txBox="1"/>
          <p:nvPr/>
        </p:nvSpPr>
        <p:spPr>
          <a:xfrm>
            <a:off x="8050088" y="184482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5%</a:t>
            </a:r>
          </a:p>
        </p:txBody>
      </p:sp>
    </p:spTree>
    <p:extLst>
      <p:ext uri="{BB962C8B-B14F-4D97-AF65-F5344CB8AC3E}">
        <p14:creationId xmlns:p14="http://schemas.microsoft.com/office/powerpoint/2010/main" val="85893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 10 Rejection Reasons by Class – Class 1 </a:t>
            </a:r>
          </a:p>
        </p:txBody>
      </p:sp>
      <p:sp>
        <p:nvSpPr>
          <p:cNvPr id="4" name="Slide Number Placeholder 3"/>
          <p:cNvSpPr>
            <a:spLocks noGrp="1"/>
          </p:cNvSpPr>
          <p:nvPr>
            <p:ph type="sldNum" sz="quarter" idx="4"/>
          </p:nvPr>
        </p:nvSpPr>
        <p:spPr/>
        <p:txBody>
          <a:bodyPr/>
          <a:lstStyle/>
          <a:p>
            <a:fld id="{174344DF-011B-48E6-B282-A6F0B24A15A4}" type="slidenum">
              <a:rPr lang="en-GB" smtClean="0"/>
              <a:pPr/>
              <a:t>7</a:t>
            </a:fld>
            <a:endParaRPr lang="en-GB" dirty="0"/>
          </a:p>
        </p:txBody>
      </p:sp>
      <p:graphicFrame>
        <p:nvGraphicFramePr>
          <p:cNvPr id="6" name="Chart 5"/>
          <p:cNvGraphicFramePr>
            <a:graphicFrameLocks/>
          </p:cNvGraphicFramePr>
          <p:nvPr>
            <p:extLst>
              <p:ext uri="{D42A27DB-BD31-4B8C-83A1-F6EECF244321}">
                <p14:modId xmlns:p14="http://schemas.microsoft.com/office/powerpoint/2010/main" val="153703354"/>
              </p:ext>
            </p:extLst>
          </p:nvPr>
        </p:nvGraphicFramePr>
        <p:xfrm>
          <a:off x="158750" y="764704"/>
          <a:ext cx="8801100" cy="5328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6064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4344DF-011B-48E6-B282-A6F0B24A15A4}" type="slidenum">
              <a:rPr lang="en-GB" smtClean="0"/>
              <a:pPr/>
              <a:t>8</a:t>
            </a:fld>
            <a:endParaRPr lang="en-GB"/>
          </a:p>
        </p:txBody>
      </p:sp>
      <p:sp>
        <p:nvSpPr>
          <p:cNvPr id="3" name="Title 2"/>
          <p:cNvSpPr>
            <a:spLocks noGrp="1"/>
          </p:cNvSpPr>
          <p:nvPr>
            <p:ph type="title"/>
          </p:nvPr>
        </p:nvSpPr>
        <p:spPr/>
        <p:txBody>
          <a:bodyPr/>
          <a:lstStyle/>
          <a:p>
            <a:r>
              <a:rPr lang="en-GB" dirty="0"/>
              <a:t>Energy Tolerance Rejections – Class 1</a:t>
            </a:r>
          </a:p>
        </p:txBody>
      </p:sp>
      <p:graphicFrame>
        <p:nvGraphicFramePr>
          <p:cNvPr id="5" name="Table 4"/>
          <p:cNvGraphicFramePr>
            <a:graphicFrameLocks noGrp="1"/>
          </p:cNvGraphicFramePr>
          <p:nvPr>
            <p:extLst>
              <p:ext uri="{D42A27DB-BD31-4B8C-83A1-F6EECF244321}">
                <p14:modId xmlns:p14="http://schemas.microsoft.com/office/powerpoint/2010/main" val="986770710"/>
              </p:ext>
            </p:extLst>
          </p:nvPr>
        </p:nvGraphicFramePr>
        <p:xfrm>
          <a:off x="323530" y="980728"/>
          <a:ext cx="8590282" cy="2321792"/>
        </p:xfrm>
        <a:graphic>
          <a:graphicData uri="http://schemas.openxmlformats.org/drawingml/2006/table">
            <a:tbl>
              <a:tblPr>
                <a:tableStyleId>{5C22544A-7EE6-4342-B048-85BDC9FD1C3A}</a:tableStyleId>
              </a:tblPr>
              <a:tblGrid>
                <a:gridCol w="1325969">
                  <a:extLst>
                    <a:ext uri="{9D8B030D-6E8A-4147-A177-3AD203B41FA5}">
                      <a16:colId xmlns:a16="http://schemas.microsoft.com/office/drawing/2014/main" val="20000"/>
                    </a:ext>
                  </a:extLst>
                </a:gridCol>
                <a:gridCol w="3539482">
                  <a:extLst>
                    <a:ext uri="{9D8B030D-6E8A-4147-A177-3AD203B41FA5}">
                      <a16:colId xmlns:a16="http://schemas.microsoft.com/office/drawing/2014/main" val="20001"/>
                    </a:ext>
                  </a:extLst>
                </a:gridCol>
                <a:gridCol w="484762">
                  <a:extLst>
                    <a:ext uri="{9D8B030D-6E8A-4147-A177-3AD203B41FA5}">
                      <a16:colId xmlns:a16="http://schemas.microsoft.com/office/drawing/2014/main" val="20002"/>
                    </a:ext>
                  </a:extLst>
                </a:gridCol>
                <a:gridCol w="545358">
                  <a:extLst>
                    <a:ext uri="{9D8B030D-6E8A-4147-A177-3AD203B41FA5}">
                      <a16:colId xmlns:a16="http://schemas.microsoft.com/office/drawing/2014/main" val="20003"/>
                    </a:ext>
                  </a:extLst>
                </a:gridCol>
                <a:gridCol w="545358">
                  <a:extLst>
                    <a:ext uri="{9D8B030D-6E8A-4147-A177-3AD203B41FA5}">
                      <a16:colId xmlns:a16="http://schemas.microsoft.com/office/drawing/2014/main" val="20004"/>
                    </a:ext>
                  </a:extLst>
                </a:gridCol>
                <a:gridCol w="545358">
                  <a:extLst>
                    <a:ext uri="{9D8B030D-6E8A-4147-A177-3AD203B41FA5}">
                      <a16:colId xmlns:a16="http://schemas.microsoft.com/office/drawing/2014/main" val="20005"/>
                    </a:ext>
                  </a:extLst>
                </a:gridCol>
                <a:gridCol w="545358">
                  <a:extLst>
                    <a:ext uri="{9D8B030D-6E8A-4147-A177-3AD203B41FA5}">
                      <a16:colId xmlns:a16="http://schemas.microsoft.com/office/drawing/2014/main" val="20006"/>
                    </a:ext>
                  </a:extLst>
                </a:gridCol>
                <a:gridCol w="545358">
                  <a:extLst>
                    <a:ext uri="{9D8B030D-6E8A-4147-A177-3AD203B41FA5}">
                      <a16:colId xmlns:a16="http://schemas.microsoft.com/office/drawing/2014/main" val="20007"/>
                    </a:ext>
                  </a:extLst>
                </a:gridCol>
                <a:gridCol w="513279">
                  <a:extLst>
                    <a:ext uri="{9D8B030D-6E8A-4147-A177-3AD203B41FA5}">
                      <a16:colId xmlns:a16="http://schemas.microsoft.com/office/drawing/2014/main" val="20008"/>
                    </a:ext>
                  </a:extLst>
                </a:gridCol>
              </a:tblGrid>
              <a:tr h="232179">
                <a:tc>
                  <a:txBody>
                    <a:bodyPr/>
                    <a:lstStyle/>
                    <a:p>
                      <a:pPr algn="l" fontAlgn="t"/>
                      <a:r>
                        <a:rPr lang="en-GB" sz="1000" u="none" strike="noStrike">
                          <a:effectLst/>
                        </a:rPr>
                        <a:t>REJECTION_CODE</a:t>
                      </a:r>
                      <a:endParaRPr lang="en-GB" sz="1000" b="0" i="0" u="none" strike="noStrike">
                        <a:effectLst/>
                        <a:latin typeface="Arial"/>
                      </a:endParaRPr>
                    </a:p>
                  </a:txBody>
                  <a:tcPr marL="9525" marR="9525" marT="9525" marB="0"/>
                </a:tc>
                <a:tc>
                  <a:txBody>
                    <a:bodyPr/>
                    <a:lstStyle/>
                    <a:p>
                      <a:pPr algn="l" fontAlgn="t"/>
                      <a:r>
                        <a:rPr lang="en-GB" sz="1000" u="none" strike="noStrike">
                          <a:effectLst/>
                        </a:rPr>
                        <a:t>REJECTION_REASON</a:t>
                      </a:r>
                      <a:endParaRPr lang="en-GB" sz="1000" b="0" i="0" u="none" strike="noStrike">
                        <a:effectLst/>
                        <a:latin typeface="Arial"/>
                      </a:endParaRPr>
                    </a:p>
                  </a:txBody>
                  <a:tcPr marL="9525" marR="9525" marT="9525" marB="0"/>
                </a:tc>
                <a:tc>
                  <a:txBody>
                    <a:bodyPr/>
                    <a:lstStyle/>
                    <a:p>
                      <a:pPr algn="r" fontAlgn="t"/>
                      <a:r>
                        <a:rPr lang="en-GB" sz="1000" u="none" strike="noStrike">
                          <a:effectLst/>
                        </a:rPr>
                        <a:t>Jun-17</a:t>
                      </a:r>
                      <a:endParaRPr lang="en-GB" sz="1000" b="0" i="0" u="none" strike="noStrike">
                        <a:effectLst/>
                        <a:latin typeface="Arial"/>
                      </a:endParaRPr>
                    </a:p>
                  </a:txBody>
                  <a:tcPr marL="9525" marR="9525" marT="9525" marB="0"/>
                </a:tc>
                <a:tc>
                  <a:txBody>
                    <a:bodyPr/>
                    <a:lstStyle/>
                    <a:p>
                      <a:pPr algn="r" fontAlgn="t"/>
                      <a:r>
                        <a:rPr lang="en-GB" sz="1000" u="none" strike="noStrike">
                          <a:effectLst/>
                        </a:rPr>
                        <a:t>Jul-17</a:t>
                      </a:r>
                      <a:endParaRPr lang="en-GB" sz="1000" b="0" i="0" u="none" strike="noStrike">
                        <a:effectLst/>
                        <a:latin typeface="Arial"/>
                      </a:endParaRPr>
                    </a:p>
                  </a:txBody>
                  <a:tcPr marL="9525" marR="9525" marT="9525" marB="0"/>
                </a:tc>
                <a:tc>
                  <a:txBody>
                    <a:bodyPr/>
                    <a:lstStyle/>
                    <a:p>
                      <a:pPr algn="r" fontAlgn="t"/>
                      <a:r>
                        <a:rPr lang="en-GB" sz="1000" u="none" strike="noStrike">
                          <a:effectLst/>
                        </a:rPr>
                        <a:t>Aug-17</a:t>
                      </a:r>
                      <a:endParaRPr lang="en-GB" sz="1000" b="0" i="0" u="none" strike="noStrike">
                        <a:effectLst/>
                        <a:latin typeface="Arial"/>
                      </a:endParaRPr>
                    </a:p>
                  </a:txBody>
                  <a:tcPr marL="9525" marR="9525" marT="9525" marB="0"/>
                </a:tc>
                <a:tc>
                  <a:txBody>
                    <a:bodyPr/>
                    <a:lstStyle/>
                    <a:p>
                      <a:pPr algn="r" fontAlgn="t"/>
                      <a:r>
                        <a:rPr lang="en-GB" sz="1000" u="none" strike="noStrike">
                          <a:effectLst/>
                        </a:rPr>
                        <a:t>Sep-17</a:t>
                      </a:r>
                      <a:endParaRPr lang="en-GB" sz="1000" b="0" i="0" u="none" strike="noStrike">
                        <a:effectLst/>
                        <a:latin typeface="Arial"/>
                      </a:endParaRPr>
                    </a:p>
                  </a:txBody>
                  <a:tcPr marL="9525" marR="9525" marT="9525" marB="0"/>
                </a:tc>
                <a:tc>
                  <a:txBody>
                    <a:bodyPr/>
                    <a:lstStyle/>
                    <a:p>
                      <a:pPr algn="r" fontAlgn="t"/>
                      <a:r>
                        <a:rPr lang="en-GB" sz="1000" u="none" strike="noStrike">
                          <a:effectLst/>
                        </a:rPr>
                        <a:t>Oct-17</a:t>
                      </a:r>
                      <a:endParaRPr lang="en-GB" sz="1000" b="0" i="0" u="none" strike="noStrike">
                        <a:effectLst/>
                        <a:latin typeface="Arial"/>
                      </a:endParaRPr>
                    </a:p>
                  </a:txBody>
                  <a:tcPr marL="9525" marR="9525" marT="9525" marB="0"/>
                </a:tc>
                <a:tc>
                  <a:txBody>
                    <a:bodyPr/>
                    <a:lstStyle/>
                    <a:p>
                      <a:pPr algn="r" fontAlgn="t"/>
                      <a:r>
                        <a:rPr lang="en-GB" sz="1000" u="none" strike="noStrike">
                          <a:effectLst/>
                        </a:rPr>
                        <a:t>Nov-17</a:t>
                      </a:r>
                      <a:endParaRPr lang="en-GB" sz="1000" b="0" i="0" u="none" strike="noStrike">
                        <a:effectLst/>
                        <a:latin typeface="Arial"/>
                      </a:endParaRPr>
                    </a:p>
                  </a:txBody>
                  <a:tcPr marL="9525" marR="9525" marT="9525" marB="0"/>
                </a:tc>
                <a:tc>
                  <a:txBody>
                    <a:bodyPr/>
                    <a:lstStyle/>
                    <a:p>
                      <a:pPr algn="r" fontAlgn="t"/>
                      <a:r>
                        <a:rPr lang="en-GB" sz="1000" u="none" strike="noStrike">
                          <a:effectLst/>
                        </a:rPr>
                        <a:t>Dec-17</a:t>
                      </a:r>
                      <a:endParaRPr lang="en-GB" sz="1000" b="0" i="0" u="none" strike="noStrike">
                        <a:effectLst/>
                        <a:latin typeface="Arial"/>
                      </a:endParaRPr>
                    </a:p>
                  </a:txBody>
                  <a:tcPr marL="9525" marR="9525" marT="9525" marB="0"/>
                </a:tc>
                <a:extLst>
                  <a:ext uri="{0D108BD9-81ED-4DB2-BD59-A6C34878D82A}">
                    <a16:rowId xmlns:a16="http://schemas.microsoft.com/office/drawing/2014/main" val="10000"/>
                  </a:ext>
                </a:extLst>
              </a:tr>
              <a:tr h="232179">
                <a:tc>
                  <a:txBody>
                    <a:bodyPr/>
                    <a:lstStyle/>
                    <a:p>
                      <a:pPr algn="l" fontAlgn="t"/>
                      <a:r>
                        <a:rPr lang="en-GB" sz="1000" u="none" strike="noStrike">
                          <a:effectLst/>
                        </a:rPr>
                        <a:t>TOL00001</a:t>
                      </a:r>
                      <a:endParaRPr lang="en-GB" sz="1000" b="0" i="0" u="none" strike="noStrike">
                        <a:effectLst/>
                        <a:latin typeface="Arial"/>
                      </a:endParaRPr>
                    </a:p>
                  </a:txBody>
                  <a:tcPr marL="9525" marR="9525" marT="9525" marB="0"/>
                </a:tc>
                <a:tc>
                  <a:txBody>
                    <a:bodyPr/>
                    <a:lstStyle/>
                    <a:p>
                      <a:pPr algn="l" fontAlgn="t"/>
                      <a:r>
                        <a:rPr lang="en-US" sz="1000" u="none" strike="noStrike">
                          <a:effectLst/>
                        </a:rPr>
                        <a:t>Energy within tolerance and override flag provided</a:t>
                      </a:r>
                      <a:endParaRPr lang="en-US" sz="1000" b="0" i="0" u="none" strike="noStrike">
                        <a:effectLst/>
                        <a:latin typeface="Arial"/>
                      </a:endParaRPr>
                    </a:p>
                  </a:txBody>
                  <a:tcPr marL="9525" marR="9525" marT="9525" marB="0"/>
                </a:tc>
                <a:tc>
                  <a:txBody>
                    <a:bodyPr/>
                    <a:lstStyle/>
                    <a:p>
                      <a:pPr algn="r" fontAlgn="t"/>
                      <a:r>
                        <a:rPr lang="en-GB" sz="1000" u="none" strike="noStrike">
                          <a:effectLst/>
                        </a:rPr>
                        <a:t>36</a:t>
                      </a:r>
                      <a:endParaRPr lang="en-GB" sz="1000" b="0" i="0" u="none" strike="noStrike">
                        <a:effectLst/>
                        <a:latin typeface="Arial"/>
                      </a:endParaRPr>
                    </a:p>
                  </a:txBody>
                  <a:tcPr marL="9525" marR="9525" marT="9525" marB="0"/>
                </a:tc>
                <a:tc>
                  <a:txBody>
                    <a:bodyPr/>
                    <a:lstStyle/>
                    <a:p>
                      <a:pPr algn="r" fontAlgn="t"/>
                      <a:r>
                        <a:rPr lang="en-GB" sz="1000" u="none" strike="noStrike">
                          <a:effectLst/>
                        </a:rPr>
                        <a:t>72</a:t>
                      </a:r>
                      <a:endParaRPr lang="en-GB" sz="1000" b="0" i="0" u="none" strike="noStrike">
                        <a:effectLst/>
                        <a:latin typeface="Arial"/>
                      </a:endParaRPr>
                    </a:p>
                  </a:txBody>
                  <a:tcPr marL="9525" marR="9525" marT="9525" marB="0"/>
                </a:tc>
                <a:tc>
                  <a:txBody>
                    <a:bodyPr/>
                    <a:lstStyle/>
                    <a:p>
                      <a:pPr algn="r" fontAlgn="t"/>
                      <a:r>
                        <a:rPr lang="en-GB" sz="1000" u="none" strike="noStrike">
                          <a:effectLst/>
                        </a:rPr>
                        <a:t>93</a:t>
                      </a:r>
                      <a:endParaRPr lang="en-GB" sz="1000" b="0" i="0" u="none" strike="noStrike">
                        <a:effectLst/>
                        <a:latin typeface="Arial"/>
                      </a:endParaRPr>
                    </a:p>
                  </a:txBody>
                  <a:tcPr marL="9525" marR="9525" marT="9525" marB="0"/>
                </a:tc>
                <a:tc>
                  <a:txBody>
                    <a:bodyPr/>
                    <a:lstStyle/>
                    <a:p>
                      <a:pPr algn="r" fontAlgn="t"/>
                      <a:r>
                        <a:rPr lang="en-GB" sz="1000" u="none" strike="noStrike">
                          <a:effectLst/>
                        </a:rPr>
                        <a:t>45</a:t>
                      </a:r>
                      <a:endParaRPr lang="en-GB" sz="1000" b="0" i="0" u="none" strike="noStrike">
                        <a:effectLst/>
                        <a:latin typeface="Arial"/>
                      </a:endParaRPr>
                    </a:p>
                  </a:txBody>
                  <a:tcPr marL="9525" marR="9525" marT="9525" marB="0"/>
                </a:tc>
                <a:tc>
                  <a:txBody>
                    <a:bodyPr/>
                    <a:lstStyle/>
                    <a:p>
                      <a:pPr algn="r" fontAlgn="t"/>
                      <a:r>
                        <a:rPr lang="en-GB" sz="1000" u="none" strike="noStrike">
                          <a:effectLst/>
                        </a:rPr>
                        <a:t>193</a:t>
                      </a:r>
                      <a:endParaRPr lang="en-GB" sz="1000" b="0" i="0" u="none" strike="noStrike">
                        <a:effectLst/>
                        <a:latin typeface="Arial"/>
                      </a:endParaRPr>
                    </a:p>
                  </a:txBody>
                  <a:tcPr marL="9525" marR="9525" marT="9525" marB="0"/>
                </a:tc>
                <a:tc>
                  <a:txBody>
                    <a:bodyPr/>
                    <a:lstStyle/>
                    <a:p>
                      <a:pPr algn="r" fontAlgn="t"/>
                      <a:r>
                        <a:rPr lang="en-GB" sz="1000" u="none" strike="noStrike">
                          <a:effectLst/>
                        </a:rPr>
                        <a:t>197</a:t>
                      </a:r>
                      <a:endParaRPr lang="en-GB" sz="1000" b="0" i="0" u="none" strike="noStrike">
                        <a:effectLst/>
                        <a:latin typeface="Arial"/>
                      </a:endParaRPr>
                    </a:p>
                  </a:txBody>
                  <a:tcPr marL="9525" marR="9525" marT="9525" marB="0"/>
                </a:tc>
                <a:tc>
                  <a:txBody>
                    <a:bodyPr/>
                    <a:lstStyle/>
                    <a:p>
                      <a:pPr algn="r" fontAlgn="t"/>
                      <a:r>
                        <a:rPr lang="en-GB" sz="1000" u="none" strike="noStrike">
                          <a:effectLst/>
                        </a:rPr>
                        <a:t>68</a:t>
                      </a:r>
                      <a:endParaRPr lang="en-GB" sz="1000" b="0" i="0" u="none" strike="noStrike">
                        <a:effectLst/>
                        <a:latin typeface="Arial"/>
                      </a:endParaRPr>
                    </a:p>
                  </a:txBody>
                  <a:tcPr marL="9525" marR="9525" marT="9525" marB="0"/>
                </a:tc>
                <a:extLst>
                  <a:ext uri="{0D108BD9-81ED-4DB2-BD59-A6C34878D82A}">
                    <a16:rowId xmlns:a16="http://schemas.microsoft.com/office/drawing/2014/main" val="10001"/>
                  </a:ext>
                </a:extLst>
              </a:tr>
              <a:tr h="232179">
                <a:tc>
                  <a:txBody>
                    <a:bodyPr/>
                    <a:lstStyle/>
                    <a:p>
                      <a:pPr algn="l" fontAlgn="t"/>
                      <a:r>
                        <a:rPr lang="en-GB" sz="1000" u="none" strike="noStrike">
                          <a:effectLst/>
                        </a:rPr>
                        <a:t>TOL00004</a:t>
                      </a:r>
                      <a:endParaRPr lang="en-GB" sz="1000" b="0" i="0" u="none" strike="noStrike">
                        <a:effectLst/>
                        <a:latin typeface="Arial"/>
                      </a:endParaRPr>
                    </a:p>
                  </a:txBody>
                  <a:tcPr marL="9525" marR="9525" marT="9525" marB="0"/>
                </a:tc>
                <a:tc>
                  <a:txBody>
                    <a:bodyPr/>
                    <a:lstStyle/>
                    <a:p>
                      <a:pPr algn="l" fontAlgn="t"/>
                      <a:r>
                        <a:rPr lang="en-US" sz="1000" u="none" strike="noStrike">
                          <a:effectLst/>
                        </a:rPr>
                        <a:t>Reading Breached the upper Outer Tolerance</a:t>
                      </a:r>
                      <a:endParaRPr lang="en-US" sz="1000" b="0" i="0" u="none" strike="noStrike">
                        <a:effectLst/>
                        <a:latin typeface="Arial"/>
                      </a:endParaRPr>
                    </a:p>
                  </a:txBody>
                  <a:tcPr marL="9525" marR="9525" marT="9525" marB="0"/>
                </a:tc>
                <a:tc>
                  <a:txBody>
                    <a:bodyPr/>
                    <a:lstStyle/>
                    <a:p>
                      <a:pPr algn="r" fontAlgn="t"/>
                      <a:r>
                        <a:rPr lang="en-GB" sz="1000" u="none" strike="noStrike">
                          <a:effectLst/>
                        </a:rPr>
                        <a:t>505</a:t>
                      </a:r>
                      <a:endParaRPr lang="en-GB" sz="1000" b="0" i="0" u="none" strike="noStrike">
                        <a:effectLst/>
                        <a:latin typeface="Arial"/>
                      </a:endParaRPr>
                    </a:p>
                  </a:txBody>
                  <a:tcPr marL="9525" marR="9525" marT="9525" marB="0"/>
                </a:tc>
                <a:tc>
                  <a:txBody>
                    <a:bodyPr/>
                    <a:lstStyle/>
                    <a:p>
                      <a:pPr algn="r" fontAlgn="t"/>
                      <a:r>
                        <a:rPr lang="en-GB" sz="1000" u="none" strike="noStrike">
                          <a:effectLst/>
                        </a:rPr>
                        <a:t>688</a:t>
                      </a:r>
                      <a:endParaRPr lang="en-GB" sz="1000" b="0" i="0" u="none" strike="noStrike">
                        <a:effectLst/>
                        <a:latin typeface="Arial"/>
                      </a:endParaRPr>
                    </a:p>
                  </a:txBody>
                  <a:tcPr marL="9525" marR="9525" marT="9525" marB="0"/>
                </a:tc>
                <a:tc>
                  <a:txBody>
                    <a:bodyPr/>
                    <a:lstStyle/>
                    <a:p>
                      <a:pPr algn="r" fontAlgn="t"/>
                      <a:r>
                        <a:rPr lang="en-GB" sz="1000" u="none" strike="noStrike">
                          <a:effectLst/>
                        </a:rPr>
                        <a:t>519</a:t>
                      </a:r>
                      <a:endParaRPr lang="en-GB" sz="1000" b="0" i="0" u="none" strike="noStrike">
                        <a:effectLst/>
                        <a:latin typeface="Arial"/>
                      </a:endParaRPr>
                    </a:p>
                  </a:txBody>
                  <a:tcPr marL="9525" marR="9525" marT="9525" marB="0"/>
                </a:tc>
                <a:tc>
                  <a:txBody>
                    <a:bodyPr/>
                    <a:lstStyle/>
                    <a:p>
                      <a:pPr algn="r" fontAlgn="t"/>
                      <a:r>
                        <a:rPr lang="en-GB" sz="1000" u="none" strike="noStrike">
                          <a:effectLst/>
                        </a:rPr>
                        <a:t>318</a:t>
                      </a:r>
                      <a:endParaRPr lang="en-GB" sz="1000" b="0" i="0" u="none" strike="noStrike">
                        <a:effectLst/>
                        <a:latin typeface="Arial"/>
                      </a:endParaRPr>
                    </a:p>
                  </a:txBody>
                  <a:tcPr marL="9525" marR="9525" marT="9525" marB="0"/>
                </a:tc>
                <a:tc>
                  <a:txBody>
                    <a:bodyPr/>
                    <a:lstStyle/>
                    <a:p>
                      <a:pPr algn="r" fontAlgn="t"/>
                      <a:r>
                        <a:rPr lang="en-GB" sz="1000" u="none" strike="noStrike">
                          <a:effectLst/>
                        </a:rPr>
                        <a:t>163</a:t>
                      </a:r>
                      <a:endParaRPr lang="en-GB" sz="1000" b="0" i="0" u="none" strike="noStrike">
                        <a:effectLst/>
                        <a:latin typeface="Arial"/>
                      </a:endParaRPr>
                    </a:p>
                  </a:txBody>
                  <a:tcPr marL="9525" marR="9525" marT="9525" marB="0"/>
                </a:tc>
                <a:tc>
                  <a:txBody>
                    <a:bodyPr/>
                    <a:lstStyle/>
                    <a:p>
                      <a:pPr algn="r" fontAlgn="t"/>
                      <a:r>
                        <a:rPr lang="en-GB" sz="1000" u="none" strike="noStrike">
                          <a:effectLst/>
                        </a:rPr>
                        <a:t>75</a:t>
                      </a:r>
                      <a:endParaRPr lang="en-GB" sz="1000" b="0" i="0" u="none" strike="noStrike">
                        <a:effectLst/>
                        <a:latin typeface="Arial"/>
                      </a:endParaRPr>
                    </a:p>
                  </a:txBody>
                  <a:tcPr marL="9525" marR="9525" marT="9525" marB="0"/>
                </a:tc>
                <a:tc>
                  <a:txBody>
                    <a:bodyPr/>
                    <a:lstStyle/>
                    <a:p>
                      <a:pPr algn="r" fontAlgn="t"/>
                      <a:r>
                        <a:rPr lang="en-GB" sz="1000" u="none" strike="noStrike">
                          <a:effectLst/>
                        </a:rPr>
                        <a:t>43</a:t>
                      </a:r>
                      <a:endParaRPr lang="en-GB" sz="1000" b="0" i="0" u="none" strike="noStrike">
                        <a:effectLst/>
                        <a:latin typeface="Arial"/>
                      </a:endParaRPr>
                    </a:p>
                  </a:txBody>
                  <a:tcPr marL="9525" marR="9525" marT="9525" marB="0"/>
                </a:tc>
                <a:extLst>
                  <a:ext uri="{0D108BD9-81ED-4DB2-BD59-A6C34878D82A}">
                    <a16:rowId xmlns:a16="http://schemas.microsoft.com/office/drawing/2014/main" val="10002"/>
                  </a:ext>
                </a:extLst>
              </a:tr>
              <a:tr h="232179">
                <a:tc>
                  <a:txBody>
                    <a:bodyPr/>
                    <a:lstStyle/>
                    <a:p>
                      <a:pPr algn="l" fontAlgn="t"/>
                      <a:r>
                        <a:rPr lang="en-GB" sz="1000" u="none" strike="noStrike">
                          <a:effectLst/>
                        </a:rPr>
                        <a:t>TOL00005</a:t>
                      </a:r>
                      <a:endParaRPr lang="en-GB" sz="1000" b="0" i="0" u="none" strike="noStrike">
                        <a:effectLst/>
                        <a:latin typeface="Arial"/>
                      </a:endParaRPr>
                    </a:p>
                  </a:txBody>
                  <a:tcPr marL="9525" marR="9525" marT="9525" marB="0"/>
                </a:tc>
                <a:tc>
                  <a:txBody>
                    <a:bodyPr/>
                    <a:lstStyle/>
                    <a:p>
                      <a:pPr algn="l" fontAlgn="t"/>
                      <a:r>
                        <a:rPr lang="en-US" sz="1000" u="none" strike="noStrike">
                          <a:effectLst/>
                        </a:rPr>
                        <a:t>Reading Breached the lower Outer Tolerance</a:t>
                      </a:r>
                      <a:endParaRPr lang="en-US" sz="1000" b="0" i="0" u="none" strike="noStrike">
                        <a:effectLst/>
                        <a:latin typeface="Arial"/>
                      </a:endParaRPr>
                    </a:p>
                  </a:txBody>
                  <a:tcPr marL="9525" marR="9525" marT="9525" marB="0"/>
                </a:tc>
                <a:tc>
                  <a:txBody>
                    <a:bodyPr/>
                    <a:lstStyle/>
                    <a:p>
                      <a:pPr algn="r" fontAlgn="t"/>
                      <a:r>
                        <a:rPr lang="en-GB" sz="1000" u="none" strike="noStrike">
                          <a:effectLst/>
                        </a:rPr>
                        <a:t>255</a:t>
                      </a:r>
                      <a:endParaRPr lang="en-GB" sz="1000" b="0" i="0" u="none" strike="noStrike">
                        <a:effectLst/>
                        <a:latin typeface="Arial"/>
                      </a:endParaRPr>
                    </a:p>
                  </a:txBody>
                  <a:tcPr marL="9525" marR="9525" marT="9525" marB="0"/>
                </a:tc>
                <a:tc>
                  <a:txBody>
                    <a:bodyPr/>
                    <a:lstStyle/>
                    <a:p>
                      <a:pPr algn="r" fontAlgn="t"/>
                      <a:r>
                        <a:rPr lang="en-GB" sz="1000" u="none" strike="noStrike">
                          <a:effectLst/>
                        </a:rPr>
                        <a:t>411</a:t>
                      </a:r>
                      <a:endParaRPr lang="en-GB" sz="1000" b="0" i="0" u="none" strike="noStrike">
                        <a:effectLst/>
                        <a:latin typeface="Arial"/>
                      </a:endParaRPr>
                    </a:p>
                  </a:txBody>
                  <a:tcPr marL="9525" marR="9525" marT="9525" marB="0"/>
                </a:tc>
                <a:tc>
                  <a:txBody>
                    <a:bodyPr/>
                    <a:lstStyle/>
                    <a:p>
                      <a:pPr algn="r" fontAlgn="t"/>
                      <a:r>
                        <a:rPr lang="en-GB" sz="1000" u="none" strike="noStrike">
                          <a:effectLst/>
                        </a:rPr>
                        <a:t>594</a:t>
                      </a:r>
                      <a:endParaRPr lang="en-GB" sz="1000" b="0" i="0" u="none" strike="noStrike">
                        <a:effectLst/>
                        <a:latin typeface="Arial"/>
                      </a:endParaRPr>
                    </a:p>
                  </a:txBody>
                  <a:tcPr marL="9525" marR="9525" marT="9525" marB="0"/>
                </a:tc>
                <a:tc>
                  <a:txBody>
                    <a:bodyPr/>
                    <a:lstStyle/>
                    <a:p>
                      <a:pPr algn="r" fontAlgn="t"/>
                      <a:r>
                        <a:rPr lang="en-GB" sz="1000" u="none" strike="noStrike">
                          <a:effectLst/>
                        </a:rPr>
                        <a:t>301</a:t>
                      </a:r>
                      <a:endParaRPr lang="en-GB" sz="1000" b="0" i="0" u="none" strike="noStrike">
                        <a:effectLst/>
                        <a:latin typeface="Arial"/>
                      </a:endParaRPr>
                    </a:p>
                  </a:txBody>
                  <a:tcPr marL="9525" marR="9525" marT="9525" marB="0"/>
                </a:tc>
                <a:tc>
                  <a:txBody>
                    <a:bodyPr/>
                    <a:lstStyle/>
                    <a:p>
                      <a:pPr algn="r" fontAlgn="t"/>
                      <a:r>
                        <a:rPr lang="en-GB" sz="1000" u="none" strike="noStrike">
                          <a:effectLst/>
                        </a:rPr>
                        <a:t>64</a:t>
                      </a:r>
                      <a:endParaRPr lang="en-GB" sz="1000" b="0" i="0" u="none" strike="noStrike">
                        <a:effectLst/>
                        <a:latin typeface="Arial"/>
                      </a:endParaRPr>
                    </a:p>
                  </a:txBody>
                  <a:tcPr marL="9525" marR="9525" marT="9525" marB="0"/>
                </a:tc>
                <a:tc>
                  <a:txBody>
                    <a:bodyPr/>
                    <a:lstStyle/>
                    <a:p>
                      <a:pPr algn="r" fontAlgn="t"/>
                      <a:r>
                        <a:rPr lang="en-GB" sz="1000" u="none" strike="noStrike">
                          <a:effectLst/>
                        </a:rPr>
                        <a:t>52</a:t>
                      </a:r>
                      <a:endParaRPr lang="en-GB" sz="1000" b="0" i="0" u="none" strike="noStrike">
                        <a:effectLst/>
                        <a:latin typeface="Arial"/>
                      </a:endParaRPr>
                    </a:p>
                  </a:txBody>
                  <a:tcPr marL="9525" marR="9525" marT="9525" marB="0"/>
                </a:tc>
                <a:tc>
                  <a:txBody>
                    <a:bodyPr/>
                    <a:lstStyle/>
                    <a:p>
                      <a:pPr algn="r" fontAlgn="t"/>
                      <a:r>
                        <a:rPr lang="en-GB" sz="1000" u="none" strike="noStrike">
                          <a:effectLst/>
                        </a:rPr>
                        <a:t>25</a:t>
                      </a:r>
                      <a:endParaRPr lang="en-GB" sz="1000" b="0" i="0" u="none" strike="noStrike">
                        <a:effectLst/>
                        <a:latin typeface="Arial"/>
                      </a:endParaRPr>
                    </a:p>
                  </a:txBody>
                  <a:tcPr marL="9525" marR="9525" marT="9525" marB="0"/>
                </a:tc>
                <a:extLst>
                  <a:ext uri="{0D108BD9-81ED-4DB2-BD59-A6C34878D82A}">
                    <a16:rowId xmlns:a16="http://schemas.microsoft.com/office/drawing/2014/main" val="10003"/>
                  </a:ext>
                </a:extLst>
              </a:tr>
              <a:tr h="464359">
                <a:tc>
                  <a:txBody>
                    <a:bodyPr/>
                    <a:lstStyle/>
                    <a:p>
                      <a:pPr algn="l" fontAlgn="t"/>
                      <a:r>
                        <a:rPr lang="en-GB" sz="1000" u="none" strike="noStrike">
                          <a:effectLst/>
                        </a:rPr>
                        <a:t>TOL00006</a:t>
                      </a:r>
                      <a:endParaRPr lang="en-GB" sz="1000" b="0" i="0" u="none" strike="noStrike">
                        <a:effectLst/>
                        <a:latin typeface="Arial"/>
                      </a:endParaRPr>
                    </a:p>
                  </a:txBody>
                  <a:tcPr marL="9525" marR="9525" marT="9525" marB="0"/>
                </a:tc>
                <a:tc>
                  <a:txBody>
                    <a:bodyPr/>
                    <a:lstStyle/>
                    <a:p>
                      <a:pPr algn="l" fontAlgn="t"/>
                      <a:r>
                        <a:rPr lang="en-US" sz="1000" u="none" strike="noStrike">
                          <a:effectLst/>
                        </a:rPr>
                        <a:t>Reading Breached the upper Inner Tolerance value and no overide flag provided</a:t>
                      </a:r>
                      <a:endParaRPr lang="en-US" sz="1000" b="0" i="0" u="none" strike="noStrike">
                        <a:effectLst/>
                        <a:latin typeface="Arial"/>
                      </a:endParaRPr>
                    </a:p>
                  </a:txBody>
                  <a:tcPr marL="9525" marR="9525" marT="9525" marB="0"/>
                </a:tc>
                <a:tc>
                  <a:txBody>
                    <a:bodyPr/>
                    <a:lstStyle/>
                    <a:p>
                      <a:pPr algn="r" fontAlgn="t"/>
                      <a:r>
                        <a:rPr lang="en-GB" sz="1000" u="none" strike="noStrike">
                          <a:effectLst/>
                        </a:rPr>
                        <a:t>59</a:t>
                      </a:r>
                      <a:endParaRPr lang="en-GB" sz="1000" b="0" i="0" u="none" strike="noStrike">
                        <a:effectLst/>
                        <a:latin typeface="Arial"/>
                      </a:endParaRPr>
                    </a:p>
                  </a:txBody>
                  <a:tcPr marL="9525" marR="9525" marT="9525" marB="0"/>
                </a:tc>
                <a:tc>
                  <a:txBody>
                    <a:bodyPr/>
                    <a:lstStyle/>
                    <a:p>
                      <a:pPr algn="r" fontAlgn="t"/>
                      <a:r>
                        <a:rPr lang="en-GB" sz="1000" u="none" strike="noStrike">
                          <a:effectLst/>
                        </a:rPr>
                        <a:t>169</a:t>
                      </a:r>
                      <a:endParaRPr lang="en-GB" sz="1000" b="0" i="0" u="none" strike="noStrike">
                        <a:effectLst/>
                        <a:latin typeface="Arial"/>
                      </a:endParaRPr>
                    </a:p>
                  </a:txBody>
                  <a:tcPr marL="9525" marR="9525" marT="9525" marB="0"/>
                </a:tc>
                <a:tc>
                  <a:txBody>
                    <a:bodyPr/>
                    <a:lstStyle/>
                    <a:p>
                      <a:pPr algn="r" fontAlgn="t"/>
                      <a:r>
                        <a:rPr lang="en-GB" sz="1000" u="none" strike="noStrike">
                          <a:effectLst/>
                        </a:rPr>
                        <a:t>195</a:t>
                      </a:r>
                      <a:endParaRPr lang="en-GB" sz="1000" b="0" i="0" u="none" strike="noStrike">
                        <a:effectLst/>
                        <a:latin typeface="Arial"/>
                      </a:endParaRPr>
                    </a:p>
                  </a:txBody>
                  <a:tcPr marL="9525" marR="9525" marT="9525" marB="0"/>
                </a:tc>
                <a:tc>
                  <a:txBody>
                    <a:bodyPr/>
                    <a:lstStyle/>
                    <a:p>
                      <a:pPr algn="r" fontAlgn="t"/>
                      <a:r>
                        <a:rPr lang="en-GB" sz="1000" u="none" strike="noStrike">
                          <a:effectLst/>
                        </a:rPr>
                        <a:t>113</a:t>
                      </a:r>
                      <a:endParaRPr lang="en-GB" sz="1000" b="0" i="0" u="none" strike="noStrike">
                        <a:effectLst/>
                        <a:latin typeface="Arial"/>
                      </a:endParaRPr>
                    </a:p>
                  </a:txBody>
                  <a:tcPr marL="9525" marR="9525" marT="9525" marB="0"/>
                </a:tc>
                <a:tc>
                  <a:txBody>
                    <a:bodyPr/>
                    <a:lstStyle/>
                    <a:p>
                      <a:pPr algn="r" fontAlgn="t"/>
                      <a:r>
                        <a:rPr lang="en-GB" sz="1000" u="none" strike="noStrike">
                          <a:effectLst/>
                        </a:rPr>
                        <a:t>96</a:t>
                      </a:r>
                      <a:endParaRPr lang="en-GB" sz="1000" b="0" i="0" u="none" strike="noStrike">
                        <a:effectLst/>
                        <a:latin typeface="Arial"/>
                      </a:endParaRPr>
                    </a:p>
                  </a:txBody>
                  <a:tcPr marL="9525" marR="9525" marT="9525" marB="0"/>
                </a:tc>
                <a:tc>
                  <a:txBody>
                    <a:bodyPr/>
                    <a:lstStyle/>
                    <a:p>
                      <a:pPr algn="r" fontAlgn="t"/>
                      <a:r>
                        <a:rPr lang="en-GB" sz="1000" u="none" strike="noStrike">
                          <a:effectLst/>
                        </a:rPr>
                        <a:t>104</a:t>
                      </a:r>
                      <a:endParaRPr lang="en-GB" sz="1000" b="0" i="0" u="none" strike="noStrike">
                        <a:effectLst/>
                        <a:latin typeface="Arial"/>
                      </a:endParaRPr>
                    </a:p>
                  </a:txBody>
                  <a:tcPr marL="9525" marR="9525" marT="9525" marB="0"/>
                </a:tc>
                <a:tc>
                  <a:txBody>
                    <a:bodyPr/>
                    <a:lstStyle/>
                    <a:p>
                      <a:pPr algn="r" fontAlgn="t"/>
                      <a:r>
                        <a:rPr lang="en-GB" sz="1000" u="none" strike="noStrike">
                          <a:effectLst/>
                        </a:rPr>
                        <a:t>73</a:t>
                      </a:r>
                      <a:endParaRPr lang="en-GB" sz="1000" b="0" i="0" u="none" strike="noStrike">
                        <a:effectLst/>
                        <a:latin typeface="Arial"/>
                      </a:endParaRPr>
                    </a:p>
                  </a:txBody>
                  <a:tcPr marL="9525" marR="9525" marT="9525" marB="0"/>
                </a:tc>
                <a:extLst>
                  <a:ext uri="{0D108BD9-81ED-4DB2-BD59-A6C34878D82A}">
                    <a16:rowId xmlns:a16="http://schemas.microsoft.com/office/drawing/2014/main" val="10004"/>
                  </a:ext>
                </a:extLst>
              </a:tr>
              <a:tr h="464359">
                <a:tc>
                  <a:txBody>
                    <a:bodyPr/>
                    <a:lstStyle/>
                    <a:p>
                      <a:pPr algn="l" fontAlgn="t"/>
                      <a:r>
                        <a:rPr lang="en-GB" sz="1000" u="none" strike="noStrike">
                          <a:effectLst/>
                        </a:rPr>
                        <a:t>TOL00007</a:t>
                      </a:r>
                      <a:endParaRPr lang="en-GB" sz="1000" b="0" i="0" u="none" strike="noStrike">
                        <a:effectLst/>
                        <a:latin typeface="Arial"/>
                      </a:endParaRPr>
                    </a:p>
                  </a:txBody>
                  <a:tcPr marL="9525" marR="9525" marT="9525" marB="0"/>
                </a:tc>
                <a:tc>
                  <a:txBody>
                    <a:bodyPr/>
                    <a:lstStyle/>
                    <a:p>
                      <a:pPr algn="l" fontAlgn="t"/>
                      <a:r>
                        <a:rPr lang="en-US" sz="1000" u="none" strike="noStrike">
                          <a:effectLst/>
                        </a:rPr>
                        <a:t>Reading Breached the lower Inner Tolerance value and no overide flag provided</a:t>
                      </a:r>
                      <a:endParaRPr lang="en-US" sz="1000" b="0" i="0" u="none" strike="noStrike">
                        <a:effectLst/>
                        <a:latin typeface="Arial"/>
                      </a:endParaRPr>
                    </a:p>
                  </a:txBody>
                  <a:tcPr marL="9525" marR="9525" marT="9525" marB="0"/>
                </a:tc>
                <a:tc>
                  <a:txBody>
                    <a:bodyPr/>
                    <a:lstStyle/>
                    <a:p>
                      <a:pPr algn="r" fontAlgn="t"/>
                      <a:r>
                        <a:rPr lang="en-GB" sz="1000" u="none" strike="noStrike">
                          <a:effectLst/>
                        </a:rPr>
                        <a:t>4</a:t>
                      </a:r>
                      <a:endParaRPr lang="en-GB" sz="1000" b="0" i="0" u="none" strike="noStrike">
                        <a:effectLst/>
                        <a:latin typeface="Arial"/>
                      </a:endParaRPr>
                    </a:p>
                  </a:txBody>
                  <a:tcPr marL="9525" marR="9525" marT="9525" marB="0"/>
                </a:tc>
                <a:tc>
                  <a:txBody>
                    <a:bodyPr/>
                    <a:lstStyle/>
                    <a:p>
                      <a:pPr algn="r" fontAlgn="t"/>
                      <a:r>
                        <a:rPr lang="en-GB" sz="1000" u="none" strike="noStrike">
                          <a:effectLst/>
                        </a:rPr>
                        <a:t>0</a:t>
                      </a:r>
                      <a:endParaRPr lang="en-GB" sz="1000" b="0" i="0" u="none" strike="noStrike">
                        <a:effectLst/>
                        <a:latin typeface="Arial"/>
                      </a:endParaRPr>
                    </a:p>
                  </a:txBody>
                  <a:tcPr marL="9525" marR="9525" marT="9525" marB="0"/>
                </a:tc>
                <a:tc>
                  <a:txBody>
                    <a:bodyPr/>
                    <a:lstStyle/>
                    <a:p>
                      <a:pPr algn="r" fontAlgn="t"/>
                      <a:r>
                        <a:rPr lang="en-GB" sz="1000" u="none" strike="noStrike">
                          <a:effectLst/>
                        </a:rPr>
                        <a:t>10</a:t>
                      </a:r>
                      <a:endParaRPr lang="en-GB" sz="1000" b="0" i="0" u="none" strike="noStrike">
                        <a:effectLst/>
                        <a:latin typeface="Arial"/>
                      </a:endParaRPr>
                    </a:p>
                  </a:txBody>
                  <a:tcPr marL="9525" marR="9525" marT="9525" marB="0"/>
                </a:tc>
                <a:tc>
                  <a:txBody>
                    <a:bodyPr/>
                    <a:lstStyle/>
                    <a:p>
                      <a:pPr algn="r" fontAlgn="t"/>
                      <a:r>
                        <a:rPr lang="en-GB" sz="1000" u="none" strike="noStrike">
                          <a:effectLst/>
                        </a:rPr>
                        <a:t>0</a:t>
                      </a:r>
                      <a:endParaRPr lang="en-GB" sz="1000" b="0" i="0" u="none" strike="noStrike">
                        <a:effectLst/>
                        <a:latin typeface="Arial"/>
                      </a:endParaRPr>
                    </a:p>
                  </a:txBody>
                  <a:tcPr marL="9525" marR="9525" marT="9525" marB="0"/>
                </a:tc>
                <a:tc>
                  <a:txBody>
                    <a:bodyPr/>
                    <a:lstStyle/>
                    <a:p>
                      <a:pPr algn="r" fontAlgn="t"/>
                      <a:r>
                        <a:rPr lang="en-GB" sz="1000" u="none" strike="noStrike">
                          <a:effectLst/>
                        </a:rPr>
                        <a:t>0</a:t>
                      </a:r>
                      <a:endParaRPr lang="en-GB" sz="1000" b="0" i="0" u="none" strike="noStrike">
                        <a:effectLst/>
                        <a:latin typeface="Arial"/>
                      </a:endParaRPr>
                    </a:p>
                  </a:txBody>
                  <a:tcPr marL="9525" marR="9525" marT="9525" marB="0"/>
                </a:tc>
                <a:tc>
                  <a:txBody>
                    <a:bodyPr/>
                    <a:lstStyle/>
                    <a:p>
                      <a:pPr algn="r" fontAlgn="t"/>
                      <a:r>
                        <a:rPr lang="en-GB" sz="1000" u="none" strike="noStrike">
                          <a:effectLst/>
                        </a:rPr>
                        <a:t>0</a:t>
                      </a:r>
                      <a:endParaRPr lang="en-GB" sz="1000" b="0" i="0" u="none" strike="noStrike">
                        <a:effectLst/>
                        <a:latin typeface="Arial"/>
                      </a:endParaRPr>
                    </a:p>
                  </a:txBody>
                  <a:tcPr marL="9525" marR="9525" marT="9525" marB="0"/>
                </a:tc>
                <a:tc>
                  <a:txBody>
                    <a:bodyPr/>
                    <a:lstStyle/>
                    <a:p>
                      <a:pPr algn="r" fontAlgn="t"/>
                      <a:r>
                        <a:rPr lang="en-GB" sz="1000" u="none" strike="noStrike">
                          <a:effectLst/>
                        </a:rPr>
                        <a:t>0</a:t>
                      </a:r>
                      <a:endParaRPr lang="en-GB" sz="1000" b="0" i="0" u="none" strike="noStrike">
                        <a:effectLst/>
                        <a:latin typeface="Arial"/>
                      </a:endParaRPr>
                    </a:p>
                  </a:txBody>
                  <a:tcPr marL="9525" marR="9525" marT="9525" marB="0"/>
                </a:tc>
                <a:extLst>
                  <a:ext uri="{0D108BD9-81ED-4DB2-BD59-A6C34878D82A}">
                    <a16:rowId xmlns:a16="http://schemas.microsoft.com/office/drawing/2014/main" val="10005"/>
                  </a:ext>
                </a:extLst>
              </a:tr>
              <a:tr h="232179">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extLst>
                  <a:ext uri="{0D108BD9-81ED-4DB2-BD59-A6C34878D82A}">
                    <a16:rowId xmlns:a16="http://schemas.microsoft.com/office/drawing/2014/main" val="10006"/>
                  </a:ext>
                </a:extLst>
              </a:tr>
              <a:tr h="232179">
                <a:tc>
                  <a:txBody>
                    <a:bodyPr/>
                    <a:lstStyle/>
                    <a:p>
                      <a:pPr algn="l" fontAlgn="t"/>
                      <a:endParaRPr lang="en-GB" sz="1000" b="0" i="0" u="none" strike="noStrike">
                        <a:effectLst/>
                        <a:latin typeface="Arial"/>
                      </a:endParaRPr>
                    </a:p>
                  </a:txBody>
                  <a:tcPr marL="9525" marR="9525" marT="9525" marB="0"/>
                </a:tc>
                <a:tc>
                  <a:txBody>
                    <a:bodyPr/>
                    <a:lstStyle/>
                    <a:p>
                      <a:pPr algn="r" fontAlgn="t"/>
                      <a:r>
                        <a:rPr lang="en-GB" sz="1000" u="none" strike="noStrike">
                          <a:effectLst/>
                        </a:rPr>
                        <a:t>Total</a:t>
                      </a:r>
                      <a:endParaRPr lang="en-GB" sz="1000" b="0" i="0" u="none" strike="noStrike">
                        <a:effectLst/>
                        <a:latin typeface="Arial"/>
                      </a:endParaRPr>
                    </a:p>
                  </a:txBody>
                  <a:tcPr marL="9525" marR="9525" marT="9525" marB="0"/>
                </a:tc>
                <a:tc>
                  <a:txBody>
                    <a:bodyPr/>
                    <a:lstStyle/>
                    <a:p>
                      <a:pPr algn="r" fontAlgn="t"/>
                      <a:r>
                        <a:rPr lang="en-GB" sz="1000" u="none" strike="noStrike">
                          <a:effectLst/>
                        </a:rPr>
                        <a:t>11494</a:t>
                      </a:r>
                      <a:endParaRPr lang="en-GB" sz="1000" b="0" i="0" u="none" strike="noStrike">
                        <a:effectLst/>
                        <a:latin typeface="Arial"/>
                      </a:endParaRPr>
                    </a:p>
                  </a:txBody>
                  <a:tcPr marL="9525" marR="9525" marT="9525" marB="0"/>
                </a:tc>
                <a:tc>
                  <a:txBody>
                    <a:bodyPr/>
                    <a:lstStyle/>
                    <a:p>
                      <a:pPr algn="r" fontAlgn="t"/>
                      <a:r>
                        <a:rPr lang="en-GB" sz="1000" u="none" strike="noStrike">
                          <a:effectLst/>
                        </a:rPr>
                        <a:t>9788</a:t>
                      </a:r>
                      <a:endParaRPr lang="en-GB" sz="1000" b="0" i="0" u="none" strike="noStrike">
                        <a:effectLst/>
                        <a:latin typeface="Arial"/>
                      </a:endParaRPr>
                    </a:p>
                  </a:txBody>
                  <a:tcPr marL="9525" marR="9525" marT="9525" marB="0"/>
                </a:tc>
                <a:tc>
                  <a:txBody>
                    <a:bodyPr/>
                    <a:lstStyle/>
                    <a:p>
                      <a:pPr algn="r" fontAlgn="t"/>
                      <a:r>
                        <a:rPr lang="en-GB" sz="1000" u="none" strike="noStrike">
                          <a:effectLst/>
                        </a:rPr>
                        <a:t>8094</a:t>
                      </a:r>
                      <a:endParaRPr lang="en-GB" sz="1000" b="0" i="0" u="none" strike="noStrike">
                        <a:effectLst/>
                        <a:latin typeface="Arial"/>
                      </a:endParaRPr>
                    </a:p>
                  </a:txBody>
                  <a:tcPr marL="9525" marR="9525" marT="9525" marB="0"/>
                </a:tc>
                <a:tc>
                  <a:txBody>
                    <a:bodyPr/>
                    <a:lstStyle/>
                    <a:p>
                      <a:pPr algn="r" fontAlgn="t"/>
                      <a:r>
                        <a:rPr lang="en-GB" sz="1000" u="none" strike="noStrike">
                          <a:effectLst/>
                        </a:rPr>
                        <a:t>5892</a:t>
                      </a:r>
                      <a:endParaRPr lang="en-GB" sz="1000" b="0" i="0" u="none" strike="noStrike">
                        <a:effectLst/>
                        <a:latin typeface="Arial"/>
                      </a:endParaRPr>
                    </a:p>
                  </a:txBody>
                  <a:tcPr marL="9525" marR="9525" marT="9525" marB="0"/>
                </a:tc>
                <a:tc>
                  <a:txBody>
                    <a:bodyPr/>
                    <a:lstStyle/>
                    <a:p>
                      <a:pPr algn="r" fontAlgn="t"/>
                      <a:r>
                        <a:rPr lang="en-GB" sz="1000" u="none" strike="noStrike">
                          <a:effectLst/>
                        </a:rPr>
                        <a:t>3428</a:t>
                      </a:r>
                      <a:endParaRPr lang="en-GB" sz="1000" b="0" i="0" u="none" strike="noStrike">
                        <a:effectLst/>
                        <a:latin typeface="Arial"/>
                      </a:endParaRPr>
                    </a:p>
                  </a:txBody>
                  <a:tcPr marL="9525" marR="9525" marT="9525" marB="0"/>
                </a:tc>
                <a:tc>
                  <a:txBody>
                    <a:bodyPr/>
                    <a:lstStyle/>
                    <a:p>
                      <a:pPr algn="r" fontAlgn="t"/>
                      <a:r>
                        <a:rPr lang="en-GB" sz="1000" u="none" strike="noStrike">
                          <a:effectLst/>
                        </a:rPr>
                        <a:t>2852</a:t>
                      </a:r>
                      <a:endParaRPr lang="en-GB" sz="1000" b="0" i="0" u="none" strike="noStrike">
                        <a:effectLst/>
                        <a:latin typeface="Arial"/>
                      </a:endParaRPr>
                    </a:p>
                  </a:txBody>
                  <a:tcPr marL="9525" marR="9525" marT="9525" marB="0"/>
                </a:tc>
                <a:tc>
                  <a:txBody>
                    <a:bodyPr/>
                    <a:lstStyle/>
                    <a:p>
                      <a:pPr algn="r" fontAlgn="t"/>
                      <a:r>
                        <a:rPr lang="en-GB" sz="1000" u="none" strike="noStrike" dirty="0">
                          <a:effectLst/>
                        </a:rPr>
                        <a:t>2326</a:t>
                      </a:r>
                      <a:endParaRPr lang="en-GB" sz="1000" b="0" i="0" u="none" strike="noStrike" dirty="0">
                        <a:effectLst/>
                        <a:latin typeface="Arial"/>
                      </a:endParaRPr>
                    </a:p>
                  </a:txBody>
                  <a:tcPr marL="9525" marR="9525" marT="9525" marB="0"/>
                </a:tc>
                <a:extLst>
                  <a:ext uri="{0D108BD9-81ED-4DB2-BD59-A6C34878D82A}">
                    <a16:rowId xmlns:a16="http://schemas.microsoft.com/office/drawing/2014/main" val="1000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1878141"/>
              </p:ext>
            </p:extLst>
          </p:nvPr>
        </p:nvGraphicFramePr>
        <p:xfrm>
          <a:off x="323530" y="3645024"/>
          <a:ext cx="8590281" cy="2304258"/>
        </p:xfrm>
        <a:graphic>
          <a:graphicData uri="http://schemas.openxmlformats.org/drawingml/2006/table">
            <a:tbl>
              <a:tblPr>
                <a:tableStyleId>{5C22544A-7EE6-4342-B048-85BDC9FD1C3A}</a:tableStyleId>
              </a:tblPr>
              <a:tblGrid>
                <a:gridCol w="1325969">
                  <a:extLst>
                    <a:ext uri="{9D8B030D-6E8A-4147-A177-3AD203B41FA5}">
                      <a16:colId xmlns:a16="http://schemas.microsoft.com/office/drawing/2014/main" val="20000"/>
                    </a:ext>
                  </a:extLst>
                </a:gridCol>
                <a:gridCol w="3539480">
                  <a:extLst>
                    <a:ext uri="{9D8B030D-6E8A-4147-A177-3AD203B41FA5}">
                      <a16:colId xmlns:a16="http://schemas.microsoft.com/office/drawing/2014/main" val="20001"/>
                    </a:ext>
                  </a:extLst>
                </a:gridCol>
                <a:gridCol w="484763">
                  <a:extLst>
                    <a:ext uri="{9D8B030D-6E8A-4147-A177-3AD203B41FA5}">
                      <a16:colId xmlns:a16="http://schemas.microsoft.com/office/drawing/2014/main" val="20002"/>
                    </a:ext>
                  </a:extLst>
                </a:gridCol>
                <a:gridCol w="545358">
                  <a:extLst>
                    <a:ext uri="{9D8B030D-6E8A-4147-A177-3AD203B41FA5}">
                      <a16:colId xmlns:a16="http://schemas.microsoft.com/office/drawing/2014/main" val="20003"/>
                    </a:ext>
                  </a:extLst>
                </a:gridCol>
                <a:gridCol w="545358">
                  <a:extLst>
                    <a:ext uri="{9D8B030D-6E8A-4147-A177-3AD203B41FA5}">
                      <a16:colId xmlns:a16="http://schemas.microsoft.com/office/drawing/2014/main" val="20004"/>
                    </a:ext>
                  </a:extLst>
                </a:gridCol>
                <a:gridCol w="545358">
                  <a:extLst>
                    <a:ext uri="{9D8B030D-6E8A-4147-A177-3AD203B41FA5}">
                      <a16:colId xmlns:a16="http://schemas.microsoft.com/office/drawing/2014/main" val="20005"/>
                    </a:ext>
                  </a:extLst>
                </a:gridCol>
                <a:gridCol w="545358">
                  <a:extLst>
                    <a:ext uri="{9D8B030D-6E8A-4147-A177-3AD203B41FA5}">
                      <a16:colId xmlns:a16="http://schemas.microsoft.com/office/drawing/2014/main" val="20006"/>
                    </a:ext>
                  </a:extLst>
                </a:gridCol>
                <a:gridCol w="545358">
                  <a:extLst>
                    <a:ext uri="{9D8B030D-6E8A-4147-A177-3AD203B41FA5}">
                      <a16:colId xmlns:a16="http://schemas.microsoft.com/office/drawing/2014/main" val="20007"/>
                    </a:ext>
                  </a:extLst>
                </a:gridCol>
                <a:gridCol w="513279">
                  <a:extLst>
                    <a:ext uri="{9D8B030D-6E8A-4147-A177-3AD203B41FA5}">
                      <a16:colId xmlns:a16="http://schemas.microsoft.com/office/drawing/2014/main" val="20008"/>
                    </a:ext>
                  </a:extLst>
                </a:gridCol>
              </a:tblGrid>
              <a:tr h="230426">
                <a:tc>
                  <a:txBody>
                    <a:bodyPr/>
                    <a:lstStyle/>
                    <a:p>
                      <a:pPr algn="l" fontAlgn="t"/>
                      <a:r>
                        <a:rPr lang="en-GB" sz="1000" u="none" strike="noStrike">
                          <a:effectLst/>
                        </a:rPr>
                        <a:t>REJECTION_CODE</a:t>
                      </a:r>
                      <a:endParaRPr lang="en-GB" sz="1000" b="0" i="0" u="none" strike="noStrike">
                        <a:effectLst/>
                        <a:latin typeface="Arial"/>
                      </a:endParaRPr>
                    </a:p>
                  </a:txBody>
                  <a:tcPr marL="9525" marR="9525" marT="9525" marB="0"/>
                </a:tc>
                <a:tc>
                  <a:txBody>
                    <a:bodyPr/>
                    <a:lstStyle/>
                    <a:p>
                      <a:pPr algn="l" fontAlgn="t"/>
                      <a:r>
                        <a:rPr lang="en-GB" sz="1000" u="none" strike="noStrike">
                          <a:effectLst/>
                        </a:rPr>
                        <a:t>REJECTION_REASON</a:t>
                      </a:r>
                      <a:endParaRPr lang="en-GB" sz="1000" b="0" i="0" u="none" strike="noStrike">
                        <a:effectLst/>
                        <a:latin typeface="Arial"/>
                      </a:endParaRPr>
                    </a:p>
                  </a:txBody>
                  <a:tcPr marL="9525" marR="9525" marT="9525" marB="0"/>
                </a:tc>
                <a:tc>
                  <a:txBody>
                    <a:bodyPr/>
                    <a:lstStyle/>
                    <a:p>
                      <a:pPr algn="r" fontAlgn="t"/>
                      <a:r>
                        <a:rPr lang="en-GB" sz="1000" u="none" strike="noStrike">
                          <a:effectLst/>
                        </a:rPr>
                        <a:t>Jun-17</a:t>
                      </a:r>
                      <a:endParaRPr lang="en-GB" sz="1000" b="0" i="0" u="none" strike="noStrike">
                        <a:effectLst/>
                        <a:latin typeface="Arial"/>
                      </a:endParaRPr>
                    </a:p>
                  </a:txBody>
                  <a:tcPr marL="9525" marR="9525" marT="9525" marB="0"/>
                </a:tc>
                <a:tc>
                  <a:txBody>
                    <a:bodyPr/>
                    <a:lstStyle/>
                    <a:p>
                      <a:pPr algn="r" fontAlgn="t"/>
                      <a:r>
                        <a:rPr lang="en-GB" sz="1000" u="none" strike="noStrike">
                          <a:effectLst/>
                        </a:rPr>
                        <a:t>Jul-17</a:t>
                      </a:r>
                      <a:endParaRPr lang="en-GB" sz="1000" b="0" i="0" u="none" strike="noStrike">
                        <a:effectLst/>
                        <a:latin typeface="Arial"/>
                      </a:endParaRPr>
                    </a:p>
                  </a:txBody>
                  <a:tcPr marL="9525" marR="9525" marT="9525" marB="0"/>
                </a:tc>
                <a:tc>
                  <a:txBody>
                    <a:bodyPr/>
                    <a:lstStyle/>
                    <a:p>
                      <a:pPr algn="r" fontAlgn="t"/>
                      <a:r>
                        <a:rPr lang="en-GB" sz="1000" u="none" strike="noStrike">
                          <a:effectLst/>
                        </a:rPr>
                        <a:t>Aug-17</a:t>
                      </a:r>
                      <a:endParaRPr lang="en-GB" sz="1000" b="0" i="0" u="none" strike="noStrike">
                        <a:effectLst/>
                        <a:latin typeface="Arial"/>
                      </a:endParaRPr>
                    </a:p>
                  </a:txBody>
                  <a:tcPr marL="9525" marR="9525" marT="9525" marB="0"/>
                </a:tc>
                <a:tc>
                  <a:txBody>
                    <a:bodyPr/>
                    <a:lstStyle/>
                    <a:p>
                      <a:pPr algn="r" fontAlgn="t"/>
                      <a:r>
                        <a:rPr lang="en-GB" sz="1000" u="none" strike="noStrike">
                          <a:effectLst/>
                        </a:rPr>
                        <a:t>Sep-17</a:t>
                      </a:r>
                      <a:endParaRPr lang="en-GB" sz="1000" b="0" i="0" u="none" strike="noStrike">
                        <a:effectLst/>
                        <a:latin typeface="Arial"/>
                      </a:endParaRPr>
                    </a:p>
                  </a:txBody>
                  <a:tcPr marL="9525" marR="9525" marT="9525" marB="0"/>
                </a:tc>
                <a:tc>
                  <a:txBody>
                    <a:bodyPr/>
                    <a:lstStyle/>
                    <a:p>
                      <a:pPr algn="r" fontAlgn="t"/>
                      <a:r>
                        <a:rPr lang="en-GB" sz="1000" u="none" strike="noStrike">
                          <a:effectLst/>
                        </a:rPr>
                        <a:t>Oct-17</a:t>
                      </a:r>
                      <a:endParaRPr lang="en-GB" sz="1000" b="0" i="0" u="none" strike="noStrike">
                        <a:effectLst/>
                        <a:latin typeface="Arial"/>
                      </a:endParaRPr>
                    </a:p>
                  </a:txBody>
                  <a:tcPr marL="9525" marR="9525" marT="9525" marB="0"/>
                </a:tc>
                <a:tc>
                  <a:txBody>
                    <a:bodyPr/>
                    <a:lstStyle/>
                    <a:p>
                      <a:pPr algn="r" fontAlgn="t"/>
                      <a:r>
                        <a:rPr lang="en-GB" sz="1000" u="none" strike="noStrike">
                          <a:effectLst/>
                        </a:rPr>
                        <a:t>Nov-17</a:t>
                      </a:r>
                      <a:endParaRPr lang="en-GB" sz="1000" b="0" i="0" u="none" strike="noStrike">
                        <a:effectLst/>
                        <a:latin typeface="Arial"/>
                      </a:endParaRPr>
                    </a:p>
                  </a:txBody>
                  <a:tcPr marL="9525" marR="9525" marT="9525" marB="0"/>
                </a:tc>
                <a:tc>
                  <a:txBody>
                    <a:bodyPr/>
                    <a:lstStyle/>
                    <a:p>
                      <a:pPr algn="r" fontAlgn="t"/>
                      <a:r>
                        <a:rPr lang="en-GB" sz="1000" u="none" strike="noStrike">
                          <a:effectLst/>
                        </a:rPr>
                        <a:t>Dec-17</a:t>
                      </a:r>
                      <a:endParaRPr lang="en-GB" sz="1000" b="0" i="0" u="none" strike="noStrike">
                        <a:effectLst/>
                        <a:latin typeface="Arial"/>
                      </a:endParaRPr>
                    </a:p>
                  </a:txBody>
                  <a:tcPr marL="9525" marR="9525" marT="9525" marB="0"/>
                </a:tc>
                <a:extLst>
                  <a:ext uri="{0D108BD9-81ED-4DB2-BD59-A6C34878D82A}">
                    <a16:rowId xmlns:a16="http://schemas.microsoft.com/office/drawing/2014/main" val="10000"/>
                  </a:ext>
                </a:extLst>
              </a:tr>
              <a:tr h="230426">
                <a:tc>
                  <a:txBody>
                    <a:bodyPr/>
                    <a:lstStyle/>
                    <a:p>
                      <a:pPr algn="l" fontAlgn="t"/>
                      <a:r>
                        <a:rPr lang="en-GB" sz="1000" u="none" strike="noStrike">
                          <a:effectLst/>
                        </a:rPr>
                        <a:t>TOL00001</a:t>
                      </a:r>
                      <a:endParaRPr lang="en-GB" sz="1000" b="0" i="0" u="none" strike="noStrike">
                        <a:effectLst/>
                        <a:latin typeface="Arial"/>
                      </a:endParaRPr>
                    </a:p>
                  </a:txBody>
                  <a:tcPr marL="9525" marR="9525" marT="9525" marB="0"/>
                </a:tc>
                <a:tc>
                  <a:txBody>
                    <a:bodyPr/>
                    <a:lstStyle/>
                    <a:p>
                      <a:pPr algn="l" fontAlgn="t"/>
                      <a:r>
                        <a:rPr lang="en-US" sz="1000" u="none" strike="noStrike">
                          <a:effectLst/>
                        </a:rPr>
                        <a:t>Energy within tolerance and override flag provided</a:t>
                      </a:r>
                      <a:endParaRPr lang="en-US" sz="1000" b="0" i="0" u="none" strike="noStrike">
                        <a:effectLst/>
                        <a:latin typeface="Arial"/>
                      </a:endParaRPr>
                    </a:p>
                  </a:txBody>
                  <a:tcPr marL="9525" marR="9525" marT="9525" marB="0"/>
                </a:tc>
                <a:tc>
                  <a:txBody>
                    <a:bodyPr/>
                    <a:lstStyle/>
                    <a:p>
                      <a:pPr algn="r" fontAlgn="t"/>
                      <a:r>
                        <a:rPr lang="en-GB" sz="1000" u="none" strike="noStrike">
                          <a:effectLst/>
                        </a:rPr>
                        <a:t>0.31%</a:t>
                      </a:r>
                      <a:endParaRPr lang="en-GB" sz="1000" b="0" i="0" u="none" strike="noStrike">
                        <a:effectLst/>
                        <a:latin typeface="Arial"/>
                      </a:endParaRPr>
                    </a:p>
                  </a:txBody>
                  <a:tcPr marL="9525" marR="9525" marT="9525" marB="0"/>
                </a:tc>
                <a:tc>
                  <a:txBody>
                    <a:bodyPr/>
                    <a:lstStyle/>
                    <a:p>
                      <a:pPr algn="r" fontAlgn="t"/>
                      <a:r>
                        <a:rPr lang="en-GB" sz="1000" u="none" strike="noStrike">
                          <a:effectLst/>
                        </a:rPr>
                        <a:t>0.74%</a:t>
                      </a:r>
                      <a:endParaRPr lang="en-GB" sz="1000" b="0" i="0" u="none" strike="noStrike">
                        <a:effectLst/>
                        <a:latin typeface="Arial"/>
                      </a:endParaRPr>
                    </a:p>
                  </a:txBody>
                  <a:tcPr marL="9525" marR="9525" marT="9525" marB="0"/>
                </a:tc>
                <a:tc>
                  <a:txBody>
                    <a:bodyPr/>
                    <a:lstStyle/>
                    <a:p>
                      <a:pPr algn="r" fontAlgn="t"/>
                      <a:r>
                        <a:rPr lang="en-GB" sz="1000" u="none" strike="noStrike">
                          <a:effectLst/>
                        </a:rPr>
                        <a:t>1.15%</a:t>
                      </a:r>
                      <a:endParaRPr lang="en-GB" sz="1000" b="0" i="0" u="none" strike="noStrike">
                        <a:effectLst/>
                        <a:latin typeface="Arial"/>
                      </a:endParaRPr>
                    </a:p>
                  </a:txBody>
                  <a:tcPr marL="9525" marR="9525" marT="9525" marB="0"/>
                </a:tc>
                <a:tc>
                  <a:txBody>
                    <a:bodyPr/>
                    <a:lstStyle/>
                    <a:p>
                      <a:pPr algn="r" fontAlgn="t"/>
                      <a:r>
                        <a:rPr lang="en-GB" sz="1000" u="none" strike="noStrike">
                          <a:effectLst/>
                        </a:rPr>
                        <a:t>0.76%</a:t>
                      </a:r>
                      <a:endParaRPr lang="en-GB" sz="1000" b="0" i="0" u="none" strike="noStrike">
                        <a:effectLst/>
                        <a:latin typeface="Arial"/>
                      </a:endParaRPr>
                    </a:p>
                  </a:txBody>
                  <a:tcPr marL="9525" marR="9525" marT="9525" marB="0"/>
                </a:tc>
                <a:tc>
                  <a:txBody>
                    <a:bodyPr/>
                    <a:lstStyle/>
                    <a:p>
                      <a:pPr algn="r" fontAlgn="t"/>
                      <a:r>
                        <a:rPr lang="en-GB" sz="1000" u="none" strike="noStrike">
                          <a:effectLst/>
                        </a:rPr>
                        <a:t>5.63%</a:t>
                      </a:r>
                      <a:endParaRPr lang="en-GB" sz="1000" b="0" i="0" u="none" strike="noStrike">
                        <a:effectLst/>
                        <a:latin typeface="Arial"/>
                      </a:endParaRPr>
                    </a:p>
                  </a:txBody>
                  <a:tcPr marL="9525" marR="9525" marT="9525" marB="0"/>
                </a:tc>
                <a:tc>
                  <a:txBody>
                    <a:bodyPr/>
                    <a:lstStyle/>
                    <a:p>
                      <a:pPr algn="r" fontAlgn="t"/>
                      <a:r>
                        <a:rPr lang="en-GB" sz="1000" u="none" strike="noStrike">
                          <a:effectLst/>
                        </a:rPr>
                        <a:t>6.91%</a:t>
                      </a:r>
                      <a:endParaRPr lang="en-GB" sz="1000" b="0" i="0" u="none" strike="noStrike">
                        <a:effectLst/>
                        <a:latin typeface="Arial"/>
                      </a:endParaRPr>
                    </a:p>
                  </a:txBody>
                  <a:tcPr marL="9525" marR="9525" marT="9525" marB="0"/>
                </a:tc>
                <a:tc>
                  <a:txBody>
                    <a:bodyPr/>
                    <a:lstStyle/>
                    <a:p>
                      <a:pPr algn="r" fontAlgn="t"/>
                      <a:r>
                        <a:rPr lang="en-GB" sz="1000" u="none" strike="noStrike">
                          <a:effectLst/>
                        </a:rPr>
                        <a:t>2.92%</a:t>
                      </a:r>
                      <a:endParaRPr lang="en-GB" sz="1000" b="0" i="0" u="none" strike="noStrike">
                        <a:effectLst/>
                        <a:latin typeface="Arial"/>
                      </a:endParaRPr>
                    </a:p>
                  </a:txBody>
                  <a:tcPr marL="9525" marR="9525" marT="9525" marB="0"/>
                </a:tc>
                <a:extLst>
                  <a:ext uri="{0D108BD9-81ED-4DB2-BD59-A6C34878D82A}">
                    <a16:rowId xmlns:a16="http://schemas.microsoft.com/office/drawing/2014/main" val="10001"/>
                  </a:ext>
                </a:extLst>
              </a:tr>
              <a:tr h="230426">
                <a:tc>
                  <a:txBody>
                    <a:bodyPr/>
                    <a:lstStyle/>
                    <a:p>
                      <a:pPr algn="l" fontAlgn="t"/>
                      <a:r>
                        <a:rPr lang="en-GB" sz="1000" u="none" strike="noStrike">
                          <a:effectLst/>
                        </a:rPr>
                        <a:t>TOL00004</a:t>
                      </a:r>
                      <a:endParaRPr lang="en-GB" sz="1000" b="0" i="0" u="none" strike="noStrike">
                        <a:effectLst/>
                        <a:latin typeface="Arial"/>
                      </a:endParaRPr>
                    </a:p>
                  </a:txBody>
                  <a:tcPr marL="9525" marR="9525" marT="9525" marB="0"/>
                </a:tc>
                <a:tc>
                  <a:txBody>
                    <a:bodyPr/>
                    <a:lstStyle/>
                    <a:p>
                      <a:pPr algn="l" fontAlgn="t"/>
                      <a:r>
                        <a:rPr lang="en-US" sz="1000" u="none" strike="noStrike">
                          <a:effectLst/>
                        </a:rPr>
                        <a:t>Reading Breached the upper Outer Tolerance</a:t>
                      </a:r>
                      <a:endParaRPr lang="en-US" sz="1000" b="0" i="0" u="none" strike="noStrike">
                        <a:effectLst/>
                        <a:latin typeface="Arial"/>
                      </a:endParaRPr>
                    </a:p>
                  </a:txBody>
                  <a:tcPr marL="9525" marR="9525" marT="9525" marB="0"/>
                </a:tc>
                <a:tc>
                  <a:txBody>
                    <a:bodyPr/>
                    <a:lstStyle/>
                    <a:p>
                      <a:pPr algn="r" fontAlgn="t"/>
                      <a:r>
                        <a:rPr lang="en-GB" sz="1000" u="none" strike="noStrike">
                          <a:effectLst/>
                        </a:rPr>
                        <a:t>4.39%</a:t>
                      </a:r>
                      <a:endParaRPr lang="en-GB" sz="1000" b="0" i="0" u="none" strike="noStrike">
                        <a:effectLst/>
                        <a:latin typeface="Arial"/>
                      </a:endParaRPr>
                    </a:p>
                  </a:txBody>
                  <a:tcPr marL="9525" marR="9525" marT="9525" marB="0"/>
                </a:tc>
                <a:tc>
                  <a:txBody>
                    <a:bodyPr/>
                    <a:lstStyle/>
                    <a:p>
                      <a:pPr algn="r" fontAlgn="t"/>
                      <a:r>
                        <a:rPr lang="en-GB" sz="1000" u="none" strike="noStrike">
                          <a:effectLst/>
                        </a:rPr>
                        <a:t>7.03%</a:t>
                      </a:r>
                      <a:endParaRPr lang="en-GB" sz="1000" b="0" i="0" u="none" strike="noStrike">
                        <a:effectLst/>
                        <a:latin typeface="Arial"/>
                      </a:endParaRPr>
                    </a:p>
                  </a:txBody>
                  <a:tcPr marL="9525" marR="9525" marT="9525" marB="0"/>
                </a:tc>
                <a:tc>
                  <a:txBody>
                    <a:bodyPr/>
                    <a:lstStyle/>
                    <a:p>
                      <a:pPr algn="r" fontAlgn="t"/>
                      <a:r>
                        <a:rPr lang="en-GB" sz="1000" u="none" strike="noStrike">
                          <a:effectLst/>
                        </a:rPr>
                        <a:t>6.41%</a:t>
                      </a:r>
                      <a:endParaRPr lang="en-GB" sz="1000" b="0" i="0" u="none" strike="noStrike">
                        <a:effectLst/>
                        <a:latin typeface="Arial"/>
                      </a:endParaRPr>
                    </a:p>
                  </a:txBody>
                  <a:tcPr marL="9525" marR="9525" marT="9525" marB="0"/>
                </a:tc>
                <a:tc>
                  <a:txBody>
                    <a:bodyPr/>
                    <a:lstStyle/>
                    <a:p>
                      <a:pPr algn="r" fontAlgn="t"/>
                      <a:r>
                        <a:rPr lang="en-GB" sz="1000" u="none" strike="noStrike">
                          <a:effectLst/>
                        </a:rPr>
                        <a:t>5.40%</a:t>
                      </a:r>
                      <a:endParaRPr lang="en-GB" sz="1000" b="0" i="0" u="none" strike="noStrike">
                        <a:effectLst/>
                        <a:latin typeface="Arial"/>
                      </a:endParaRPr>
                    </a:p>
                  </a:txBody>
                  <a:tcPr marL="9525" marR="9525" marT="9525" marB="0"/>
                </a:tc>
                <a:tc>
                  <a:txBody>
                    <a:bodyPr/>
                    <a:lstStyle/>
                    <a:p>
                      <a:pPr algn="r" fontAlgn="t"/>
                      <a:r>
                        <a:rPr lang="en-GB" sz="1000" u="none" strike="noStrike">
                          <a:effectLst/>
                        </a:rPr>
                        <a:t>4.75%</a:t>
                      </a:r>
                      <a:endParaRPr lang="en-GB" sz="1000" b="0" i="0" u="none" strike="noStrike">
                        <a:effectLst/>
                        <a:latin typeface="Arial"/>
                      </a:endParaRPr>
                    </a:p>
                  </a:txBody>
                  <a:tcPr marL="9525" marR="9525" marT="9525" marB="0"/>
                </a:tc>
                <a:tc>
                  <a:txBody>
                    <a:bodyPr/>
                    <a:lstStyle/>
                    <a:p>
                      <a:pPr algn="r" fontAlgn="t"/>
                      <a:r>
                        <a:rPr lang="en-GB" sz="1000" u="none" strike="noStrike">
                          <a:effectLst/>
                        </a:rPr>
                        <a:t>2.63%</a:t>
                      </a:r>
                      <a:endParaRPr lang="en-GB" sz="1000" b="0" i="0" u="none" strike="noStrike">
                        <a:effectLst/>
                        <a:latin typeface="Arial"/>
                      </a:endParaRPr>
                    </a:p>
                  </a:txBody>
                  <a:tcPr marL="9525" marR="9525" marT="9525" marB="0"/>
                </a:tc>
                <a:tc>
                  <a:txBody>
                    <a:bodyPr/>
                    <a:lstStyle/>
                    <a:p>
                      <a:pPr algn="r" fontAlgn="t"/>
                      <a:r>
                        <a:rPr lang="en-GB" sz="1000" u="none" strike="noStrike">
                          <a:effectLst/>
                        </a:rPr>
                        <a:t>1.85%</a:t>
                      </a:r>
                      <a:endParaRPr lang="en-GB" sz="1000" b="0" i="0" u="none" strike="noStrike">
                        <a:effectLst/>
                        <a:latin typeface="Arial"/>
                      </a:endParaRPr>
                    </a:p>
                  </a:txBody>
                  <a:tcPr marL="9525" marR="9525" marT="9525" marB="0"/>
                </a:tc>
                <a:extLst>
                  <a:ext uri="{0D108BD9-81ED-4DB2-BD59-A6C34878D82A}">
                    <a16:rowId xmlns:a16="http://schemas.microsoft.com/office/drawing/2014/main" val="10002"/>
                  </a:ext>
                </a:extLst>
              </a:tr>
              <a:tr h="230426">
                <a:tc>
                  <a:txBody>
                    <a:bodyPr/>
                    <a:lstStyle/>
                    <a:p>
                      <a:pPr algn="l" fontAlgn="t"/>
                      <a:r>
                        <a:rPr lang="en-GB" sz="1000" u="none" strike="noStrike">
                          <a:effectLst/>
                        </a:rPr>
                        <a:t>TOL00005</a:t>
                      </a:r>
                      <a:endParaRPr lang="en-GB" sz="1000" b="0" i="0" u="none" strike="noStrike">
                        <a:effectLst/>
                        <a:latin typeface="Arial"/>
                      </a:endParaRPr>
                    </a:p>
                  </a:txBody>
                  <a:tcPr marL="9525" marR="9525" marT="9525" marB="0"/>
                </a:tc>
                <a:tc>
                  <a:txBody>
                    <a:bodyPr/>
                    <a:lstStyle/>
                    <a:p>
                      <a:pPr algn="l" fontAlgn="t"/>
                      <a:r>
                        <a:rPr lang="en-US" sz="1000" u="none" strike="noStrike">
                          <a:effectLst/>
                        </a:rPr>
                        <a:t>Reading Breached the lower Outer Tolerance</a:t>
                      </a:r>
                      <a:endParaRPr lang="en-US" sz="1000" b="0" i="0" u="none" strike="noStrike">
                        <a:effectLst/>
                        <a:latin typeface="Arial"/>
                      </a:endParaRPr>
                    </a:p>
                  </a:txBody>
                  <a:tcPr marL="9525" marR="9525" marT="9525" marB="0"/>
                </a:tc>
                <a:tc>
                  <a:txBody>
                    <a:bodyPr/>
                    <a:lstStyle/>
                    <a:p>
                      <a:pPr algn="r" fontAlgn="t"/>
                      <a:r>
                        <a:rPr lang="en-GB" sz="1000" u="none" strike="noStrike">
                          <a:effectLst/>
                        </a:rPr>
                        <a:t>2.22%</a:t>
                      </a:r>
                      <a:endParaRPr lang="en-GB" sz="1000" b="0" i="0" u="none" strike="noStrike">
                        <a:effectLst/>
                        <a:latin typeface="Arial"/>
                      </a:endParaRPr>
                    </a:p>
                  </a:txBody>
                  <a:tcPr marL="9525" marR="9525" marT="9525" marB="0"/>
                </a:tc>
                <a:tc>
                  <a:txBody>
                    <a:bodyPr/>
                    <a:lstStyle/>
                    <a:p>
                      <a:pPr algn="r" fontAlgn="t"/>
                      <a:r>
                        <a:rPr lang="en-GB" sz="1000" u="none" strike="noStrike">
                          <a:effectLst/>
                        </a:rPr>
                        <a:t>4.20%</a:t>
                      </a:r>
                      <a:endParaRPr lang="en-GB" sz="1000" b="0" i="0" u="none" strike="noStrike">
                        <a:effectLst/>
                        <a:latin typeface="Arial"/>
                      </a:endParaRPr>
                    </a:p>
                  </a:txBody>
                  <a:tcPr marL="9525" marR="9525" marT="9525" marB="0"/>
                </a:tc>
                <a:tc>
                  <a:txBody>
                    <a:bodyPr/>
                    <a:lstStyle/>
                    <a:p>
                      <a:pPr algn="r" fontAlgn="t"/>
                      <a:r>
                        <a:rPr lang="en-GB" sz="1000" u="none" strike="noStrike">
                          <a:effectLst/>
                        </a:rPr>
                        <a:t>7.34%</a:t>
                      </a:r>
                      <a:endParaRPr lang="en-GB" sz="1000" b="0" i="0" u="none" strike="noStrike">
                        <a:effectLst/>
                        <a:latin typeface="Arial"/>
                      </a:endParaRPr>
                    </a:p>
                  </a:txBody>
                  <a:tcPr marL="9525" marR="9525" marT="9525" marB="0"/>
                </a:tc>
                <a:tc>
                  <a:txBody>
                    <a:bodyPr/>
                    <a:lstStyle/>
                    <a:p>
                      <a:pPr algn="r" fontAlgn="t"/>
                      <a:r>
                        <a:rPr lang="en-GB" sz="1000" u="none" strike="noStrike">
                          <a:effectLst/>
                        </a:rPr>
                        <a:t>5.11%</a:t>
                      </a:r>
                      <a:endParaRPr lang="en-GB" sz="1000" b="0" i="0" u="none" strike="noStrike">
                        <a:effectLst/>
                        <a:latin typeface="Arial"/>
                      </a:endParaRPr>
                    </a:p>
                  </a:txBody>
                  <a:tcPr marL="9525" marR="9525" marT="9525" marB="0"/>
                </a:tc>
                <a:tc>
                  <a:txBody>
                    <a:bodyPr/>
                    <a:lstStyle/>
                    <a:p>
                      <a:pPr algn="r" fontAlgn="t"/>
                      <a:r>
                        <a:rPr lang="en-GB" sz="1000" u="none" strike="noStrike">
                          <a:effectLst/>
                        </a:rPr>
                        <a:t>1.87%</a:t>
                      </a:r>
                      <a:endParaRPr lang="en-GB" sz="1000" b="0" i="0" u="none" strike="noStrike">
                        <a:effectLst/>
                        <a:latin typeface="Arial"/>
                      </a:endParaRPr>
                    </a:p>
                  </a:txBody>
                  <a:tcPr marL="9525" marR="9525" marT="9525" marB="0"/>
                </a:tc>
                <a:tc>
                  <a:txBody>
                    <a:bodyPr/>
                    <a:lstStyle/>
                    <a:p>
                      <a:pPr algn="r" fontAlgn="t"/>
                      <a:r>
                        <a:rPr lang="en-GB" sz="1000" u="none" strike="noStrike">
                          <a:effectLst/>
                        </a:rPr>
                        <a:t>1.82%</a:t>
                      </a:r>
                      <a:endParaRPr lang="en-GB" sz="1000" b="0" i="0" u="none" strike="noStrike">
                        <a:effectLst/>
                        <a:latin typeface="Arial"/>
                      </a:endParaRPr>
                    </a:p>
                  </a:txBody>
                  <a:tcPr marL="9525" marR="9525" marT="9525" marB="0"/>
                </a:tc>
                <a:tc>
                  <a:txBody>
                    <a:bodyPr/>
                    <a:lstStyle/>
                    <a:p>
                      <a:pPr algn="r" fontAlgn="t"/>
                      <a:r>
                        <a:rPr lang="en-GB" sz="1000" u="none" strike="noStrike">
                          <a:effectLst/>
                        </a:rPr>
                        <a:t>1.07%</a:t>
                      </a:r>
                      <a:endParaRPr lang="en-GB" sz="1000" b="0" i="0" u="none" strike="noStrike">
                        <a:effectLst/>
                        <a:latin typeface="Arial"/>
                      </a:endParaRPr>
                    </a:p>
                  </a:txBody>
                  <a:tcPr marL="9525" marR="9525" marT="9525" marB="0"/>
                </a:tc>
                <a:extLst>
                  <a:ext uri="{0D108BD9-81ED-4DB2-BD59-A6C34878D82A}">
                    <a16:rowId xmlns:a16="http://schemas.microsoft.com/office/drawing/2014/main" val="10003"/>
                  </a:ext>
                </a:extLst>
              </a:tr>
              <a:tr h="460851">
                <a:tc>
                  <a:txBody>
                    <a:bodyPr/>
                    <a:lstStyle/>
                    <a:p>
                      <a:pPr algn="l" fontAlgn="t"/>
                      <a:r>
                        <a:rPr lang="en-GB" sz="1000" u="none" strike="noStrike">
                          <a:effectLst/>
                        </a:rPr>
                        <a:t>TOL00006</a:t>
                      </a:r>
                      <a:endParaRPr lang="en-GB" sz="1000" b="0" i="0" u="none" strike="noStrike">
                        <a:effectLst/>
                        <a:latin typeface="Arial"/>
                      </a:endParaRPr>
                    </a:p>
                  </a:txBody>
                  <a:tcPr marL="9525" marR="9525" marT="9525" marB="0"/>
                </a:tc>
                <a:tc>
                  <a:txBody>
                    <a:bodyPr/>
                    <a:lstStyle/>
                    <a:p>
                      <a:pPr algn="l" fontAlgn="t"/>
                      <a:r>
                        <a:rPr lang="en-US" sz="1000" u="none" strike="noStrike">
                          <a:effectLst/>
                        </a:rPr>
                        <a:t>Reading Breached the upper Inner Tolerance value and no overide flag provided</a:t>
                      </a:r>
                      <a:endParaRPr lang="en-US" sz="1000" b="0" i="0" u="none" strike="noStrike">
                        <a:effectLst/>
                        <a:latin typeface="Arial"/>
                      </a:endParaRPr>
                    </a:p>
                  </a:txBody>
                  <a:tcPr marL="9525" marR="9525" marT="9525" marB="0"/>
                </a:tc>
                <a:tc>
                  <a:txBody>
                    <a:bodyPr/>
                    <a:lstStyle/>
                    <a:p>
                      <a:pPr algn="r" fontAlgn="t"/>
                      <a:r>
                        <a:rPr lang="en-GB" sz="1000" u="none" strike="noStrike">
                          <a:effectLst/>
                        </a:rPr>
                        <a:t>0.51%</a:t>
                      </a:r>
                      <a:endParaRPr lang="en-GB" sz="1000" b="0" i="0" u="none" strike="noStrike">
                        <a:effectLst/>
                        <a:latin typeface="Arial"/>
                      </a:endParaRPr>
                    </a:p>
                  </a:txBody>
                  <a:tcPr marL="9525" marR="9525" marT="9525" marB="0"/>
                </a:tc>
                <a:tc>
                  <a:txBody>
                    <a:bodyPr/>
                    <a:lstStyle/>
                    <a:p>
                      <a:pPr algn="r" fontAlgn="t"/>
                      <a:r>
                        <a:rPr lang="en-GB" sz="1000" u="none" strike="noStrike">
                          <a:effectLst/>
                        </a:rPr>
                        <a:t>1.73%</a:t>
                      </a:r>
                      <a:endParaRPr lang="en-GB" sz="1000" b="0" i="0" u="none" strike="noStrike">
                        <a:effectLst/>
                        <a:latin typeface="Arial"/>
                      </a:endParaRPr>
                    </a:p>
                  </a:txBody>
                  <a:tcPr marL="9525" marR="9525" marT="9525" marB="0"/>
                </a:tc>
                <a:tc>
                  <a:txBody>
                    <a:bodyPr/>
                    <a:lstStyle/>
                    <a:p>
                      <a:pPr algn="r" fontAlgn="t"/>
                      <a:r>
                        <a:rPr lang="en-GB" sz="1000" u="none" strike="noStrike">
                          <a:effectLst/>
                        </a:rPr>
                        <a:t>2.41%</a:t>
                      </a:r>
                      <a:endParaRPr lang="en-GB" sz="1000" b="0" i="0" u="none" strike="noStrike">
                        <a:effectLst/>
                        <a:latin typeface="Arial"/>
                      </a:endParaRPr>
                    </a:p>
                  </a:txBody>
                  <a:tcPr marL="9525" marR="9525" marT="9525" marB="0"/>
                </a:tc>
                <a:tc>
                  <a:txBody>
                    <a:bodyPr/>
                    <a:lstStyle/>
                    <a:p>
                      <a:pPr algn="r" fontAlgn="t"/>
                      <a:r>
                        <a:rPr lang="en-GB" sz="1000" u="none" strike="noStrike">
                          <a:effectLst/>
                        </a:rPr>
                        <a:t>1.92%</a:t>
                      </a:r>
                      <a:endParaRPr lang="en-GB" sz="1000" b="0" i="0" u="none" strike="noStrike">
                        <a:effectLst/>
                        <a:latin typeface="Arial"/>
                      </a:endParaRPr>
                    </a:p>
                  </a:txBody>
                  <a:tcPr marL="9525" marR="9525" marT="9525" marB="0"/>
                </a:tc>
                <a:tc>
                  <a:txBody>
                    <a:bodyPr/>
                    <a:lstStyle/>
                    <a:p>
                      <a:pPr algn="r" fontAlgn="t"/>
                      <a:r>
                        <a:rPr lang="en-GB" sz="1000" u="none" strike="noStrike">
                          <a:effectLst/>
                        </a:rPr>
                        <a:t>2.80%</a:t>
                      </a:r>
                      <a:endParaRPr lang="en-GB" sz="1000" b="0" i="0" u="none" strike="noStrike">
                        <a:effectLst/>
                        <a:latin typeface="Arial"/>
                      </a:endParaRPr>
                    </a:p>
                  </a:txBody>
                  <a:tcPr marL="9525" marR="9525" marT="9525" marB="0"/>
                </a:tc>
                <a:tc>
                  <a:txBody>
                    <a:bodyPr/>
                    <a:lstStyle/>
                    <a:p>
                      <a:pPr algn="r" fontAlgn="t"/>
                      <a:r>
                        <a:rPr lang="en-GB" sz="1000" u="none" strike="noStrike">
                          <a:effectLst/>
                        </a:rPr>
                        <a:t>3.65%</a:t>
                      </a:r>
                      <a:endParaRPr lang="en-GB" sz="1000" b="0" i="0" u="none" strike="noStrike">
                        <a:effectLst/>
                        <a:latin typeface="Arial"/>
                      </a:endParaRPr>
                    </a:p>
                  </a:txBody>
                  <a:tcPr marL="9525" marR="9525" marT="9525" marB="0"/>
                </a:tc>
                <a:tc>
                  <a:txBody>
                    <a:bodyPr/>
                    <a:lstStyle/>
                    <a:p>
                      <a:pPr algn="r" fontAlgn="t"/>
                      <a:r>
                        <a:rPr lang="en-GB" sz="1000" u="none" strike="noStrike">
                          <a:effectLst/>
                        </a:rPr>
                        <a:t>3.14%</a:t>
                      </a:r>
                      <a:endParaRPr lang="en-GB" sz="1000" b="0" i="0" u="none" strike="noStrike">
                        <a:effectLst/>
                        <a:latin typeface="Arial"/>
                      </a:endParaRPr>
                    </a:p>
                  </a:txBody>
                  <a:tcPr marL="9525" marR="9525" marT="9525" marB="0"/>
                </a:tc>
                <a:extLst>
                  <a:ext uri="{0D108BD9-81ED-4DB2-BD59-A6C34878D82A}">
                    <a16:rowId xmlns:a16="http://schemas.microsoft.com/office/drawing/2014/main" val="10004"/>
                  </a:ext>
                </a:extLst>
              </a:tr>
              <a:tr h="460851">
                <a:tc>
                  <a:txBody>
                    <a:bodyPr/>
                    <a:lstStyle/>
                    <a:p>
                      <a:pPr algn="l" fontAlgn="t"/>
                      <a:r>
                        <a:rPr lang="en-GB" sz="1000" u="none" strike="noStrike">
                          <a:effectLst/>
                        </a:rPr>
                        <a:t>TOL00007</a:t>
                      </a:r>
                      <a:endParaRPr lang="en-GB" sz="1000" b="0" i="0" u="none" strike="noStrike">
                        <a:effectLst/>
                        <a:latin typeface="Arial"/>
                      </a:endParaRPr>
                    </a:p>
                  </a:txBody>
                  <a:tcPr marL="9525" marR="9525" marT="9525" marB="0"/>
                </a:tc>
                <a:tc>
                  <a:txBody>
                    <a:bodyPr/>
                    <a:lstStyle/>
                    <a:p>
                      <a:pPr algn="l" fontAlgn="t"/>
                      <a:r>
                        <a:rPr lang="en-US" sz="1000" u="none" strike="noStrike">
                          <a:effectLst/>
                        </a:rPr>
                        <a:t>Reading Breached the lower Inner Tolerance value and no overide flag provided</a:t>
                      </a:r>
                      <a:endParaRPr lang="en-US" sz="1000" b="0" i="0" u="none" strike="noStrike">
                        <a:effectLst/>
                        <a:latin typeface="Arial"/>
                      </a:endParaRPr>
                    </a:p>
                  </a:txBody>
                  <a:tcPr marL="9525" marR="9525" marT="9525" marB="0"/>
                </a:tc>
                <a:tc>
                  <a:txBody>
                    <a:bodyPr/>
                    <a:lstStyle/>
                    <a:p>
                      <a:pPr algn="r" fontAlgn="t"/>
                      <a:r>
                        <a:rPr lang="en-GB" sz="1000" u="none" strike="noStrike">
                          <a:effectLst/>
                        </a:rPr>
                        <a:t>0.03%</a:t>
                      </a:r>
                      <a:endParaRPr lang="en-GB" sz="1000" b="0" i="0" u="none" strike="noStrike">
                        <a:effectLst/>
                        <a:latin typeface="Arial"/>
                      </a:endParaRPr>
                    </a:p>
                  </a:txBody>
                  <a:tcPr marL="9525" marR="9525" marT="9525" marB="0"/>
                </a:tc>
                <a:tc>
                  <a:txBody>
                    <a:bodyPr/>
                    <a:lstStyle/>
                    <a:p>
                      <a:pPr algn="r" fontAlgn="t"/>
                      <a:r>
                        <a:rPr lang="en-GB" sz="1000" u="none" strike="noStrike">
                          <a:effectLst/>
                        </a:rPr>
                        <a:t>0.00%</a:t>
                      </a:r>
                      <a:endParaRPr lang="en-GB" sz="1000" b="0" i="0" u="none" strike="noStrike">
                        <a:effectLst/>
                        <a:latin typeface="Arial"/>
                      </a:endParaRPr>
                    </a:p>
                  </a:txBody>
                  <a:tcPr marL="9525" marR="9525" marT="9525" marB="0"/>
                </a:tc>
                <a:tc>
                  <a:txBody>
                    <a:bodyPr/>
                    <a:lstStyle/>
                    <a:p>
                      <a:pPr algn="r" fontAlgn="t"/>
                      <a:r>
                        <a:rPr lang="en-GB" sz="1000" u="none" strike="noStrike">
                          <a:effectLst/>
                        </a:rPr>
                        <a:t>0.12%</a:t>
                      </a:r>
                      <a:endParaRPr lang="en-GB" sz="1000" b="0" i="0" u="none" strike="noStrike">
                        <a:effectLst/>
                        <a:latin typeface="Arial"/>
                      </a:endParaRPr>
                    </a:p>
                  </a:txBody>
                  <a:tcPr marL="9525" marR="9525" marT="9525" marB="0"/>
                </a:tc>
                <a:tc>
                  <a:txBody>
                    <a:bodyPr/>
                    <a:lstStyle/>
                    <a:p>
                      <a:pPr algn="r" fontAlgn="t"/>
                      <a:r>
                        <a:rPr lang="en-GB" sz="1000" u="none" strike="noStrike">
                          <a:effectLst/>
                        </a:rPr>
                        <a:t>0.00%</a:t>
                      </a:r>
                      <a:endParaRPr lang="en-GB" sz="1000" b="0" i="0" u="none" strike="noStrike">
                        <a:effectLst/>
                        <a:latin typeface="Arial"/>
                      </a:endParaRPr>
                    </a:p>
                  </a:txBody>
                  <a:tcPr marL="9525" marR="9525" marT="9525" marB="0"/>
                </a:tc>
                <a:tc>
                  <a:txBody>
                    <a:bodyPr/>
                    <a:lstStyle/>
                    <a:p>
                      <a:pPr algn="r" fontAlgn="t"/>
                      <a:r>
                        <a:rPr lang="en-GB" sz="1000" u="none" strike="noStrike">
                          <a:effectLst/>
                        </a:rPr>
                        <a:t>0.00%</a:t>
                      </a:r>
                      <a:endParaRPr lang="en-GB" sz="1000" b="0" i="0" u="none" strike="noStrike">
                        <a:effectLst/>
                        <a:latin typeface="Arial"/>
                      </a:endParaRPr>
                    </a:p>
                  </a:txBody>
                  <a:tcPr marL="9525" marR="9525" marT="9525" marB="0"/>
                </a:tc>
                <a:tc>
                  <a:txBody>
                    <a:bodyPr/>
                    <a:lstStyle/>
                    <a:p>
                      <a:pPr algn="r" fontAlgn="t"/>
                      <a:r>
                        <a:rPr lang="en-GB" sz="1000" u="none" strike="noStrike">
                          <a:effectLst/>
                        </a:rPr>
                        <a:t>0.00%</a:t>
                      </a:r>
                      <a:endParaRPr lang="en-GB" sz="1000" b="0" i="0" u="none" strike="noStrike">
                        <a:effectLst/>
                        <a:latin typeface="Arial"/>
                      </a:endParaRPr>
                    </a:p>
                  </a:txBody>
                  <a:tcPr marL="9525" marR="9525" marT="9525" marB="0"/>
                </a:tc>
                <a:tc>
                  <a:txBody>
                    <a:bodyPr/>
                    <a:lstStyle/>
                    <a:p>
                      <a:pPr algn="r" fontAlgn="t"/>
                      <a:r>
                        <a:rPr lang="en-GB" sz="1000" u="none" strike="noStrike">
                          <a:effectLst/>
                        </a:rPr>
                        <a:t>0.00%</a:t>
                      </a:r>
                      <a:endParaRPr lang="en-GB" sz="1000" b="0" i="0" u="none" strike="noStrike">
                        <a:effectLst/>
                        <a:latin typeface="Arial"/>
                      </a:endParaRPr>
                    </a:p>
                  </a:txBody>
                  <a:tcPr marL="9525" marR="9525" marT="9525" marB="0"/>
                </a:tc>
                <a:extLst>
                  <a:ext uri="{0D108BD9-81ED-4DB2-BD59-A6C34878D82A}">
                    <a16:rowId xmlns:a16="http://schemas.microsoft.com/office/drawing/2014/main" val="10005"/>
                  </a:ext>
                </a:extLst>
              </a:tr>
              <a:tr h="230426">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tc>
                  <a:txBody>
                    <a:bodyPr/>
                    <a:lstStyle/>
                    <a:p>
                      <a:pPr algn="l" fontAlgn="t"/>
                      <a:endParaRPr lang="en-GB" sz="1000" b="0" i="0" u="none" strike="noStrike">
                        <a:effectLst/>
                        <a:latin typeface="Arial"/>
                      </a:endParaRPr>
                    </a:p>
                  </a:txBody>
                  <a:tcPr marL="9525" marR="9525" marT="9525" marB="0"/>
                </a:tc>
                <a:extLst>
                  <a:ext uri="{0D108BD9-81ED-4DB2-BD59-A6C34878D82A}">
                    <a16:rowId xmlns:a16="http://schemas.microsoft.com/office/drawing/2014/main" val="10006"/>
                  </a:ext>
                </a:extLst>
              </a:tr>
              <a:tr h="230426">
                <a:tc>
                  <a:txBody>
                    <a:bodyPr/>
                    <a:lstStyle/>
                    <a:p>
                      <a:pPr algn="l" fontAlgn="t"/>
                      <a:endParaRPr lang="en-GB" sz="1000" b="0" i="0" u="none" strike="noStrike">
                        <a:effectLst/>
                        <a:latin typeface="Arial"/>
                      </a:endParaRPr>
                    </a:p>
                  </a:txBody>
                  <a:tcPr marL="9525" marR="9525" marT="9525" marB="0"/>
                </a:tc>
                <a:tc>
                  <a:txBody>
                    <a:bodyPr/>
                    <a:lstStyle/>
                    <a:p>
                      <a:pPr algn="r" fontAlgn="t"/>
                      <a:r>
                        <a:rPr lang="en-GB" sz="1000" u="none" strike="noStrike" dirty="0">
                          <a:effectLst/>
                        </a:rPr>
                        <a:t>Total % of all rejections</a:t>
                      </a:r>
                      <a:endParaRPr lang="en-GB" sz="1000" b="0" i="0" u="none" strike="noStrike" dirty="0">
                        <a:effectLst/>
                        <a:latin typeface="Arial"/>
                      </a:endParaRPr>
                    </a:p>
                  </a:txBody>
                  <a:tcPr marL="9525" marR="9525" marT="9525" marB="0"/>
                </a:tc>
                <a:tc>
                  <a:txBody>
                    <a:bodyPr/>
                    <a:lstStyle/>
                    <a:p>
                      <a:pPr algn="r" fontAlgn="t"/>
                      <a:r>
                        <a:rPr lang="en-GB" sz="1000" u="none" strike="noStrike">
                          <a:effectLst/>
                        </a:rPr>
                        <a:t>7.47%</a:t>
                      </a:r>
                      <a:endParaRPr lang="en-GB" sz="1000" b="0" i="0" u="none" strike="noStrike">
                        <a:effectLst/>
                        <a:latin typeface="Arial"/>
                      </a:endParaRPr>
                    </a:p>
                  </a:txBody>
                  <a:tcPr marL="9525" marR="9525" marT="9525" marB="0"/>
                </a:tc>
                <a:tc>
                  <a:txBody>
                    <a:bodyPr/>
                    <a:lstStyle/>
                    <a:p>
                      <a:pPr algn="r" fontAlgn="t"/>
                      <a:r>
                        <a:rPr lang="en-GB" sz="1000" u="none" strike="noStrike">
                          <a:effectLst/>
                        </a:rPr>
                        <a:t>13.69%</a:t>
                      </a:r>
                      <a:endParaRPr lang="en-GB" sz="1000" b="0" i="0" u="none" strike="noStrike">
                        <a:effectLst/>
                        <a:latin typeface="Arial"/>
                      </a:endParaRPr>
                    </a:p>
                  </a:txBody>
                  <a:tcPr marL="9525" marR="9525" marT="9525" marB="0"/>
                </a:tc>
                <a:tc>
                  <a:txBody>
                    <a:bodyPr/>
                    <a:lstStyle/>
                    <a:p>
                      <a:pPr algn="r" fontAlgn="t"/>
                      <a:r>
                        <a:rPr lang="en-GB" sz="1000" u="none" strike="noStrike">
                          <a:effectLst/>
                        </a:rPr>
                        <a:t>17.43%</a:t>
                      </a:r>
                      <a:endParaRPr lang="en-GB" sz="1000" b="0" i="0" u="none" strike="noStrike">
                        <a:effectLst/>
                        <a:latin typeface="Arial"/>
                      </a:endParaRPr>
                    </a:p>
                  </a:txBody>
                  <a:tcPr marL="9525" marR="9525" marT="9525" marB="0"/>
                </a:tc>
                <a:tc>
                  <a:txBody>
                    <a:bodyPr/>
                    <a:lstStyle/>
                    <a:p>
                      <a:pPr algn="r" fontAlgn="t"/>
                      <a:r>
                        <a:rPr lang="en-GB" sz="1000" u="none" strike="noStrike">
                          <a:effectLst/>
                        </a:rPr>
                        <a:t>13.19%</a:t>
                      </a:r>
                      <a:endParaRPr lang="en-GB" sz="1000" b="0" i="0" u="none" strike="noStrike">
                        <a:effectLst/>
                        <a:latin typeface="Arial"/>
                      </a:endParaRPr>
                    </a:p>
                  </a:txBody>
                  <a:tcPr marL="9525" marR="9525" marT="9525" marB="0"/>
                </a:tc>
                <a:tc>
                  <a:txBody>
                    <a:bodyPr/>
                    <a:lstStyle/>
                    <a:p>
                      <a:pPr algn="r" fontAlgn="t"/>
                      <a:r>
                        <a:rPr lang="en-GB" sz="1000" u="none" strike="noStrike">
                          <a:effectLst/>
                        </a:rPr>
                        <a:t>15.05%</a:t>
                      </a:r>
                      <a:endParaRPr lang="en-GB" sz="1000" b="0" i="0" u="none" strike="noStrike">
                        <a:effectLst/>
                        <a:latin typeface="Arial"/>
                      </a:endParaRPr>
                    </a:p>
                  </a:txBody>
                  <a:tcPr marL="9525" marR="9525" marT="9525" marB="0"/>
                </a:tc>
                <a:tc>
                  <a:txBody>
                    <a:bodyPr/>
                    <a:lstStyle/>
                    <a:p>
                      <a:pPr algn="r" fontAlgn="t"/>
                      <a:r>
                        <a:rPr lang="en-GB" sz="1000" u="none" strike="noStrike">
                          <a:effectLst/>
                        </a:rPr>
                        <a:t>15.01%</a:t>
                      </a:r>
                      <a:endParaRPr lang="en-GB" sz="1000" b="0" i="0" u="none" strike="noStrike">
                        <a:effectLst/>
                        <a:latin typeface="Arial"/>
                      </a:endParaRPr>
                    </a:p>
                  </a:txBody>
                  <a:tcPr marL="9525" marR="9525" marT="9525" marB="0"/>
                </a:tc>
                <a:tc>
                  <a:txBody>
                    <a:bodyPr/>
                    <a:lstStyle/>
                    <a:p>
                      <a:pPr algn="r" fontAlgn="t"/>
                      <a:r>
                        <a:rPr lang="en-GB" sz="1000" u="none" strike="noStrike" dirty="0">
                          <a:effectLst/>
                        </a:rPr>
                        <a:t>8.99%</a:t>
                      </a:r>
                      <a:endParaRPr lang="en-GB" sz="1000" b="0" i="0" u="none" strike="noStrike" dirty="0">
                        <a:effectLst/>
                        <a:latin typeface="Arial"/>
                      </a:endParaRPr>
                    </a:p>
                  </a:txBody>
                  <a:tcPr marL="9525" marR="9525" marT="9525"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51168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 Performance by Class – Class 2</a:t>
            </a:r>
          </a:p>
        </p:txBody>
      </p:sp>
      <p:sp>
        <p:nvSpPr>
          <p:cNvPr id="4" name="Slide Number Placeholder 3"/>
          <p:cNvSpPr>
            <a:spLocks noGrp="1"/>
          </p:cNvSpPr>
          <p:nvPr>
            <p:ph type="sldNum" sz="quarter" idx="4"/>
          </p:nvPr>
        </p:nvSpPr>
        <p:spPr/>
        <p:txBody>
          <a:bodyPr/>
          <a:lstStyle/>
          <a:p>
            <a:fld id="{174344DF-011B-48E6-B282-A6F0B24A15A4}" type="slidenum">
              <a:rPr lang="en-GB" smtClean="0"/>
              <a:pPr/>
              <a:t>9</a:t>
            </a:fld>
            <a:endParaRPr lang="en-GB"/>
          </a:p>
        </p:txBody>
      </p:sp>
      <p:sp>
        <p:nvSpPr>
          <p:cNvPr id="5" name="TextBox 1"/>
          <p:cNvSpPr txBox="1"/>
          <p:nvPr/>
        </p:nvSpPr>
        <p:spPr>
          <a:xfrm>
            <a:off x="6033864" y="395476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86%</a:t>
            </a:r>
          </a:p>
        </p:txBody>
      </p:sp>
      <p:sp>
        <p:nvSpPr>
          <p:cNvPr id="7" name="TextBox 1"/>
          <p:cNvSpPr txBox="1"/>
          <p:nvPr/>
        </p:nvSpPr>
        <p:spPr>
          <a:xfrm>
            <a:off x="6321896" y="525090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14%</a:t>
            </a:r>
          </a:p>
        </p:txBody>
      </p:sp>
      <p:sp>
        <p:nvSpPr>
          <p:cNvPr id="8" name="TextBox 1"/>
          <p:cNvSpPr txBox="1"/>
          <p:nvPr/>
        </p:nvSpPr>
        <p:spPr>
          <a:xfrm>
            <a:off x="7041976" y="162880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91%</a:t>
            </a:r>
          </a:p>
        </p:txBody>
      </p:sp>
      <p:sp>
        <p:nvSpPr>
          <p:cNvPr id="9" name="TextBox 1"/>
          <p:cNvSpPr txBox="1"/>
          <p:nvPr/>
        </p:nvSpPr>
        <p:spPr>
          <a:xfrm>
            <a:off x="7402016" y="515719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9%</a:t>
            </a:r>
          </a:p>
        </p:txBody>
      </p:sp>
      <p:graphicFrame>
        <p:nvGraphicFramePr>
          <p:cNvPr id="10" name="Chart 9"/>
          <p:cNvGraphicFramePr>
            <a:graphicFrameLocks/>
          </p:cNvGraphicFramePr>
          <p:nvPr>
            <p:extLst>
              <p:ext uri="{D42A27DB-BD31-4B8C-83A1-F6EECF244321}">
                <p14:modId xmlns:p14="http://schemas.microsoft.com/office/powerpoint/2010/main" val="3577811109"/>
              </p:ext>
            </p:extLst>
          </p:nvPr>
        </p:nvGraphicFramePr>
        <p:xfrm>
          <a:off x="225425" y="908720"/>
          <a:ext cx="8688388"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p:cNvSpPr txBox="1"/>
          <p:nvPr/>
        </p:nvSpPr>
        <p:spPr>
          <a:xfrm>
            <a:off x="6825952" y="400506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86%</a:t>
            </a:r>
          </a:p>
        </p:txBody>
      </p:sp>
      <p:sp>
        <p:nvSpPr>
          <p:cNvPr id="12" name="TextBox 1"/>
          <p:cNvSpPr txBox="1"/>
          <p:nvPr/>
        </p:nvSpPr>
        <p:spPr>
          <a:xfrm>
            <a:off x="6825952" y="371703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14%</a:t>
            </a:r>
          </a:p>
        </p:txBody>
      </p:sp>
      <p:sp>
        <p:nvSpPr>
          <p:cNvPr id="13" name="TextBox 1"/>
          <p:cNvSpPr txBox="1"/>
          <p:nvPr/>
        </p:nvSpPr>
        <p:spPr>
          <a:xfrm>
            <a:off x="8028384" y="1866528"/>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91%</a:t>
            </a:r>
          </a:p>
        </p:txBody>
      </p:sp>
      <p:sp>
        <p:nvSpPr>
          <p:cNvPr id="14" name="TextBox 1"/>
          <p:cNvSpPr txBox="1"/>
          <p:nvPr/>
        </p:nvSpPr>
        <p:spPr>
          <a:xfrm>
            <a:off x="8050088" y="155679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schemeClr val="bg1"/>
                </a:solidFill>
              </a:rPr>
              <a:t>9%</a:t>
            </a:r>
          </a:p>
        </p:txBody>
      </p:sp>
    </p:spTree>
    <p:extLst>
      <p:ext uri="{BB962C8B-B14F-4D97-AF65-F5344CB8AC3E}">
        <p14:creationId xmlns:p14="http://schemas.microsoft.com/office/powerpoint/2010/main" val="2259427911"/>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027A3842200A4881B078E78C741B39" ma:contentTypeVersion="3" ma:contentTypeDescription="Create a new document." ma:contentTypeScope="" ma:versionID="6fb8bd99a2b914b1d1dd27695f53efc1">
  <xsd:schema xmlns:xsd="http://www.w3.org/2001/XMLSchema" xmlns:p="http://schemas.microsoft.com/office/2006/metadata/properties" xmlns:ns2="2a985eae-c12e-416e-9833-85f34b1ee04e" targetNamespace="http://schemas.microsoft.com/office/2006/metadata/properties" ma:root="true" ma:fieldsID="5b9596359f36dd66c11bae1f87653c13" ns2:_="">
    <xsd:import namespace="2a985eae-c12e-416e-9833-85f34b1ee04e"/>
    <xsd:element name="properties">
      <xsd:complexType>
        <xsd:sequence>
          <xsd:element name="documentManagement">
            <xsd:complexType>
              <xsd:all>
                <xsd:element ref="ns2:Department"/>
                <xsd:element ref="ns2:Tags"/>
                <xsd:element ref="ns2:Image_x0020_Group" minOccurs="0"/>
              </xsd:all>
            </xsd:complexType>
          </xsd:element>
        </xsd:sequence>
      </xsd:complexType>
    </xsd:element>
  </xsd:schema>
  <xsd:schema xmlns:xsd="http://www.w3.org/2001/XMLSchema" xmlns:dms="http://schemas.microsoft.com/office/2006/documentManagement/types" targetNamespace="2a985eae-c12e-416e-9833-85f34b1ee04e" elementFormDefault="qualified">
    <xsd:import namespace="http://schemas.microsoft.com/office/2006/documentManagement/types"/>
    <xsd:element name="Department" ma:index="8" ma:displayName="Department" ma:default="Other" ma:description="Please enter the department that this document is relevant to" ma:format="Dropdown" ma:internalName="Department">
      <xsd:simpleType>
        <xsd:restriction base="dms:Choice">
          <xsd:enumeration value="Archive"/>
          <xsd:enumeration value="BCM"/>
          <xsd:enumeration value="Communications"/>
          <xsd:enumeration value="CSR"/>
          <xsd:enumeration value="Operations"/>
          <xsd:enumeration value="Finance &amp; Business Services"/>
          <xsd:enumeration value="Finance (Reporting)"/>
          <xsd:enumeration value="Human Resources"/>
          <xsd:enumeration value="Legal &amp; Compliance"/>
          <xsd:enumeration value="Our Business"/>
          <xsd:enumeration value="Projects &amp; Change"/>
          <xsd:enumeration value="Strategy &amp; Development"/>
          <xsd:enumeration value="UNISON"/>
          <xsd:enumeration value="Other"/>
          <xsd:enumeration value="Images"/>
        </xsd:restriction>
      </xsd:simpleType>
    </xsd:element>
    <xsd:element name="Tags" ma:index="9" ma:displayName="Publishing Location" ma:description="Primary page to be published on" ma:format="Hyperlink" ma:internalName="Tags">
      <xsd:complexType>
        <xsd:complexContent>
          <xsd:extension base="dms:URL">
            <xsd:sequence>
              <xsd:element name="Url" type="dms:ValidUrl"/>
              <xsd:element name="Description" type="xsd:string"/>
            </xsd:sequence>
          </xsd:extension>
        </xsd:complexContent>
      </xsd:complexType>
    </xsd:element>
    <xsd:element name="Image_x0020_Group" ma:index="10" nillable="true" ma:displayName="Group" ma:default="Document" ma:format="Dropdown" ma:internalName="Image_x0020_Group">
      <xsd:simpleType>
        <xsd:restriction base="dms:Choice">
          <xsd:enumeration value="Document"/>
          <xsd:enumeration value="Form"/>
          <xsd:enumeration value="Newsletter"/>
          <xsd:enumeration value="Staff"/>
          <xsd:enumeration value="Clipart"/>
          <xsd:enumeration value="Logo"/>
          <xsd:enumeration value="Background"/>
          <xsd:enumeration value="Charit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gs xmlns="2a985eae-c12e-416e-9833-85f34b1ee04e">
      <Url>http://infonet2/sites/XOServe/Pages/Our_Business_CorporateIdentity.aspx</Url>
      <Description>Corporate Identity</Description>
    </Tags>
    <Image_x0020_Group xmlns="2a985eae-c12e-416e-9833-85f34b1ee04e">Document</Image_x0020_Group>
    <Department xmlns="2a985eae-c12e-416e-9833-85f34b1ee04e">Communications</Departmen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7852B6-C231-462B-AC9A-6F2190470C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985eae-c12e-416e-9833-85f34b1ee04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8545E1A-EA83-463B-B744-ADE3D05E8049}">
  <ds:schemaRefs>
    <ds:schemaRef ds:uri="http://schemas.microsoft.com/office/2006/documentManagement/types"/>
    <ds:schemaRef ds:uri="http://www.w3.org/XML/1998/namespace"/>
    <ds:schemaRef ds:uri="http://purl.org/dc/dcmitype/"/>
    <ds:schemaRef ds:uri="http://purl.org/dc/elements/1.1/"/>
    <ds:schemaRef ds:uri="http://schemas.openxmlformats.org/package/2006/metadata/core-properties"/>
    <ds:schemaRef ds:uri="2a985eae-c12e-416e-9833-85f34b1ee04e"/>
    <ds:schemaRef ds:uri="http://schemas.microsoft.com/office/2006/metadata/properties"/>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48BF2A29-2C2F-44EF-BF41-193292EB7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5060</TotalTime>
  <Words>2300</Words>
  <Application>Microsoft Macintosh PowerPoint</Application>
  <PresentationFormat>On-screen Show (4:3)</PresentationFormat>
  <Paragraphs>633</Paragraphs>
  <Slides>24</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ＭＳ Ｐゴシック</vt:lpstr>
      <vt:lpstr>Arial</vt:lpstr>
      <vt:lpstr>Calibri</vt:lpstr>
      <vt:lpstr>Wingdings</vt:lpstr>
      <vt:lpstr>xoserve templates</vt:lpstr>
      <vt:lpstr>Nexus Meter Read Performance April 2018</vt:lpstr>
      <vt:lpstr>Index</vt:lpstr>
      <vt:lpstr>Aim</vt:lpstr>
      <vt:lpstr>Background</vt:lpstr>
      <vt:lpstr>Headline messages</vt:lpstr>
      <vt:lpstr>Read Performance by Class – Class 1</vt:lpstr>
      <vt:lpstr>Top 10 Rejection Reasons by Class – Class 1 </vt:lpstr>
      <vt:lpstr>Energy Tolerance Rejections – Class 1</vt:lpstr>
      <vt:lpstr>Read Performance by Class – Class 2</vt:lpstr>
      <vt:lpstr>Top 10 Rejection Reasons by Class – Class 2</vt:lpstr>
      <vt:lpstr>Read Performance by Class – Class 3</vt:lpstr>
      <vt:lpstr>Top 10 Rejection Reasons by Class – Class 3</vt:lpstr>
      <vt:lpstr>Energy Tolerance Rejections – Class 3</vt:lpstr>
      <vt:lpstr>Read Performance by Class – Class 4</vt:lpstr>
      <vt:lpstr>Top 10 Rejection Codes by Class – Class 4</vt:lpstr>
      <vt:lpstr>Energy Tolerance Rejections – Class 4</vt:lpstr>
      <vt:lpstr>Replacement Read Performance – Class 3</vt:lpstr>
      <vt:lpstr>Replacement Read Rejections – Class 3</vt:lpstr>
      <vt:lpstr>Replacement Read Performance – Class 4</vt:lpstr>
      <vt:lpstr>Replacement Read Rejections – Class 4</vt:lpstr>
      <vt:lpstr>Conclusion</vt:lpstr>
      <vt:lpstr>Conclusion</vt:lpstr>
      <vt:lpstr>Next Steps</vt:lpstr>
      <vt:lpstr> </vt:lpstr>
    </vt:vector>
  </TitlesOfParts>
  <Company>DC Freelance</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Helen Cuin</cp:lastModifiedBy>
  <cp:revision>232</cp:revision>
  <dcterms:created xsi:type="dcterms:W3CDTF">2011-09-20T14:58:41Z</dcterms:created>
  <dcterms:modified xsi:type="dcterms:W3CDTF">2018-04-05T07:01:32Z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AdHocReviewCycleID">
    <vt:i4>150550714</vt:i4>
  </property>
  <property fmtid="{D5CDD505-2E9C-101B-9397-08002B2CF9AE}" pid="4" name="_NewReviewCycle">
    <vt:lpwstr/>
  </property>
  <property fmtid="{D5CDD505-2E9C-101B-9397-08002B2CF9AE}" pid="5" name="_EmailSubject">
    <vt:lpwstr>PAC presentation - 10th April</vt:lpwstr>
  </property>
  <property fmtid="{D5CDD505-2E9C-101B-9397-08002B2CF9AE}" pid="6" name="_AuthorEmail">
    <vt:lpwstr>Rachel.Hinsley@xoserve.com</vt:lpwstr>
  </property>
  <property fmtid="{D5CDD505-2E9C-101B-9397-08002B2CF9AE}" pid="7" name="_AuthorEmailDisplayName">
    <vt:lpwstr>Hinsley, Rachel</vt:lpwstr>
  </property>
  <property fmtid="{D5CDD505-2E9C-101B-9397-08002B2CF9AE}" pid="8" name="ContentTypeId">
    <vt:lpwstr>0x010100EC027A3842200A4881B078E78C741B39</vt:lpwstr>
  </property>
  <property fmtid="{D5CDD505-2E9C-101B-9397-08002B2CF9AE}" pid="9" name="_PreviousAdHocReviewCycleID">
    <vt:i4>-1375017921</vt:i4>
  </property>
</Properties>
</file>