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10"/>
  </p:notesMasterIdLst>
  <p:handoutMasterIdLst>
    <p:handoutMasterId r:id="rId11"/>
  </p:handoutMasterIdLst>
  <p:sldIdLst>
    <p:sldId id="262" r:id="rId5"/>
    <p:sldId id="263" r:id="rId6"/>
    <p:sldId id="268" r:id="rId7"/>
    <p:sldId id="267" r:id="rId8"/>
    <p:sldId id="271" r:id="rId9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3" clrIdx="0"/>
  <p:cmAuthor id="1" name="National Grid" initials="CF" lastIdx="28" clrIdx="1"/>
  <p:cmAuthor id="2" name="Lee Foster" initials="LF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EE0"/>
    <a:srgbClr val="1D3E61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9" autoAdjust="0"/>
    <p:restoredTop sz="94660"/>
  </p:normalViewPr>
  <p:slideViewPr>
    <p:cSldViewPr snapToObjects="1">
      <p:cViewPr>
        <p:scale>
          <a:sx n="84" d="100"/>
          <a:sy n="84" d="100"/>
        </p:scale>
        <p:origin x="-9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01/05/2018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539552" y="2947226"/>
            <a:ext cx="8280920" cy="1825923"/>
          </a:xfrm>
        </p:spPr>
        <p:txBody>
          <a:bodyPr anchor="ctr"/>
          <a:lstStyle/>
          <a:p>
            <a:r>
              <a:rPr lang="en-GB" sz="3200" dirty="0" smtClean="0">
                <a:solidFill>
                  <a:srgbClr val="3E5AA8"/>
                </a:solidFill>
              </a:rPr>
              <a:t>UKL Future Release 2  </a:t>
            </a:r>
            <a:br>
              <a:rPr lang="en-GB" sz="3200" dirty="0" smtClean="0">
                <a:solidFill>
                  <a:srgbClr val="3E5AA8"/>
                </a:solidFill>
              </a:rPr>
            </a:br>
            <a:r>
              <a:rPr lang="en-GB" sz="3200" dirty="0" smtClean="0">
                <a:solidFill>
                  <a:srgbClr val="3E5AA8"/>
                </a:solidFill>
              </a:rPr>
              <a:t>Cutover/Implementation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3247656" y="4941168"/>
            <a:ext cx="2648691" cy="771525"/>
          </a:xfrm>
        </p:spPr>
        <p:txBody>
          <a:bodyPr anchor="ctr"/>
          <a:lstStyle/>
          <a:p>
            <a:r>
              <a:rPr lang="en-GB" sz="2000" dirty="0" smtClean="0">
                <a:solidFill>
                  <a:srgbClr val="3E5AA8"/>
                </a:solidFill>
              </a:rPr>
              <a:t>30</a:t>
            </a:r>
            <a:r>
              <a:rPr lang="en-GB" sz="2000" baseline="30000" dirty="0" smtClean="0">
                <a:solidFill>
                  <a:srgbClr val="3E5AA8"/>
                </a:solidFill>
              </a:rPr>
              <a:t>th</a:t>
            </a:r>
            <a:r>
              <a:rPr lang="en-GB" sz="2000" dirty="0" smtClean="0">
                <a:solidFill>
                  <a:srgbClr val="3E5AA8"/>
                </a:solidFill>
              </a:rPr>
              <a:t> April 2018</a:t>
            </a:r>
          </a:p>
        </p:txBody>
      </p:sp>
    </p:spTree>
    <p:extLst>
      <p:ext uri="{BB962C8B-B14F-4D97-AF65-F5344CB8AC3E}">
        <p14:creationId xmlns:p14="http://schemas.microsoft.com/office/powerpoint/2010/main" val="20082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71" y="-56480"/>
            <a:ext cx="8688388" cy="965200"/>
          </a:xfrm>
        </p:spPr>
        <p:txBody>
          <a:bodyPr/>
          <a:lstStyle/>
          <a:p>
            <a:r>
              <a:rPr lang="en-GB" sz="2400" dirty="0" smtClean="0"/>
              <a:t>Background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376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At the DSG on 23</a:t>
            </a:r>
            <a:r>
              <a:rPr lang="en-GB" baseline="30000" dirty="0" smtClean="0"/>
              <a:t>rd</a:t>
            </a:r>
            <a:r>
              <a:rPr lang="en-GB" dirty="0" smtClean="0"/>
              <a:t> April, there was a Customer query on the Release 2 Implementation Plan to confirm file exchange and processing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947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77594"/>
            <a:ext cx="8928992" cy="5503734"/>
          </a:xfrm>
        </p:spPr>
        <p:txBody>
          <a:bodyPr/>
          <a:lstStyle/>
          <a:p>
            <a:r>
              <a:rPr lang="en-GB" sz="1800" dirty="0" smtClean="0"/>
              <a:t>Based on the analysis conducted, it is recommended that adhoc jobs are triggered for all files where file formats will be changed as part of R2 implementation (CNC,CNF,SFN and ACR)</a:t>
            </a:r>
          </a:p>
          <a:p>
            <a:r>
              <a:rPr lang="en-GB" sz="1800" dirty="0" smtClean="0"/>
              <a:t>Adhoc processing will be triggered at 23:00 hours on 29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June 2018 to cover all pending data to be processed for the business day</a:t>
            </a:r>
          </a:p>
          <a:p>
            <a:r>
              <a:rPr lang="en-GB" sz="1800" dirty="0"/>
              <a:t>All outbound response files for CNC,CNF,SFN and ACR will be processed and submitted before 23:59 hours on 29</a:t>
            </a:r>
            <a:r>
              <a:rPr lang="en-GB" sz="1800" baseline="30000" dirty="0"/>
              <a:t>th</a:t>
            </a:r>
            <a:r>
              <a:rPr lang="en-GB" sz="1800" dirty="0"/>
              <a:t> June 2018 in the old file </a:t>
            </a:r>
            <a:r>
              <a:rPr lang="en-GB" sz="1800" dirty="0" smtClean="0"/>
              <a:t>format</a:t>
            </a:r>
            <a:endParaRPr lang="en-GB" sz="1800" dirty="0"/>
          </a:p>
          <a:p>
            <a:r>
              <a:rPr lang="en-GB" sz="1800" dirty="0"/>
              <a:t>CNC,CNF,SFN and ACR inbound </a:t>
            </a:r>
            <a:r>
              <a:rPr lang="en-GB" sz="1800" dirty="0" smtClean="0"/>
              <a:t>files submitted after 23:00 hours on 29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</a:t>
            </a:r>
            <a:r>
              <a:rPr lang="en-GB" sz="1800" dirty="0"/>
              <a:t>June 2018</a:t>
            </a:r>
            <a:r>
              <a:rPr lang="en-GB" sz="1800" dirty="0" smtClean="0"/>
              <a:t> will be held at the Xoserve gateway and will be processed post R2 Go Live as per the agreed implementation plan</a:t>
            </a:r>
          </a:p>
          <a:p>
            <a:r>
              <a:rPr lang="en-GB" sz="1800" dirty="0" smtClean="0"/>
              <a:t>CNC,CNF,SFN </a:t>
            </a:r>
            <a:r>
              <a:rPr lang="en-GB" sz="1800" dirty="0"/>
              <a:t>and </a:t>
            </a:r>
            <a:r>
              <a:rPr lang="en-GB" sz="1800" dirty="0" smtClean="0"/>
              <a:t>ACR inbound files submitted after 23:00 hours on 29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June 2018 are expected to be in the new file format </a:t>
            </a:r>
            <a:r>
              <a:rPr lang="en-GB" sz="1400" dirty="0" smtClean="0"/>
              <a:t>(validation will be completed by AMT and file rejections sent if in the old format </a:t>
            </a:r>
            <a:r>
              <a:rPr lang="en-GB" sz="1400" dirty="0"/>
              <a:t>for CNC,CNF,SFN and ACR)</a:t>
            </a:r>
            <a:endParaRPr lang="en-GB" sz="1400" dirty="0" smtClean="0"/>
          </a:p>
          <a:p>
            <a:r>
              <a:rPr lang="en-GB" sz="1800" dirty="0" smtClean="0"/>
              <a:t>GT (EDL &amp; EWS) &amp; iGT (IDL) Portfolio outbound files will be sent in the old file format for the final time on Saturday morning.  The new file formats will be submitted from 01/07/18 </a:t>
            </a:r>
            <a:r>
              <a:rPr lang="en-GB" sz="1400" dirty="0" smtClean="0"/>
              <a:t>(IDL files will contain migrated PSR data for iGTs, GTs will receive EDL files that do not include migrated  PSR data as EQL &amp; EWS files will include this data on the files to be sent on 02/07/18)</a:t>
            </a:r>
          </a:p>
          <a:p>
            <a:r>
              <a:rPr lang="en-GB" sz="1800" dirty="0" smtClean="0"/>
              <a:t>As part of the lower level implementation plan we will agree a communication plan with </a:t>
            </a:r>
            <a:r>
              <a:rPr lang="en-GB" sz="1800" dirty="0"/>
              <a:t>\</a:t>
            </a:r>
            <a:r>
              <a:rPr lang="en-GB" sz="1800" dirty="0" smtClean="0"/>
              <a:t>Customers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530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740701"/>
          </a:xfrm>
        </p:spPr>
        <p:txBody>
          <a:bodyPr/>
          <a:lstStyle/>
          <a:p>
            <a:r>
              <a:rPr lang="en-GB" sz="2100" dirty="0" smtClean="0"/>
              <a:t>Option 1 File Formats – All impacted File Formats Transition Plan</a:t>
            </a:r>
            <a:endParaRPr lang="en-GB" sz="2100" dirty="0"/>
          </a:p>
        </p:txBody>
      </p:sp>
      <p:sp>
        <p:nvSpPr>
          <p:cNvPr id="3" name="TextBox 2"/>
          <p:cNvSpPr txBox="1"/>
          <p:nvPr/>
        </p:nvSpPr>
        <p:spPr>
          <a:xfrm>
            <a:off x="225425" y="6317354"/>
            <a:ext cx="7266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Note</a:t>
            </a:r>
            <a:r>
              <a:rPr lang="en-GB" sz="1000" dirty="0" smtClean="0">
                <a:solidFill>
                  <a:srgbClr val="FF0000"/>
                </a:solidFill>
              </a:rPr>
              <a:t>: This table aligns to Option 1 and based on the chosen option this may have to be revisited.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Full details will be defined in the lower level cutover/implementation plan </a:t>
            </a:r>
            <a:endParaRPr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625511"/>
              </p:ext>
            </p:extLst>
          </p:nvPr>
        </p:nvGraphicFramePr>
        <p:xfrm>
          <a:off x="134957" y="908720"/>
          <a:ext cx="877885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659"/>
                <a:gridCol w="1389485"/>
                <a:gridCol w="2016224"/>
                <a:gridCol w="1800200"/>
                <a:gridCol w="2592288"/>
              </a:tblGrid>
              <a:tr h="41136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Change</a:t>
                      </a:r>
                      <a:r>
                        <a:rPr lang="en-GB" sz="1200" baseline="0" dirty="0" smtClean="0"/>
                        <a:t> ID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Last</a:t>
                      </a:r>
                      <a:r>
                        <a:rPr lang="en-GB" sz="1200" baseline="0" dirty="0" smtClean="0"/>
                        <a:t> inbound  in Old File Format (Time = File Processing)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Last Outbound in Old File Format</a:t>
                      </a:r>
                      <a:r>
                        <a:rPr lang="en-GB" sz="12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(Time = File Processing)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First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Inbound in </a:t>
                      </a:r>
                      <a:r>
                        <a:rPr lang="en-GB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GB" sz="1200" baseline="0" dirty="0" smtClean="0"/>
                        <a:t> File</a:t>
                      </a:r>
                      <a:r>
                        <a:rPr lang="en-GB" sz="1200" dirty="0" smtClean="0"/>
                        <a:t> Format</a:t>
                      </a:r>
                      <a:r>
                        <a:rPr lang="en-GB" sz="12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 (Time = File Processing)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 outbound processed in New File format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(Time = File Processing)</a:t>
                      </a:r>
                      <a:endParaRPr lang="en-GB" sz="1200" dirty="0" smtClean="0"/>
                    </a:p>
                  </a:txBody>
                  <a:tcPr/>
                </a:tc>
              </a:tr>
              <a:tr h="45352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XRN3477 (UKLP112)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29/06/2018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23:00PM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02/07/2018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23:30PM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927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XRN4303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(UKLP267)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29/06/2018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SFN –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23:00PM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29/06/2018</a:t>
                      </a:r>
                      <a:endParaRPr lang="en-GB" sz="1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SFR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will be processed after SFN execution at 23:00PM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30/06/2018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SFN 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20:00PM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(Files will be held and processed on 01/07/18)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01/07/2018</a:t>
                      </a:r>
                      <a:endParaRPr lang="en-GB" sz="1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SFR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will be processed as usual as there is no file format change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GB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927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XRN3283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29/06/2018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ACR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23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29/06/2018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will be processed after ACR execution at 23:00PM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02/07/2018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ACR – 8:00AM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02/07/2018</a:t>
                      </a:r>
                      <a:endParaRPr lang="en-GB" sz="1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ARS will be processed as usual as there is no file format change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2569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XRN4449 (UKLP273)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29/06/2018</a:t>
                      </a:r>
                      <a:endParaRPr lang="en-GB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CNC –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23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:00PM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CNF –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23:00PM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29/06/2018</a:t>
                      </a:r>
                      <a:endParaRPr lang="en-GB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CNR and CFR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will be processed after CNC and CNF execution at 23:00PM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30/06/2018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IDL – 10:00AM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EDL – 06:00AM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EWS – 06:00AM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02/07/2018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CNC – 18:00PM</a:t>
                      </a: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CNF – 11:00AM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02/07/2018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CFR – 12:15PM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CNR –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18:00PM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Refresh of Portfolio Files (EQL &amp; EWS) – 17:00PM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01/07/18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IDL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1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0:00AM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EDL – 06:00AM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06:00AM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9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8492"/>
            <a:ext cx="8928993" cy="576064"/>
          </a:xfrm>
        </p:spPr>
        <p:txBody>
          <a:bodyPr/>
          <a:lstStyle/>
          <a:p>
            <a:r>
              <a:rPr lang="en-GB" sz="2400" dirty="0" smtClean="0"/>
              <a:t>Appendix 1 - Xoserve High Level Cutover/Imp Plan</a:t>
            </a:r>
            <a:endParaRPr lang="en-GB" sz="2400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6" y="836712"/>
            <a:ext cx="8811071" cy="595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7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purl.org/dc/elements/1.1/"/>
    <ds:schemaRef ds:uri="2a985eae-c12e-416e-9833-85f34b1ee04e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13970</TotalTime>
  <Words>556</Words>
  <Application>Microsoft Office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xoserve templates</vt:lpstr>
      <vt:lpstr>UKL Future Release 2   Cutover/Implementation</vt:lpstr>
      <vt:lpstr>Background</vt:lpstr>
      <vt:lpstr>Query Response</vt:lpstr>
      <vt:lpstr>Option 1 File Formats – All impacted File Formats Transition Plan</vt:lpstr>
      <vt:lpstr>Appendix 1 - Xoserve High Level Cutover/Imp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328</cp:revision>
  <cp:lastPrinted>2018-01-03T11:28:20Z</cp:lastPrinted>
  <dcterms:created xsi:type="dcterms:W3CDTF">2011-09-20T14:58:41Z</dcterms:created>
  <dcterms:modified xsi:type="dcterms:W3CDTF">2018-05-01T14:37:44Z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284866992</vt:i4>
  </property>
  <property fmtid="{D5CDD505-2E9C-101B-9397-08002B2CF9AE}" pid="4" name="_NewReviewCycle">
    <vt:lpwstr/>
  </property>
  <property fmtid="{D5CDD505-2E9C-101B-9397-08002B2CF9AE}" pid="5" name="_EmailSubject">
    <vt:lpwstr>Action: Publications for ChMC 9th may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23960798</vt:i4>
  </property>
</Properties>
</file>