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6"/>
  </p:notesMasterIdLst>
  <p:handoutMasterIdLst>
    <p:handoutMasterId r:id="rId7"/>
  </p:handoutMasterIdLst>
  <p:sldIdLst>
    <p:sldId id="282" r:id="rId5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969"/>
    <a:srgbClr val="FFD54F"/>
    <a:srgbClr val="21FF85"/>
    <a:srgbClr val="AEE8D1"/>
    <a:srgbClr val="BDD7DD"/>
    <a:srgbClr val="1D3E61"/>
    <a:srgbClr val="6B9DD3"/>
    <a:srgbClr val="3E5A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59" autoAdjust="0"/>
    <p:restoredTop sz="97336" autoAdjust="0"/>
  </p:normalViewPr>
  <p:slideViewPr>
    <p:cSldViewPr snapToObjects="1">
      <p:cViewPr>
        <p:scale>
          <a:sx n="100" d="100"/>
          <a:sy n="100" d="100"/>
        </p:scale>
        <p:origin x="-115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11/06/2018</a:t>
            </a:fld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162C4-D6DA-4A59-B21F-FABE312DF7E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56F1-4586-404F-9A31-815CFA34D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9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4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4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42360"/>
            <a:ext cx="8688388" cy="7239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1540"/>
            <a:ext cx="8686800" cy="34563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42863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1038"/>
            <a:ext cx="8686800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4731544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467558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0" r:id="rId2"/>
    <p:sldLayoutId id="214748406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Security – June 18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57421"/>
            <a:ext cx="8523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latin typeface="+mn-lt"/>
              </a:rPr>
              <a:t>Current Threats &amp; </a:t>
            </a:r>
            <a:r>
              <a:rPr lang="en-US" sz="1050" b="1" u="sng" dirty="0" smtClean="0">
                <a:latin typeface="+mn-lt"/>
              </a:rPr>
              <a:t>Landscape</a:t>
            </a:r>
          </a:p>
          <a:p>
            <a:r>
              <a:rPr lang="en-US" sz="1050" dirty="0">
                <a:latin typeface="+mn-lt"/>
              </a:rPr>
              <a:t>										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EnergyUK 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1050" dirty="0">
                <a:latin typeface="+mn-lt"/>
              </a:rPr>
              <a:t>In a guest blog post on the </a:t>
            </a:r>
            <a:r>
              <a:rPr lang="en-US" sz="1050" dirty="0" err="1">
                <a:latin typeface="+mn-lt"/>
              </a:rPr>
              <a:t>TechUK</a:t>
            </a:r>
            <a:r>
              <a:rPr lang="en-US" sz="1050" dirty="0">
                <a:latin typeface="+mn-lt"/>
              </a:rPr>
              <a:t> website highlights the growing threat in the world of cyber security to the energy sector, and the work and support needed to effectively secure the UK from any upcoming threats. </a:t>
            </a:r>
          </a:p>
          <a:p>
            <a:pPr marL="228600" indent="-228600">
              <a:buFont typeface="+mj-lt"/>
              <a:buAutoNum type="arabicPeriod"/>
            </a:pPr>
            <a:endParaRPr lang="en-US" sz="105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According to a survey conducted by Atomik Research,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1050" dirty="0" smtClean="0">
                <a:latin typeface="+mn-lt"/>
              </a:rPr>
              <a:t>three </a:t>
            </a:r>
            <a:r>
              <a:rPr lang="en-US" sz="1050" dirty="0">
                <a:latin typeface="+mn-lt"/>
              </a:rPr>
              <a:t>quarters of the public surveyed said ‘they would discontinue their relationship with a company or organisation which had been proven to have mishandled their personal data’. </a:t>
            </a:r>
            <a:r>
              <a:rPr lang="en-US" sz="1050" dirty="0" smtClean="0">
                <a:latin typeface="+mn-lt"/>
              </a:rPr>
              <a:t>Following the Introduction of the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General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Data Protection Regulation,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1050" dirty="0" smtClean="0">
                <a:latin typeface="+mn-lt"/>
              </a:rPr>
              <a:t>which came </a:t>
            </a:r>
            <a:r>
              <a:rPr lang="en-US" sz="1050" dirty="0">
                <a:latin typeface="+mn-lt"/>
              </a:rPr>
              <a:t>into effect from Friday 25th May.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4823"/>
              </p:ext>
            </p:extLst>
          </p:nvPr>
        </p:nvGraphicFramePr>
        <p:xfrm>
          <a:off x="179512" y="555526"/>
          <a:ext cx="8627244" cy="273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22802816" imgH="7239079" progId="Excel.Sheet.12">
                  <p:embed/>
                </p:oleObj>
              </mc:Choice>
              <mc:Fallback>
                <p:oleObj name="Worksheet" r:id="rId4" imgW="22802816" imgH="72390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555526"/>
                        <a:ext cx="8627244" cy="273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2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Props1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545E1A-EA83-463B-B744-ADE3D05E8049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a985eae-c12e-416e-9833-85f34b1ee04e"/>
    <ds:schemaRef ds:uri="http://purl.org/dc/elements/1.1/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12249</TotalTime>
  <Words>9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xoserve templates</vt:lpstr>
      <vt:lpstr>Worksheet</vt:lpstr>
      <vt:lpstr>Information Security – June 18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Simon Clements</dc:creator>
  <cp:lastModifiedBy>National Grid</cp:lastModifiedBy>
  <cp:revision>396</cp:revision>
  <cp:lastPrinted>2018-01-15T16:57:59Z</cp:lastPrinted>
  <dcterms:created xsi:type="dcterms:W3CDTF">2011-09-20T14:58:41Z</dcterms:created>
  <dcterms:modified xsi:type="dcterms:W3CDTF">2018-06-11T16:06:39Z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AdHocReviewCycleID">
    <vt:i4>-1711913467</vt:i4>
  </property>
  <property fmtid="{D5CDD505-2E9C-101B-9397-08002B2CF9AE}" pid="4" name="_NewReviewCycle">
    <vt:lpwstr/>
  </property>
  <property fmtid="{D5CDD505-2E9C-101B-9397-08002B2CF9AE}" pid="5" name="_EmailSubject">
    <vt:lpwstr>Publications for June CoMC meeting</vt:lpwstr>
  </property>
  <property fmtid="{D5CDD505-2E9C-101B-9397-08002B2CF9AE}" pid="6" name="_AuthorEmail">
    <vt:lpwstr>emma.smith@xoserve.com</vt:lpwstr>
  </property>
  <property fmtid="{D5CDD505-2E9C-101B-9397-08002B2CF9AE}" pid="7" name="_AuthorEmailDisplayName">
    <vt:lpwstr>Smith, Emma</vt:lpwstr>
  </property>
  <property fmtid="{D5CDD505-2E9C-101B-9397-08002B2CF9AE}" pid="8" name="ContentTypeId">
    <vt:lpwstr>0x010100EC027A3842200A4881B078E78C741B39</vt:lpwstr>
  </property>
  <property fmtid="{D5CDD505-2E9C-101B-9397-08002B2CF9AE}" pid="9" name="_PreviousAdHocReviewCycleID">
    <vt:i4>860070219</vt:i4>
  </property>
</Properties>
</file>