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261" r:id="rId3"/>
    <p:sldId id="266" r:id="rId4"/>
    <p:sldId id="267" r:id="rId5"/>
    <p:sldId id="268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C978"/>
    <a:srgbClr val="DEE69A"/>
    <a:srgbClr val="6FBA67"/>
    <a:srgbClr val="64C7F2"/>
    <a:srgbClr val="333333"/>
    <a:srgbClr val="6CA1D6"/>
    <a:srgbClr val="C3E4EB"/>
    <a:srgbClr val="454545"/>
    <a:srgbClr val="99DAF6"/>
    <a:srgbClr val="C4E5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867" autoAdjust="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9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26511B-5F06-4136-97DA-E9E83F51C7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306E8E-E973-448A-9601-E97BBBD2E7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42400-2F14-4ED1-BE39-3E7C97A0561F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E56AE5-D9C5-4A6B-B0D0-53B67503DC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60698A-66F2-40B4-87FA-6C69D609F5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9A8F8-97D1-4D4C-AF91-6C184D2F1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661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9B4F7-9AF9-4688-85B1-3A45625C11E1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2C555-6DCF-429E-96AB-0BDF1D6C6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20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4520F41C-8FD0-42B2-9542-FC4C7761E6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214B7D-A304-4F45-98C0-5365E118D86E}"/>
              </a:ext>
            </a:extLst>
          </p:cNvPr>
          <p:cNvSpPr/>
          <p:nvPr userDrawn="1"/>
        </p:nvSpPr>
        <p:spPr>
          <a:xfrm>
            <a:off x="0" y="5589814"/>
            <a:ext cx="12192000" cy="1268186"/>
          </a:xfrm>
          <a:prstGeom prst="rect">
            <a:avLst/>
          </a:prstGeom>
          <a:solidFill>
            <a:srgbClr val="9C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DB5630-ACEC-4D01-9C50-A3ABA8ADB1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906" y="5907370"/>
            <a:ext cx="1589535" cy="6551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CE78135-83DC-4D35-BA6B-421BFE743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850" y="509816"/>
            <a:ext cx="10002479" cy="1216616"/>
          </a:xfrm>
        </p:spPr>
        <p:txBody>
          <a:bodyPr wrap="square" anchor="b">
            <a:norm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US" dirty="0"/>
              <a:t>Insert Presentation Title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4E2932A-A1A4-410A-B28A-91278C5985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6C2D4C3-7067-4502-A2AB-85CE5D2C76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4850" y="5818641"/>
            <a:ext cx="8958262" cy="810532"/>
          </a:xfrm>
        </p:spPr>
        <p:txBody>
          <a:bodyPr anchor="ctr"/>
          <a:lstStyle>
            <a:lvl1pPr marL="0" indent="0">
              <a:buNone/>
              <a:defRPr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Your Name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D4EDE0E-4B3D-4CAE-B1DB-4B9AC6F30BE7}"/>
              </a:ext>
            </a:extLst>
          </p:cNvPr>
          <p:cNvCxnSpPr>
            <a:cxnSpLocks/>
          </p:cNvCxnSpPr>
          <p:nvPr userDrawn="1"/>
        </p:nvCxnSpPr>
        <p:spPr>
          <a:xfrm>
            <a:off x="838200" y="1842854"/>
            <a:ext cx="11353800" cy="0"/>
          </a:xfrm>
          <a:prstGeom prst="line">
            <a:avLst/>
          </a:prstGeom>
          <a:ln w="12700">
            <a:solidFill>
              <a:srgbClr val="9CC9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41E9D-841C-4206-8D73-EDD22DBC2D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4850" y="2091070"/>
            <a:ext cx="6364544" cy="82756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CC978"/>
                </a:solidFill>
              </a:defRPr>
            </a:lvl1pPr>
          </a:lstStyle>
          <a:p>
            <a:pPr lvl="0"/>
            <a:r>
              <a:rPr lang="en-GB" dirty="0"/>
              <a:t>Insert Sub Title Here</a:t>
            </a:r>
          </a:p>
        </p:txBody>
      </p:sp>
      <p:sp>
        <p:nvSpPr>
          <p:cNvPr id="11" name="Text Placeholder 38">
            <a:extLst>
              <a:ext uri="{FF2B5EF4-FFF2-40B4-BE49-F238E27FC236}">
                <a16:creationId xmlns:a16="http://schemas.microsoft.com/office/drawing/2014/main" id="{F143EEA2-62C1-4A2A-805E-F2927A8A21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4700" y="3307857"/>
            <a:ext cx="7566411" cy="544890"/>
          </a:xfrm>
        </p:spPr>
        <p:txBody>
          <a:bodyPr>
            <a:normAutofit/>
          </a:bodyPr>
          <a:lstStyle>
            <a:lvl1pPr marL="0" indent="0">
              <a:buNone/>
              <a:defRPr sz="1800" b="0" i="1">
                <a:solidFill>
                  <a:srgbClr val="FFFF00"/>
                </a:solidFill>
                <a:highlight>
                  <a:srgbClr val="937DB8"/>
                </a:highlight>
              </a:defRPr>
            </a:lvl1pPr>
          </a:lstStyle>
          <a:p>
            <a:pPr lvl="0"/>
            <a:r>
              <a:rPr lang="en-GB" dirty="0"/>
              <a:t>To change title slide image, click the ‘View’ tab &gt; ‘Slide Master’ &gt; right click on the image &gt; select ‘change image’ &gt; select from image bank located at:</a:t>
            </a:r>
          </a:p>
        </p:txBody>
      </p:sp>
      <p:sp>
        <p:nvSpPr>
          <p:cNvPr id="12" name="Text Placeholder 38">
            <a:extLst>
              <a:ext uri="{FF2B5EF4-FFF2-40B4-BE49-F238E27FC236}">
                <a16:creationId xmlns:a16="http://schemas.microsoft.com/office/drawing/2014/main" id="{6E7AA3C6-529B-4485-B58A-A963D1B901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4699" y="4064730"/>
            <a:ext cx="7566411" cy="305487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rgbClr val="FFFF00"/>
                </a:solidFill>
                <a:highlight>
                  <a:srgbClr val="937DB8"/>
                </a:highlight>
              </a:defRPr>
            </a:lvl1pPr>
          </a:lstStyle>
          <a:p>
            <a:pPr lvl="0"/>
            <a:r>
              <a:rPr lang="en-GB" dirty="0"/>
              <a:t>G:\Gemserv\Image Bank\</a:t>
            </a:r>
            <a:r>
              <a:rPr lang="en-GB" dirty="0" err="1"/>
              <a:t>Powerpoint</a:t>
            </a:r>
            <a:r>
              <a:rPr lang="en-GB" dirty="0"/>
              <a:t>\Title Images\Green </a:t>
            </a:r>
          </a:p>
        </p:txBody>
      </p:sp>
      <p:sp>
        <p:nvSpPr>
          <p:cNvPr id="13" name="Text Placeholder 38">
            <a:extLst>
              <a:ext uri="{FF2B5EF4-FFF2-40B4-BE49-F238E27FC236}">
                <a16:creationId xmlns:a16="http://schemas.microsoft.com/office/drawing/2014/main" id="{C8EF5717-EB0C-4C9A-8998-BED59DA778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4699" y="4582200"/>
            <a:ext cx="7566411" cy="544890"/>
          </a:xfrm>
        </p:spPr>
        <p:txBody>
          <a:bodyPr>
            <a:normAutofit/>
          </a:bodyPr>
          <a:lstStyle>
            <a:lvl1pPr marL="0" indent="0">
              <a:buNone/>
              <a:defRPr sz="1800" b="0" i="1">
                <a:solidFill>
                  <a:srgbClr val="FFFF00"/>
                </a:solidFill>
                <a:highlight>
                  <a:srgbClr val="937DB8"/>
                </a:highlight>
              </a:defRPr>
            </a:lvl1pPr>
          </a:lstStyle>
          <a:p>
            <a:pPr lvl="0"/>
            <a:r>
              <a:rPr lang="en-GB" dirty="0"/>
              <a:t>Once preferred image is selected, click the ‘Close Master View’ button under the ‘Slide Master’ tab.</a:t>
            </a:r>
          </a:p>
        </p:txBody>
      </p:sp>
    </p:spTree>
    <p:extLst>
      <p:ext uri="{BB962C8B-B14F-4D97-AF65-F5344CB8AC3E}">
        <p14:creationId xmlns:p14="http://schemas.microsoft.com/office/powerpoint/2010/main" val="2753444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5E146CE5-A321-4065-992D-C04B2C4A4F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850" y="254000"/>
            <a:ext cx="10287000" cy="719329"/>
          </a:xfr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Insert Heading Here</a:t>
            </a:r>
            <a:endParaRPr lang="en-GB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C04DD31-408D-4A2F-B640-3E00012B1904}"/>
              </a:ext>
            </a:extLst>
          </p:cNvPr>
          <p:cNvCxnSpPr>
            <a:cxnSpLocks/>
          </p:cNvCxnSpPr>
          <p:nvPr userDrawn="1"/>
        </p:nvCxnSpPr>
        <p:spPr>
          <a:xfrm>
            <a:off x="838200" y="1138464"/>
            <a:ext cx="10153650" cy="0"/>
          </a:xfrm>
          <a:prstGeom prst="line">
            <a:avLst/>
          </a:prstGeom>
          <a:ln>
            <a:solidFill>
              <a:srgbClr val="9CC978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A660B1D-4AA8-4AB5-8EFE-9053ED646EE3}"/>
              </a:ext>
            </a:extLst>
          </p:cNvPr>
          <p:cNvSpPr/>
          <p:nvPr userDrawn="1"/>
        </p:nvSpPr>
        <p:spPr>
          <a:xfrm>
            <a:off x="0" y="6320002"/>
            <a:ext cx="12192000" cy="537998"/>
          </a:xfrm>
          <a:prstGeom prst="rect">
            <a:avLst/>
          </a:prstGeom>
          <a:solidFill>
            <a:srgbClr val="9C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983C685-BBC6-46AB-A289-4A7BDCB0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50" y="6404194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Gemserv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30FB6A7-48C8-4B71-90AC-22B266881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5850" y="64041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10C381-1A06-427A-8938-CFE23249EA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C0C4F9-9D68-4D95-9F89-3CB52578A3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59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FB0B04-9711-41D2-92AC-729FFC72B836}"/>
              </a:ext>
            </a:extLst>
          </p:cNvPr>
          <p:cNvSpPr/>
          <p:nvPr userDrawn="1"/>
        </p:nvSpPr>
        <p:spPr>
          <a:xfrm>
            <a:off x="0" y="6320002"/>
            <a:ext cx="12192000" cy="537998"/>
          </a:xfrm>
          <a:prstGeom prst="rect">
            <a:avLst/>
          </a:prstGeom>
          <a:solidFill>
            <a:srgbClr val="9C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B3358BF-7D01-42C8-87A6-620EF6883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50" y="6404194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Gemserv</a:t>
            </a:r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F1DC056-3CD5-42A1-B120-A317F6F44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5850" y="64041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10C381-1A06-427A-8938-CFE23249EA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AEE97D-717C-415B-8C50-0AC5E2A599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08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9D06F39-DCAD-4F56-A536-6D574564B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850" y="254000"/>
            <a:ext cx="10287000" cy="719329"/>
          </a:xfr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Insert Heading Here</a:t>
            </a:r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EF612D-3D30-4D06-BEE1-A732BBB95F8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138464"/>
            <a:ext cx="10153650" cy="0"/>
          </a:xfrm>
          <a:prstGeom prst="line">
            <a:avLst/>
          </a:prstGeom>
          <a:ln>
            <a:solidFill>
              <a:srgbClr val="9CC978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278D6A99-3EA2-4589-B0EE-4ECF7992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1303600"/>
            <a:ext cx="1015365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A15165-5552-4B81-9885-B058C58CFBF3}"/>
              </a:ext>
            </a:extLst>
          </p:cNvPr>
          <p:cNvSpPr/>
          <p:nvPr userDrawn="1"/>
        </p:nvSpPr>
        <p:spPr>
          <a:xfrm>
            <a:off x="0" y="6320002"/>
            <a:ext cx="12192000" cy="537998"/>
          </a:xfrm>
          <a:prstGeom prst="rect">
            <a:avLst/>
          </a:prstGeom>
          <a:solidFill>
            <a:srgbClr val="9C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8E9AEF6-1CFE-4292-9840-4719D594E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50" y="6404194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Gemserv</a:t>
            </a:r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16687C7-41CE-4DFB-A9D2-9C8DA5DB8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5850" y="64041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10C381-1A06-427A-8938-CFE23249EA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5A7C4B-243F-4842-8149-476F1CA087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37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278D6A99-3EA2-4589-B0EE-4ECF7992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527014"/>
            <a:ext cx="10153650" cy="443861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F37B065-A6AC-4E74-AEAD-998E9BE046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58336"/>
            <a:ext cx="10153650" cy="326502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en-US" dirty="0"/>
              <a:t>Insert Image Heading Here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19949-FD94-4B62-823B-2694D983DC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492297"/>
            <a:ext cx="10153649" cy="62071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Image Description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4F241E-C3EE-4873-88CE-2059463327BE}"/>
              </a:ext>
            </a:extLst>
          </p:cNvPr>
          <p:cNvSpPr/>
          <p:nvPr userDrawn="1"/>
        </p:nvSpPr>
        <p:spPr>
          <a:xfrm>
            <a:off x="0" y="6320002"/>
            <a:ext cx="12192000" cy="537998"/>
          </a:xfrm>
          <a:prstGeom prst="rect">
            <a:avLst/>
          </a:prstGeom>
          <a:solidFill>
            <a:srgbClr val="9C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0EC3E21-9014-41E2-95CC-E5A49CC2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50" y="6404194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Gemserv</a:t>
            </a:r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2E3311A-21B5-4821-8687-B24C5452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5850" y="64041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10C381-1A06-427A-8938-CFE23249EA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6B7948-8632-49BB-AC7F-B9E889C1A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94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9E1301-83B1-41BD-9F11-EA231CCF6A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CC9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17963E-BC6D-4A26-BB66-D97310F2F5DB}"/>
              </a:ext>
            </a:extLst>
          </p:cNvPr>
          <p:cNvSpPr/>
          <p:nvPr userDrawn="1"/>
        </p:nvSpPr>
        <p:spPr>
          <a:xfrm>
            <a:off x="0" y="5589814"/>
            <a:ext cx="12192000" cy="1268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183798-8287-4A7A-964E-2221E9E400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781" y="5778746"/>
            <a:ext cx="6897638" cy="10210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AC38A2-5692-4251-AFE3-C7901AA14F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01AC329-D6FF-4FCA-862B-E1101C80E7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52324"/>
            <a:ext cx="8190297" cy="1325563"/>
          </a:xfrm>
        </p:spPr>
        <p:txBody>
          <a:bodyPr lIns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Listening (Edit) </a:t>
            </a:r>
            <a:endParaRPr lang="en-GB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5323DD7-F961-435B-A3E8-697393BC71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177937"/>
            <a:ext cx="8190296" cy="1611313"/>
          </a:xfrm>
        </p:spPr>
        <p:txBody>
          <a:bodyPr l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name or subtext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CA6E9F9-CE75-4561-A7D2-F3D273716FE5}"/>
              </a:ext>
            </a:extLst>
          </p:cNvPr>
          <p:cNvCxnSpPr>
            <a:cxnSpLocks/>
          </p:cNvCxnSpPr>
          <p:nvPr userDrawn="1"/>
        </p:nvCxnSpPr>
        <p:spPr>
          <a:xfrm>
            <a:off x="844550" y="2979007"/>
            <a:ext cx="10126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21DB25F3-83BD-404A-AFE9-D2091ACA0D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8" y="5790935"/>
            <a:ext cx="1872919" cy="9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5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9E1301-83B1-41BD-9F11-EA231CCF6A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3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17963E-BC6D-4A26-BB66-D97310F2F5DB}"/>
              </a:ext>
            </a:extLst>
          </p:cNvPr>
          <p:cNvSpPr/>
          <p:nvPr userDrawn="1"/>
        </p:nvSpPr>
        <p:spPr>
          <a:xfrm>
            <a:off x="0" y="5589814"/>
            <a:ext cx="12192000" cy="1268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183798-8287-4A7A-964E-2221E9E400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781" y="5778746"/>
            <a:ext cx="6897638" cy="1021082"/>
          </a:xfrm>
          <a:prstGeom prst="rect">
            <a:avLst/>
          </a:prstGeom>
        </p:spPr>
      </p:pic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5323DD7-F961-435B-A3E8-697393BC71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177937"/>
            <a:ext cx="8190296" cy="1611313"/>
          </a:xfrm>
        </p:spPr>
        <p:txBody>
          <a:bodyPr lIns="0"/>
          <a:lstStyle>
            <a:lvl1pPr marL="0" indent="0">
              <a:buNone/>
              <a:defRPr>
                <a:solidFill>
                  <a:srgbClr val="9CC978"/>
                </a:solidFill>
              </a:defRPr>
            </a:lvl1pPr>
          </a:lstStyle>
          <a:p>
            <a:pPr lvl="0"/>
            <a:r>
              <a:rPr lang="en-GB" dirty="0"/>
              <a:t>Insert name or subtext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CA6E9F9-CE75-4561-A7D2-F3D273716FE5}"/>
              </a:ext>
            </a:extLst>
          </p:cNvPr>
          <p:cNvCxnSpPr>
            <a:cxnSpLocks/>
          </p:cNvCxnSpPr>
          <p:nvPr userDrawn="1"/>
        </p:nvCxnSpPr>
        <p:spPr>
          <a:xfrm>
            <a:off x="844550" y="2979007"/>
            <a:ext cx="1012603" cy="0"/>
          </a:xfrm>
          <a:prstGeom prst="line">
            <a:avLst/>
          </a:prstGeom>
          <a:ln>
            <a:solidFill>
              <a:srgbClr val="9CC978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5B1B0068-575C-4166-BE30-5119F21F10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52324"/>
            <a:ext cx="8190297" cy="1325563"/>
          </a:xfrm>
        </p:spPr>
        <p:txBody>
          <a:bodyPr lIns="0" anchor="b"/>
          <a:lstStyle>
            <a:lvl1pPr>
              <a:defRPr>
                <a:solidFill>
                  <a:srgbClr val="9CC978"/>
                </a:solidFill>
              </a:defRPr>
            </a:lvl1pPr>
          </a:lstStyle>
          <a:p>
            <a:r>
              <a:rPr lang="en-US" dirty="0"/>
              <a:t>Thank You For Listening (Edit)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9491BD-F506-4B43-B3EB-5A41AC8464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8E9B8A-F28C-4315-99CC-CEA10CF1A3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8" y="5790935"/>
            <a:ext cx="1872919" cy="9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1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23E771E-AA30-45A4-B8D4-54A32FDB83A1}"/>
              </a:ext>
            </a:extLst>
          </p:cNvPr>
          <p:cNvSpPr/>
          <p:nvPr userDrawn="1"/>
        </p:nvSpPr>
        <p:spPr>
          <a:xfrm>
            <a:off x="0" y="6320002"/>
            <a:ext cx="12192000" cy="537998"/>
          </a:xfrm>
          <a:prstGeom prst="rect">
            <a:avLst/>
          </a:prstGeom>
          <a:solidFill>
            <a:srgbClr val="9C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01A3B7-649A-46B1-BA92-64E48CFE4F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850" y="254000"/>
            <a:ext cx="10287000" cy="719329"/>
          </a:xfr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Insert Heading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EACCD-2602-4A1D-B163-28B7423AD7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6622" y="1303546"/>
            <a:ext cx="10515600" cy="4851375"/>
          </a:xfrm>
        </p:spPr>
        <p:txBody>
          <a:bodyPr/>
          <a:lstStyle>
            <a:lvl1pPr>
              <a:defRPr sz="2400"/>
            </a:lvl1pPr>
            <a:lvl2pPr marL="685800" indent="-228600">
              <a:buClr>
                <a:srgbClr val="DEE69A"/>
              </a:buClr>
              <a:buFont typeface="Wingdings" panose="05000000000000000000" pitchFamily="2" charset="2"/>
              <a:buChar char="§"/>
              <a:defRPr sz="2200"/>
            </a:lvl2pPr>
            <a:lvl3pPr>
              <a:defRPr sz="2000"/>
            </a:lvl3pPr>
            <a:lvl4pPr marL="1600200" indent="-228600">
              <a:buClr>
                <a:srgbClr val="DEE69A"/>
              </a:buClr>
              <a:buFont typeface="Wingdings" panose="05000000000000000000" pitchFamily="2" charset="2"/>
              <a:buChar char="§"/>
              <a:defRPr sz="1800">
                <a:solidFill>
                  <a:srgbClr val="454545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Main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EC5C1-9C49-46C6-8A80-586BA3C13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50" y="6404194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Gemserv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32218-7D44-4F67-A952-266BFA23E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5850" y="64041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10C381-1A06-427A-8938-CFE23249EA2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3F4DFD-69B1-42F2-BE7A-B0C7D7529A79}"/>
              </a:ext>
            </a:extLst>
          </p:cNvPr>
          <p:cNvCxnSpPr>
            <a:cxnSpLocks/>
          </p:cNvCxnSpPr>
          <p:nvPr userDrawn="1"/>
        </p:nvCxnSpPr>
        <p:spPr>
          <a:xfrm>
            <a:off x="838200" y="1138464"/>
            <a:ext cx="10153650" cy="0"/>
          </a:xfrm>
          <a:prstGeom prst="line">
            <a:avLst/>
          </a:prstGeom>
          <a:ln w="12700">
            <a:solidFill>
              <a:srgbClr val="9CC9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50F3E25-9944-4A0B-BFDE-5C14F3A438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4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2E35F16-661D-4DBD-A34B-409E306F8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52324"/>
            <a:ext cx="8190297" cy="1325563"/>
          </a:xfrm>
        </p:spPr>
        <p:txBody>
          <a:bodyPr lIns="0" anchor="b"/>
          <a:lstStyle>
            <a:lvl1pPr>
              <a:defRPr>
                <a:solidFill>
                  <a:srgbClr val="9CC978"/>
                </a:solidFill>
              </a:defRPr>
            </a:lvl1pPr>
          </a:lstStyle>
          <a:p>
            <a:r>
              <a:rPr lang="en-US" dirty="0"/>
              <a:t>Sub Section Title Heading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37560BD2-47F2-4683-B019-F37368046D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177937"/>
            <a:ext cx="8190296" cy="1611313"/>
          </a:xfrm>
        </p:spPr>
        <p:txBody>
          <a:bodyPr lIns="0"/>
          <a:lstStyle>
            <a:lvl1pPr marL="0" indent="0">
              <a:buNone/>
              <a:defRPr>
                <a:solidFill>
                  <a:srgbClr val="9CC978"/>
                </a:solidFill>
              </a:defRPr>
            </a:lvl1pPr>
          </a:lstStyle>
          <a:p>
            <a:pPr lvl="0"/>
            <a:r>
              <a:rPr lang="en-GB" dirty="0"/>
              <a:t>Description or sub heading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3CA732-969E-414E-A76E-91C2F3DC4962}"/>
              </a:ext>
            </a:extLst>
          </p:cNvPr>
          <p:cNvCxnSpPr>
            <a:cxnSpLocks/>
          </p:cNvCxnSpPr>
          <p:nvPr userDrawn="1"/>
        </p:nvCxnSpPr>
        <p:spPr>
          <a:xfrm>
            <a:off x="844550" y="2979007"/>
            <a:ext cx="1012603" cy="0"/>
          </a:xfrm>
          <a:prstGeom prst="line">
            <a:avLst/>
          </a:prstGeom>
          <a:ln>
            <a:solidFill>
              <a:srgbClr val="9CC978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12E4E65-1B27-4F2E-BCD9-0C4F5CF9F7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3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Title Slid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32A5D-8544-4D9E-B6B9-E7517AD7B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2375" y="1969755"/>
            <a:ext cx="5631426" cy="1325563"/>
          </a:xfrm>
        </p:spPr>
        <p:txBody>
          <a:bodyPr lIns="0" anchor="b"/>
          <a:lstStyle>
            <a:lvl1pPr>
              <a:defRPr/>
            </a:lvl1pPr>
          </a:lstStyle>
          <a:p>
            <a:r>
              <a:rPr lang="en-US" dirty="0"/>
              <a:t>Sub Section Title Heading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F34DB0-BD63-45D9-9155-4CB1D0D224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22374" y="3704097"/>
            <a:ext cx="5631426" cy="1611313"/>
          </a:xfrm>
        </p:spPr>
        <p:txBody>
          <a:bodyPr lIns="0"/>
          <a:lstStyle>
            <a:lvl1pPr marL="0" indent="0">
              <a:buNone/>
              <a:defRPr>
                <a:solidFill>
                  <a:srgbClr val="9CC978"/>
                </a:solidFill>
              </a:defRPr>
            </a:lvl1pPr>
          </a:lstStyle>
          <a:p>
            <a:pPr lvl="0"/>
            <a:r>
              <a:rPr lang="en-GB" dirty="0"/>
              <a:t>Description or sub heading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6D34EA1-73A4-4B91-BF40-88186512FA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7"/>
            <a:ext cx="5306230" cy="685170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531B93-765C-4DBA-B20C-10A756577FD5}"/>
              </a:ext>
            </a:extLst>
          </p:cNvPr>
          <p:cNvCxnSpPr>
            <a:cxnSpLocks/>
          </p:cNvCxnSpPr>
          <p:nvPr userDrawn="1"/>
        </p:nvCxnSpPr>
        <p:spPr>
          <a:xfrm>
            <a:off x="5722374" y="3499707"/>
            <a:ext cx="1012603" cy="0"/>
          </a:xfrm>
          <a:prstGeom prst="line">
            <a:avLst/>
          </a:prstGeom>
          <a:ln>
            <a:solidFill>
              <a:srgbClr val="9CC978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87BA5A9-60CC-46FC-9458-E93E4E8F8B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4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75DA0F-6783-4D0E-91A2-92EB389491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C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1D6C8F-2AF2-4B87-AFC5-53A959D99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00F15F6-2BA6-4DB1-9354-B9F0FE8DF2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52324"/>
            <a:ext cx="8190297" cy="1325563"/>
          </a:xfrm>
        </p:spPr>
        <p:txBody>
          <a:bodyPr lIns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Sub Section Title Heading</a:t>
            </a:r>
            <a:endParaRPr lang="en-GB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5579513-3739-4BCC-8285-EE0970C539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177937"/>
            <a:ext cx="8190296" cy="1611313"/>
          </a:xfrm>
        </p:spPr>
        <p:txBody>
          <a:bodyPr l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Description or sub heading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A863401-2DD7-4C9A-9F64-15F7A3C3DCBF}"/>
              </a:ext>
            </a:extLst>
          </p:cNvPr>
          <p:cNvCxnSpPr>
            <a:cxnSpLocks/>
          </p:cNvCxnSpPr>
          <p:nvPr userDrawn="1"/>
        </p:nvCxnSpPr>
        <p:spPr>
          <a:xfrm>
            <a:off x="844550" y="2979007"/>
            <a:ext cx="10126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59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Title Slide Blu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75DA0F-6783-4D0E-91A2-92EB389491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C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1D6C8F-2AF2-4B87-AFC5-53A959D99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241C6E-425E-4682-A7A1-36153A5FB3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06230" cy="685799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CCFDA71-AD70-4052-A383-3336E5613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2375" y="1969755"/>
            <a:ext cx="5631426" cy="1325563"/>
          </a:xfrm>
        </p:spPr>
        <p:txBody>
          <a:bodyPr lIns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Sub Section Title Heading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DD56A46-3203-4D54-8140-8C918AFB3E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22374" y="3704097"/>
            <a:ext cx="5631426" cy="1611313"/>
          </a:xfrm>
        </p:spPr>
        <p:txBody>
          <a:bodyPr l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Description or sub heading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89CDF8A-3E4D-48AB-88CD-F9B3DCB8B2C0}"/>
              </a:ext>
            </a:extLst>
          </p:cNvPr>
          <p:cNvCxnSpPr>
            <a:cxnSpLocks/>
          </p:cNvCxnSpPr>
          <p:nvPr userDrawn="1"/>
        </p:nvCxnSpPr>
        <p:spPr>
          <a:xfrm>
            <a:off x="5722374" y="3499707"/>
            <a:ext cx="10126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18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Title Slide Blu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75DA0F-6783-4D0E-91A2-92EB389491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BA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32A5D-8544-4D9E-B6B9-E7517AD7B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52324"/>
            <a:ext cx="8190297" cy="1325563"/>
          </a:xfrm>
        </p:spPr>
        <p:txBody>
          <a:bodyPr lIns="0" anchor="b"/>
          <a:lstStyle>
            <a:lvl1pPr>
              <a:defRPr>
                <a:solidFill>
                  <a:srgbClr val="DEE69A"/>
                </a:solidFill>
              </a:defRPr>
            </a:lvl1pPr>
          </a:lstStyle>
          <a:p>
            <a:r>
              <a:rPr lang="en-US" dirty="0"/>
              <a:t>Sub Section Title Heading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F34DB0-BD63-45D9-9155-4CB1D0D224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177937"/>
            <a:ext cx="8190296" cy="1611313"/>
          </a:xfrm>
        </p:spPr>
        <p:txBody>
          <a:bodyPr lIns="0"/>
          <a:lstStyle>
            <a:lvl1pPr marL="0" indent="0">
              <a:buNone/>
              <a:defRPr>
                <a:solidFill>
                  <a:srgbClr val="DEE69A"/>
                </a:solidFill>
              </a:defRPr>
            </a:lvl1pPr>
          </a:lstStyle>
          <a:p>
            <a:pPr lvl="0"/>
            <a:r>
              <a:rPr lang="en-GB" dirty="0"/>
              <a:t>Description or sub heading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1D6C8F-2AF2-4B87-AFC5-53A959D99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920C73-54EB-4724-8907-29882A98FD42}"/>
              </a:ext>
            </a:extLst>
          </p:cNvPr>
          <p:cNvCxnSpPr>
            <a:cxnSpLocks/>
          </p:cNvCxnSpPr>
          <p:nvPr userDrawn="1"/>
        </p:nvCxnSpPr>
        <p:spPr>
          <a:xfrm>
            <a:off x="844550" y="2979007"/>
            <a:ext cx="1012603" cy="0"/>
          </a:xfrm>
          <a:prstGeom prst="line">
            <a:avLst/>
          </a:prstGeom>
          <a:ln>
            <a:solidFill>
              <a:srgbClr val="DEE69A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92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Title Slide Blue Al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75DA0F-6783-4D0E-91A2-92EB38949149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6FBA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1D6C8F-2AF2-4B87-AFC5-53A959D99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EFED51-4A08-4851-A5C5-C9BE143A1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4"/>
            <a:ext cx="5306229" cy="6855251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085E7755-FAB0-43CE-AA2B-82B5AD4256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2375" y="1969755"/>
            <a:ext cx="5631426" cy="1325563"/>
          </a:xfrm>
        </p:spPr>
        <p:txBody>
          <a:bodyPr wrap="square" lIns="0" anchor="b"/>
          <a:lstStyle>
            <a:lvl1pPr>
              <a:defRPr>
                <a:solidFill>
                  <a:srgbClr val="DEE69A"/>
                </a:solidFill>
              </a:defRPr>
            </a:lvl1pPr>
          </a:lstStyle>
          <a:p>
            <a:r>
              <a:rPr lang="en-US" dirty="0"/>
              <a:t>Sub Section Title Heading</a:t>
            </a:r>
            <a:endParaRPr lang="en-GB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E6E33B6F-CF79-4752-AED7-EEA8000EDC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22374" y="3704097"/>
            <a:ext cx="5631426" cy="1611313"/>
          </a:xfrm>
        </p:spPr>
        <p:txBody>
          <a:bodyPr lIns="0"/>
          <a:lstStyle>
            <a:lvl1pPr marL="0" indent="0">
              <a:buNone/>
              <a:defRPr>
                <a:solidFill>
                  <a:srgbClr val="DEE69A"/>
                </a:solidFill>
              </a:defRPr>
            </a:lvl1pPr>
          </a:lstStyle>
          <a:p>
            <a:pPr lvl="0"/>
            <a:r>
              <a:rPr lang="en-GB" dirty="0"/>
              <a:t>Description or sub heading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C282B22-CE50-481F-94FD-7EF01C06A97C}"/>
              </a:ext>
            </a:extLst>
          </p:cNvPr>
          <p:cNvCxnSpPr>
            <a:cxnSpLocks/>
          </p:cNvCxnSpPr>
          <p:nvPr userDrawn="1"/>
        </p:nvCxnSpPr>
        <p:spPr>
          <a:xfrm>
            <a:off x="5722374" y="3499707"/>
            <a:ext cx="1012603" cy="0"/>
          </a:xfrm>
          <a:prstGeom prst="line">
            <a:avLst/>
          </a:prstGeom>
          <a:ln>
            <a:solidFill>
              <a:srgbClr val="DEE69A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93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3B54A2D-7517-4BBE-921B-04FBFA9E4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850" y="254000"/>
            <a:ext cx="10287000" cy="719329"/>
          </a:xfrm>
        </p:spPr>
        <p:txBody>
          <a:bodyPr anchor="b" anchorCtr="0"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Insert Heading Here</a:t>
            </a:r>
            <a:endParaRPr lang="en-GB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F76102C-AEF1-491A-9D2D-8F6556DD5AC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138464"/>
            <a:ext cx="10153650" cy="0"/>
          </a:xfrm>
          <a:prstGeom prst="line">
            <a:avLst/>
          </a:prstGeom>
          <a:ln>
            <a:solidFill>
              <a:srgbClr val="9CC978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BAEABF1-3B62-4DB6-8F1C-A2CF04D11B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6622" y="1303546"/>
            <a:ext cx="5293179" cy="4851375"/>
          </a:xfrm>
        </p:spPr>
        <p:txBody>
          <a:bodyPr/>
          <a:lstStyle>
            <a:lvl1pPr>
              <a:defRPr sz="2400"/>
            </a:lvl1pPr>
            <a:lvl2pPr marL="685800" indent="-228600">
              <a:buClr>
                <a:srgbClr val="DEE69A"/>
              </a:buClr>
              <a:buFont typeface="Wingdings" panose="05000000000000000000" pitchFamily="2" charset="2"/>
              <a:buChar char="§"/>
              <a:defRPr sz="2200"/>
            </a:lvl2pPr>
            <a:lvl3pPr>
              <a:defRPr sz="2000"/>
            </a:lvl3pPr>
            <a:lvl4pPr marL="1600200" indent="-228600">
              <a:buClr>
                <a:srgbClr val="DEE69A"/>
              </a:buClr>
              <a:buFont typeface="Wingdings" panose="05000000000000000000" pitchFamily="2" charset="2"/>
              <a:buChar char="§"/>
              <a:defRPr sz="1800">
                <a:solidFill>
                  <a:srgbClr val="454545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Main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00997E5-F693-4EDD-B2D7-AD52BE1F8A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72200" y="1303546"/>
            <a:ext cx="5293179" cy="4851375"/>
          </a:xfrm>
        </p:spPr>
        <p:txBody>
          <a:bodyPr/>
          <a:lstStyle>
            <a:lvl1pPr>
              <a:defRPr sz="2400"/>
            </a:lvl1pPr>
            <a:lvl2pPr marL="685800" indent="-228600">
              <a:buClr>
                <a:srgbClr val="DEE69A"/>
              </a:buClr>
              <a:buFont typeface="Wingdings" panose="05000000000000000000" pitchFamily="2" charset="2"/>
              <a:buChar char="§"/>
              <a:defRPr sz="2200"/>
            </a:lvl2pPr>
            <a:lvl3pPr>
              <a:defRPr sz="2000"/>
            </a:lvl3pPr>
            <a:lvl4pPr marL="1600200" indent="-228600">
              <a:buClr>
                <a:srgbClr val="DEE69A"/>
              </a:buClr>
              <a:buFont typeface="Wingdings" panose="05000000000000000000" pitchFamily="2" charset="2"/>
              <a:buChar char="§"/>
              <a:defRPr sz="1800">
                <a:solidFill>
                  <a:srgbClr val="454545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Main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8109A4-BDCE-4485-A620-7414AB954875}"/>
              </a:ext>
            </a:extLst>
          </p:cNvPr>
          <p:cNvSpPr/>
          <p:nvPr userDrawn="1"/>
        </p:nvSpPr>
        <p:spPr>
          <a:xfrm>
            <a:off x="0" y="6320002"/>
            <a:ext cx="12192000" cy="537998"/>
          </a:xfrm>
          <a:prstGeom prst="rect">
            <a:avLst/>
          </a:prstGeom>
          <a:solidFill>
            <a:srgbClr val="9C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AE65598-B1DD-43EF-8C8B-7B9A7DEA7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50" y="6404194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Gemserv</a:t>
            </a:r>
            <a:endParaRPr lang="en-GB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3121AC3-14AA-4CC8-B25E-17F355E7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5850" y="64041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10C381-1A06-427A-8938-CFE23249EA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AB0B515-BDC4-40C1-8A79-2B4309D971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DD06A-9907-4A35-9E78-A31A31C6E5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Gemserv</a:t>
            </a:r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C4996A-4BE6-488C-8AEB-E34F93FE3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902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26390-6F8E-4C00-A21F-75822950A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2354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5C10B-AEA5-4D13-90B6-F2E2AED40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10C381-1A06-427A-8938-CFE23249EA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3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3" r:id="rId4"/>
    <p:sldLayoutId id="2147483662" r:id="rId5"/>
    <p:sldLayoutId id="2147483664" r:id="rId6"/>
    <p:sldLayoutId id="2147483661" r:id="rId7"/>
    <p:sldLayoutId id="2147483665" r:id="rId8"/>
    <p:sldLayoutId id="2147483652" r:id="rId9"/>
    <p:sldLayoutId id="2147483653" r:id="rId10"/>
    <p:sldLayoutId id="2147483655" r:id="rId11"/>
    <p:sldLayoutId id="2147483654" r:id="rId12"/>
    <p:sldLayoutId id="2147483658" r:id="rId13"/>
    <p:sldLayoutId id="2147483666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9CC97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CC978"/>
        </a:buClr>
        <a:buSzPct val="75000"/>
        <a:buFont typeface="Wingdings" panose="05000000000000000000" pitchFamily="2" charset="2"/>
        <a:buChar char="§"/>
        <a:defRPr sz="2800" kern="1200">
          <a:solidFill>
            <a:srgbClr val="33333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FBA67"/>
        </a:buClr>
        <a:buSzPct val="75000"/>
        <a:buFont typeface="Wingdings" panose="05000000000000000000" pitchFamily="2" charset="2"/>
        <a:buChar char=""/>
        <a:defRPr sz="2400" kern="12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C978"/>
        </a:buClr>
        <a:buSzPct val="75000"/>
        <a:buFont typeface="Wingdings" panose="05000000000000000000" pitchFamily="2" charset="2"/>
        <a:buChar char="§"/>
        <a:defRPr sz="2000" kern="1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FBA67"/>
        </a:buClr>
        <a:buSzPct val="75000"/>
        <a:buFont typeface="Wingdings" panose="05000000000000000000" pitchFamily="2" charset="2"/>
        <a:buChar char="w"/>
        <a:defRPr sz="1800" kern="12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C978"/>
        </a:buClr>
        <a:buSzPct val="75000"/>
        <a:buFont typeface="Wingdings" panose="05000000000000000000" pitchFamily="2" charset="2"/>
        <a:buChar char="§"/>
        <a:defRPr sz="18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56C34-42A9-4A8A-A0AC-01B616978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PARR Dashboards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9B27D-7A20-4FF5-ADD1-53719363C1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PAFA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A4FC-221C-4C0A-919E-D77508FBCF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12 June 2018</a:t>
            </a:r>
          </a:p>
        </p:txBody>
      </p:sp>
    </p:spTree>
    <p:extLst>
      <p:ext uri="{BB962C8B-B14F-4D97-AF65-F5344CB8AC3E}">
        <p14:creationId xmlns:p14="http://schemas.microsoft.com/office/powerpoint/2010/main" val="1008307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10AA7-C675-48E1-B30A-BD4FEF3FF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2A-2 No Meter Recorded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26E49-279C-4AA5-BB9D-8F9CA059C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622" y="1303546"/>
            <a:ext cx="5293179" cy="1498377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Report measures percentage of each Shippers portfolio of confirmed meter points with no meter recorded on the Supply Point Register as at the report snapshot date</a:t>
            </a:r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76553-E626-4F40-8016-9F045FD9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Gemserv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612C1-5C4E-4C86-AF31-D391FAFC7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C381-1A06-427A-8938-CFE23249EA2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DE1023-2B14-4811-9DBF-8FEF3344BA5D}"/>
              </a:ext>
            </a:extLst>
          </p:cNvPr>
          <p:cNvSpPr txBox="1">
            <a:spLocks/>
          </p:cNvSpPr>
          <p:nvPr/>
        </p:nvSpPr>
        <p:spPr>
          <a:xfrm>
            <a:off x="726622" y="2801923"/>
            <a:ext cx="5293179" cy="3352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E69A"/>
              </a:buClr>
              <a:buSzPct val="75000"/>
              <a:buFont typeface="Wingdings" panose="05000000000000000000" pitchFamily="2" charset="2"/>
              <a:buChar char="§"/>
              <a:defRPr sz="2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E69A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Monthly change</a:t>
            </a:r>
          </a:p>
          <a:p>
            <a:pPr marL="0" indent="0">
              <a:buNone/>
            </a:pPr>
            <a:r>
              <a:rPr lang="en-GB" sz="1800" dirty="0"/>
              <a:t>0.05% </a:t>
            </a:r>
            <a:r>
              <a:rPr lang="en-GB" sz="1800" dirty="0">
                <a:solidFill>
                  <a:srgbClr val="9CC978"/>
                </a:solidFill>
              </a:rPr>
              <a:t>↓</a:t>
            </a:r>
            <a:r>
              <a:rPr lang="en-GB" sz="1800" dirty="0"/>
              <a:t> </a:t>
            </a:r>
            <a:r>
              <a:rPr lang="en-GB" sz="1800" dirty="0" err="1"/>
              <a:t>Birnbeck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0.02% </a:t>
            </a:r>
            <a:r>
              <a:rPr lang="en-GB" sz="1800" dirty="0">
                <a:solidFill>
                  <a:srgbClr val="9CC978"/>
                </a:solidFill>
              </a:rPr>
              <a:t>↓</a:t>
            </a:r>
            <a:r>
              <a:rPr lang="en-GB" sz="1800" dirty="0"/>
              <a:t> Burnham-on-Sea</a:t>
            </a:r>
          </a:p>
          <a:p>
            <a:pPr marL="0" indent="0">
              <a:buNone/>
            </a:pPr>
            <a:r>
              <a:rPr lang="en-GB" sz="1800" dirty="0"/>
              <a:t>0.02% </a:t>
            </a:r>
            <a:r>
              <a:rPr lang="en-GB" sz="1800" dirty="0">
                <a:solidFill>
                  <a:srgbClr val="9CC978"/>
                </a:solidFill>
              </a:rPr>
              <a:t>↓</a:t>
            </a:r>
            <a:r>
              <a:rPr lang="en-GB" sz="1800" dirty="0"/>
              <a:t> Gravesend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0.03% </a:t>
            </a:r>
            <a:r>
              <a:rPr lang="en-GB" sz="1800" dirty="0">
                <a:solidFill>
                  <a:srgbClr val="C00000"/>
                </a:solidFill>
              </a:rPr>
              <a:t>↑</a:t>
            </a:r>
            <a:r>
              <a:rPr lang="en-GB" sz="1800" dirty="0"/>
              <a:t> Morecambe Central</a:t>
            </a:r>
          </a:p>
          <a:p>
            <a:pPr marL="0" indent="0">
              <a:buNone/>
            </a:pPr>
            <a:r>
              <a:rPr lang="en-GB" sz="1800" dirty="0"/>
              <a:t>0.01% </a:t>
            </a:r>
            <a:r>
              <a:rPr lang="en-GB" sz="1800" dirty="0">
                <a:solidFill>
                  <a:srgbClr val="C00000"/>
                </a:solidFill>
              </a:rPr>
              <a:t>↑</a:t>
            </a:r>
            <a:r>
              <a:rPr lang="en-GB" sz="1800" dirty="0"/>
              <a:t> Lytham</a:t>
            </a:r>
          </a:p>
          <a:p>
            <a:pPr marL="0" indent="0">
              <a:buNone/>
            </a:pPr>
            <a:r>
              <a:rPr lang="en-GB" sz="1800" dirty="0"/>
              <a:t>0.01% </a:t>
            </a:r>
            <a:r>
              <a:rPr lang="en-GB" sz="1800" dirty="0">
                <a:solidFill>
                  <a:srgbClr val="C00000"/>
                </a:solidFill>
              </a:rPr>
              <a:t>↑</a:t>
            </a:r>
            <a:r>
              <a:rPr lang="en-GB" sz="1800" dirty="0"/>
              <a:t> Southsea Clarence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6AD405D-1350-4BAA-85CA-87EA960CE84C}"/>
              </a:ext>
            </a:extLst>
          </p:cNvPr>
          <p:cNvSpPr txBox="1">
            <a:spLocks/>
          </p:cNvSpPr>
          <p:nvPr/>
        </p:nvSpPr>
        <p:spPr>
          <a:xfrm>
            <a:off x="6172200" y="3984771"/>
            <a:ext cx="5293179" cy="21701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E69A"/>
              </a:buClr>
              <a:buSzPct val="75000"/>
              <a:buFont typeface="Wingdings" panose="05000000000000000000" pitchFamily="2" charset="2"/>
              <a:buChar char="§"/>
              <a:defRPr sz="2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E69A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0.00% </a:t>
            </a:r>
            <a:r>
              <a:rPr lang="en-GB" dirty="0">
                <a:solidFill>
                  <a:srgbClr val="9CC978"/>
                </a:solidFill>
              </a:rPr>
              <a:t>↓</a:t>
            </a:r>
            <a:r>
              <a:rPr lang="en-GB" dirty="0"/>
              <a:t> - Monthly change</a:t>
            </a:r>
          </a:p>
          <a:p>
            <a:pPr marL="0" indent="0">
              <a:buNone/>
            </a:pPr>
            <a:r>
              <a:rPr lang="en-GB" dirty="0"/>
              <a:t>0.03% </a:t>
            </a:r>
            <a:r>
              <a:rPr lang="en-GB" dirty="0">
                <a:solidFill>
                  <a:srgbClr val="9CC978"/>
                </a:solidFill>
              </a:rPr>
              <a:t>↓</a:t>
            </a:r>
            <a:r>
              <a:rPr lang="en-GB" dirty="0"/>
              <a:t> - Annual change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0.51% 		</a:t>
            </a:r>
            <a:r>
              <a:rPr lang="en-GB" dirty="0"/>
              <a:t>Lytham</a:t>
            </a:r>
          </a:p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0.49% 		</a:t>
            </a:r>
            <a:r>
              <a:rPr lang="en-GB" dirty="0"/>
              <a:t>Eastbourne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17FB470-8FE6-4B7C-8131-5A4AAE78C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095162"/>
            <a:ext cx="4566300" cy="260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06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10AA7-C675-48E1-B30A-BD4FEF3FF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2A-7.1 No Read 2 - 3 Years &lt;73200 kWh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26E49-279C-4AA5-BB9D-8F9CA059C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622" y="1303546"/>
            <a:ext cx="5293179" cy="1498377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Report measures percentage of Shipper's portfolio in the &lt;73,200 kWh AQ band without a meter reading for the 2-3 year period as at the report snapshot date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76553-E626-4F40-8016-9F045FD9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Gemserv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612C1-5C4E-4C86-AF31-D391FAFC7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C381-1A06-427A-8938-CFE23249EA2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DE1023-2B14-4811-9DBF-8FEF3344BA5D}"/>
              </a:ext>
            </a:extLst>
          </p:cNvPr>
          <p:cNvSpPr txBox="1">
            <a:spLocks/>
          </p:cNvSpPr>
          <p:nvPr/>
        </p:nvSpPr>
        <p:spPr>
          <a:xfrm>
            <a:off x="726622" y="2801923"/>
            <a:ext cx="5293179" cy="3352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E69A"/>
              </a:buClr>
              <a:buSzPct val="75000"/>
              <a:buFont typeface="Wingdings" panose="05000000000000000000" pitchFamily="2" charset="2"/>
              <a:buChar char="§"/>
              <a:defRPr sz="2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E69A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Monthly change</a:t>
            </a:r>
          </a:p>
          <a:p>
            <a:pPr marL="0" indent="0">
              <a:buNone/>
            </a:pPr>
            <a:r>
              <a:rPr lang="en-GB" sz="1800" dirty="0"/>
              <a:t>0.80% </a:t>
            </a:r>
            <a:r>
              <a:rPr lang="en-GB" sz="1800" dirty="0">
                <a:solidFill>
                  <a:srgbClr val="9CC978"/>
                </a:solidFill>
              </a:rPr>
              <a:t>↓</a:t>
            </a:r>
            <a:r>
              <a:rPr lang="en-GB" sz="1800" dirty="0"/>
              <a:t> Walton-on-the-</a:t>
            </a:r>
            <a:r>
              <a:rPr lang="en-GB" sz="1800" dirty="0" err="1"/>
              <a:t>Naze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0.46% </a:t>
            </a:r>
            <a:r>
              <a:rPr lang="en-GB" sz="1800" dirty="0">
                <a:solidFill>
                  <a:srgbClr val="9CC978"/>
                </a:solidFill>
              </a:rPr>
              <a:t>↓</a:t>
            </a:r>
            <a:r>
              <a:rPr lang="en-GB" sz="1800" dirty="0"/>
              <a:t> Torquay</a:t>
            </a:r>
          </a:p>
          <a:p>
            <a:pPr marL="0" indent="0">
              <a:buNone/>
            </a:pPr>
            <a:r>
              <a:rPr lang="en-GB" sz="1800" dirty="0"/>
              <a:t>0.43% </a:t>
            </a:r>
            <a:r>
              <a:rPr lang="en-GB" sz="1800" dirty="0">
                <a:solidFill>
                  <a:srgbClr val="9CC978"/>
                </a:solidFill>
              </a:rPr>
              <a:t>↓</a:t>
            </a:r>
            <a:r>
              <a:rPr lang="en-GB" sz="1800" dirty="0"/>
              <a:t> Weymouth Bandstand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1.03% </a:t>
            </a:r>
            <a:r>
              <a:rPr lang="en-GB" sz="1800" dirty="0">
                <a:solidFill>
                  <a:srgbClr val="C00000"/>
                </a:solidFill>
              </a:rPr>
              <a:t>↑</a:t>
            </a:r>
            <a:r>
              <a:rPr lang="en-GB" sz="1800" dirty="0"/>
              <a:t> Southport</a:t>
            </a:r>
          </a:p>
          <a:p>
            <a:pPr marL="0" indent="0">
              <a:buNone/>
            </a:pPr>
            <a:r>
              <a:rPr lang="en-GB" sz="1800" dirty="0"/>
              <a:t>0.49% </a:t>
            </a:r>
            <a:r>
              <a:rPr lang="en-GB" sz="1800" dirty="0">
                <a:solidFill>
                  <a:srgbClr val="C00000"/>
                </a:solidFill>
              </a:rPr>
              <a:t>↑</a:t>
            </a:r>
            <a:r>
              <a:rPr lang="en-GB" sz="1800" dirty="0"/>
              <a:t> Blackpool South</a:t>
            </a:r>
          </a:p>
          <a:p>
            <a:pPr marL="0" indent="0">
              <a:buNone/>
            </a:pPr>
            <a:r>
              <a:rPr lang="en-GB" sz="1800" dirty="0"/>
              <a:t>0.24% </a:t>
            </a:r>
            <a:r>
              <a:rPr lang="en-GB" sz="1800" dirty="0">
                <a:solidFill>
                  <a:srgbClr val="C00000"/>
                </a:solidFill>
              </a:rPr>
              <a:t>↑</a:t>
            </a:r>
            <a:r>
              <a:rPr lang="en-GB" sz="1800" dirty="0"/>
              <a:t> Worthing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6AD405D-1350-4BAA-85CA-87EA960CE84C}"/>
              </a:ext>
            </a:extLst>
          </p:cNvPr>
          <p:cNvSpPr txBox="1">
            <a:spLocks/>
          </p:cNvSpPr>
          <p:nvPr/>
        </p:nvSpPr>
        <p:spPr>
          <a:xfrm>
            <a:off x="6172200" y="3984771"/>
            <a:ext cx="5293179" cy="21701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E69A"/>
              </a:buClr>
              <a:buSzPct val="75000"/>
              <a:buFont typeface="Wingdings" panose="05000000000000000000" pitchFamily="2" charset="2"/>
              <a:buChar char="§"/>
              <a:defRPr sz="2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E69A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0.00% </a:t>
            </a:r>
            <a:r>
              <a:rPr lang="en-GB" dirty="0">
                <a:solidFill>
                  <a:srgbClr val="9CC978"/>
                </a:solidFill>
              </a:rPr>
              <a:t>↓</a:t>
            </a:r>
            <a:r>
              <a:rPr lang="en-GB" dirty="0"/>
              <a:t> - Monthly change</a:t>
            </a:r>
          </a:p>
          <a:p>
            <a:pPr marL="0" indent="0">
              <a:buNone/>
            </a:pPr>
            <a:r>
              <a:rPr lang="en-GB" dirty="0"/>
              <a:t>0.28% </a:t>
            </a:r>
            <a:r>
              <a:rPr lang="en-GB" dirty="0">
                <a:solidFill>
                  <a:srgbClr val="C00000"/>
                </a:solidFill>
              </a:rPr>
              <a:t>↑</a:t>
            </a:r>
            <a:r>
              <a:rPr lang="en-GB" dirty="0"/>
              <a:t> - Annual change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29.40%		</a:t>
            </a:r>
            <a:r>
              <a:rPr lang="en-GB" dirty="0"/>
              <a:t>Torquay</a:t>
            </a:r>
          </a:p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6.99%		</a:t>
            </a:r>
            <a:r>
              <a:rPr lang="en-GB" dirty="0"/>
              <a:t>Weymouth Bandstand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BBF689-72DF-49B5-B978-F9E75899A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107331"/>
            <a:ext cx="4572396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90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10AA7-C675-48E1-B30A-BD4FEF3FF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2A-7.2 No Read 2 - 3 Years &gt;73200 kWh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26E49-279C-4AA5-BB9D-8F9CA059C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622" y="1303546"/>
            <a:ext cx="5293179" cy="1498377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Report measures percentage of Shipper's portfolio in the &gt;73,200 kWh AQ band without a meter reading for the 2-3 year period as at the report snapshot date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76553-E626-4F40-8016-9F045FD9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Gemserv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612C1-5C4E-4C86-AF31-D391FAFC7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C381-1A06-427A-8938-CFE23249EA2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DE1023-2B14-4811-9DBF-8FEF3344BA5D}"/>
              </a:ext>
            </a:extLst>
          </p:cNvPr>
          <p:cNvSpPr txBox="1">
            <a:spLocks/>
          </p:cNvSpPr>
          <p:nvPr/>
        </p:nvSpPr>
        <p:spPr>
          <a:xfrm>
            <a:off x="726622" y="2801923"/>
            <a:ext cx="5293179" cy="3352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E69A"/>
              </a:buClr>
              <a:buSzPct val="75000"/>
              <a:buFont typeface="Wingdings" panose="05000000000000000000" pitchFamily="2" charset="2"/>
              <a:buChar char="§"/>
              <a:defRPr sz="2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E69A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Monthly change</a:t>
            </a:r>
          </a:p>
          <a:p>
            <a:pPr marL="0" indent="0">
              <a:buNone/>
            </a:pPr>
            <a:r>
              <a:rPr lang="en-GB" sz="1800" dirty="0"/>
              <a:t>0.06% </a:t>
            </a:r>
            <a:r>
              <a:rPr lang="en-GB" sz="1800" dirty="0">
                <a:solidFill>
                  <a:srgbClr val="9CC978"/>
                </a:solidFill>
              </a:rPr>
              <a:t>↓</a:t>
            </a:r>
            <a:r>
              <a:rPr lang="en-GB" sz="1800" dirty="0"/>
              <a:t> Burnham-on-Sea</a:t>
            </a:r>
          </a:p>
          <a:p>
            <a:pPr marL="0" indent="0">
              <a:buNone/>
            </a:pPr>
            <a:r>
              <a:rPr lang="en-GB" sz="1800" dirty="0"/>
              <a:t>0.02% </a:t>
            </a:r>
            <a:r>
              <a:rPr lang="en-GB" sz="1800" dirty="0">
                <a:solidFill>
                  <a:srgbClr val="9CC978"/>
                </a:solidFill>
              </a:rPr>
              <a:t>↓</a:t>
            </a:r>
            <a:r>
              <a:rPr lang="en-GB" sz="1800" dirty="0"/>
              <a:t> Hastings</a:t>
            </a:r>
          </a:p>
          <a:p>
            <a:pPr marL="0" indent="0">
              <a:buNone/>
            </a:pPr>
            <a:r>
              <a:rPr lang="en-GB" sz="1800" dirty="0"/>
              <a:t>0.01% </a:t>
            </a:r>
            <a:r>
              <a:rPr lang="en-GB" sz="1800" dirty="0">
                <a:solidFill>
                  <a:srgbClr val="9CC978"/>
                </a:solidFill>
              </a:rPr>
              <a:t>↓</a:t>
            </a:r>
            <a:r>
              <a:rPr lang="en-GB" sz="1800" dirty="0"/>
              <a:t> Worthing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0.02% </a:t>
            </a:r>
            <a:r>
              <a:rPr lang="en-GB" sz="1800" dirty="0">
                <a:solidFill>
                  <a:srgbClr val="C00000"/>
                </a:solidFill>
              </a:rPr>
              <a:t>↑</a:t>
            </a:r>
            <a:r>
              <a:rPr lang="en-GB" sz="1800" dirty="0"/>
              <a:t> Mumbles</a:t>
            </a:r>
          </a:p>
          <a:p>
            <a:pPr marL="0" indent="0">
              <a:buNone/>
            </a:pPr>
            <a:r>
              <a:rPr lang="en-GB" sz="1800" dirty="0"/>
              <a:t>0.01% </a:t>
            </a:r>
            <a:r>
              <a:rPr lang="en-GB" sz="1800" dirty="0">
                <a:solidFill>
                  <a:srgbClr val="C00000"/>
                </a:solidFill>
              </a:rPr>
              <a:t>↑</a:t>
            </a:r>
            <a:r>
              <a:rPr lang="en-GB" sz="1800" dirty="0"/>
              <a:t> </a:t>
            </a:r>
            <a:r>
              <a:rPr lang="en-GB" sz="1800" dirty="0" err="1"/>
              <a:t>Birnbeck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0.01% </a:t>
            </a:r>
            <a:r>
              <a:rPr lang="en-GB" sz="1800" dirty="0">
                <a:solidFill>
                  <a:srgbClr val="C00000"/>
                </a:solidFill>
              </a:rPr>
              <a:t>↑</a:t>
            </a:r>
            <a:r>
              <a:rPr lang="en-GB" sz="1800" dirty="0"/>
              <a:t> Morecambe Central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6AD405D-1350-4BAA-85CA-87EA960CE84C}"/>
              </a:ext>
            </a:extLst>
          </p:cNvPr>
          <p:cNvSpPr txBox="1">
            <a:spLocks/>
          </p:cNvSpPr>
          <p:nvPr/>
        </p:nvSpPr>
        <p:spPr>
          <a:xfrm>
            <a:off x="6172200" y="3984771"/>
            <a:ext cx="5293179" cy="21701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E69A"/>
              </a:buClr>
              <a:buSzPct val="75000"/>
              <a:buFont typeface="Wingdings" panose="05000000000000000000" pitchFamily="2" charset="2"/>
              <a:buChar char="§"/>
              <a:defRPr sz="2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E69A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0.00% </a:t>
            </a:r>
            <a:r>
              <a:rPr lang="en-GB" dirty="0">
                <a:solidFill>
                  <a:srgbClr val="9CC978"/>
                </a:solidFill>
              </a:rPr>
              <a:t>↓</a:t>
            </a:r>
            <a:r>
              <a:rPr lang="en-GB" dirty="0"/>
              <a:t> - Monthly change</a:t>
            </a:r>
          </a:p>
          <a:p>
            <a:pPr marL="0" indent="0">
              <a:buNone/>
            </a:pPr>
            <a:r>
              <a:rPr lang="en-GB" dirty="0"/>
              <a:t>0.00% </a:t>
            </a:r>
            <a:r>
              <a:rPr lang="en-GB" dirty="0">
                <a:solidFill>
                  <a:srgbClr val="C00000"/>
                </a:solidFill>
              </a:rPr>
              <a:t>↑</a:t>
            </a:r>
            <a:r>
              <a:rPr lang="en-GB" dirty="0"/>
              <a:t> - Annual change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1.60% 		</a:t>
            </a:r>
            <a:r>
              <a:rPr lang="en-GB" dirty="0"/>
              <a:t>Walton-on-the-</a:t>
            </a:r>
            <a:r>
              <a:rPr lang="en-GB" dirty="0" err="1"/>
              <a:t>Naze</a:t>
            </a: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0.79% 		</a:t>
            </a:r>
            <a:r>
              <a:rPr lang="en-GB" dirty="0"/>
              <a:t>Burnham-on-Sea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CE7324-01B9-4ABE-AE72-D146209AF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088378"/>
            <a:ext cx="4572396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62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10AA7-C675-48E1-B30A-BD4FEF3FF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2A-9 Standard CF AQ &gt; 732000 kWh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26E49-279C-4AA5-BB9D-8F9CA059C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622" y="1303546"/>
            <a:ext cx="5293179" cy="1498377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Report measures count of sites with an AQ &gt;732,000 kWh, but having the standard conversion factor (i.e. 1.02264) as at the report snapshot date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76553-E626-4F40-8016-9F045FD9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Gemserv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612C1-5C4E-4C86-AF31-D391FAFC7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C381-1A06-427A-8938-CFE23249EA2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DE1023-2B14-4811-9DBF-8FEF3344BA5D}"/>
              </a:ext>
            </a:extLst>
          </p:cNvPr>
          <p:cNvSpPr txBox="1">
            <a:spLocks/>
          </p:cNvSpPr>
          <p:nvPr/>
        </p:nvSpPr>
        <p:spPr>
          <a:xfrm>
            <a:off x="726622" y="2801923"/>
            <a:ext cx="5293179" cy="3352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E69A"/>
              </a:buClr>
              <a:buSzPct val="75000"/>
              <a:buFont typeface="Wingdings" panose="05000000000000000000" pitchFamily="2" charset="2"/>
              <a:buChar char="§"/>
              <a:defRPr sz="2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E69A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Monthly change</a:t>
            </a:r>
          </a:p>
          <a:p>
            <a:pPr marL="0" indent="0">
              <a:buNone/>
            </a:pPr>
            <a:r>
              <a:rPr lang="en-GB" sz="1800" dirty="0"/>
              <a:t>107 </a:t>
            </a:r>
            <a:r>
              <a:rPr lang="en-GB" sz="1800" dirty="0">
                <a:solidFill>
                  <a:srgbClr val="9CC978"/>
                </a:solidFill>
              </a:rPr>
              <a:t>↓</a:t>
            </a:r>
            <a:r>
              <a:rPr lang="en-GB" sz="1800" dirty="0"/>
              <a:t> Deal</a:t>
            </a:r>
          </a:p>
          <a:p>
            <a:pPr marL="0" indent="0">
              <a:buNone/>
            </a:pPr>
            <a:r>
              <a:rPr lang="en-GB" sz="1800" dirty="0"/>
              <a:t>8     </a:t>
            </a:r>
            <a:r>
              <a:rPr lang="en-GB" sz="1800" dirty="0">
                <a:solidFill>
                  <a:srgbClr val="9CC978"/>
                </a:solidFill>
              </a:rPr>
              <a:t>↓</a:t>
            </a:r>
            <a:r>
              <a:rPr lang="en-GB" sz="1800" dirty="0"/>
              <a:t> Burnham-on-Sea</a:t>
            </a:r>
          </a:p>
          <a:p>
            <a:pPr marL="0" indent="0">
              <a:buNone/>
            </a:pPr>
            <a:r>
              <a:rPr lang="en-GB" sz="1800" dirty="0"/>
              <a:t>7     </a:t>
            </a:r>
            <a:r>
              <a:rPr lang="en-GB" sz="1800" dirty="0">
                <a:solidFill>
                  <a:srgbClr val="9CC978"/>
                </a:solidFill>
              </a:rPr>
              <a:t>↓</a:t>
            </a:r>
            <a:r>
              <a:rPr lang="en-GB" sz="1800" dirty="0"/>
              <a:t> Southport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23   </a:t>
            </a:r>
            <a:r>
              <a:rPr lang="en-GB" sz="1800" dirty="0">
                <a:solidFill>
                  <a:srgbClr val="C00000"/>
                </a:solidFill>
              </a:rPr>
              <a:t>↑</a:t>
            </a:r>
            <a:r>
              <a:rPr lang="en-GB" sz="1800" dirty="0"/>
              <a:t> Colwyn Bay</a:t>
            </a:r>
          </a:p>
          <a:p>
            <a:pPr marL="0" indent="0">
              <a:buNone/>
            </a:pPr>
            <a:r>
              <a:rPr lang="en-GB" sz="1800" dirty="0"/>
              <a:t>14   </a:t>
            </a:r>
            <a:r>
              <a:rPr lang="en-GB" sz="1800" dirty="0">
                <a:solidFill>
                  <a:srgbClr val="C00000"/>
                </a:solidFill>
              </a:rPr>
              <a:t>↑</a:t>
            </a:r>
            <a:r>
              <a:rPr lang="en-GB" sz="1800" dirty="0"/>
              <a:t> Mumbles</a:t>
            </a:r>
          </a:p>
          <a:p>
            <a:pPr marL="0" indent="0">
              <a:buNone/>
            </a:pPr>
            <a:r>
              <a:rPr lang="en-GB" sz="1800" dirty="0"/>
              <a:t>9     </a:t>
            </a:r>
            <a:r>
              <a:rPr lang="en-GB" sz="1800" dirty="0">
                <a:solidFill>
                  <a:srgbClr val="C00000"/>
                </a:solidFill>
              </a:rPr>
              <a:t>↑</a:t>
            </a:r>
            <a:r>
              <a:rPr lang="en-GB" sz="1800" dirty="0"/>
              <a:t> Falmouth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6AD405D-1350-4BAA-85CA-87EA960CE84C}"/>
              </a:ext>
            </a:extLst>
          </p:cNvPr>
          <p:cNvSpPr txBox="1">
            <a:spLocks/>
          </p:cNvSpPr>
          <p:nvPr/>
        </p:nvSpPr>
        <p:spPr>
          <a:xfrm>
            <a:off x="6172200" y="3984771"/>
            <a:ext cx="5293179" cy="21701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E69A"/>
              </a:buClr>
              <a:buSzPct val="75000"/>
              <a:buFont typeface="Wingdings" panose="05000000000000000000" pitchFamily="2" charset="2"/>
              <a:buChar char="§"/>
              <a:defRPr sz="2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E69A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66     </a:t>
            </a:r>
            <a:r>
              <a:rPr lang="en-GB" dirty="0">
                <a:solidFill>
                  <a:srgbClr val="9CC978"/>
                </a:solidFill>
              </a:rPr>
              <a:t>↓</a:t>
            </a:r>
            <a:r>
              <a:rPr lang="en-GB" dirty="0"/>
              <a:t> - Monthly change</a:t>
            </a:r>
          </a:p>
          <a:p>
            <a:pPr marL="0" indent="0">
              <a:buNone/>
            </a:pPr>
            <a:r>
              <a:rPr lang="en-GB" dirty="0"/>
              <a:t>1429 </a:t>
            </a:r>
            <a:r>
              <a:rPr lang="en-GB" dirty="0">
                <a:solidFill>
                  <a:srgbClr val="C00000"/>
                </a:solidFill>
              </a:rPr>
              <a:t>↑</a:t>
            </a:r>
            <a:r>
              <a:rPr lang="en-GB" dirty="0"/>
              <a:t> - Annual change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962 		</a:t>
            </a:r>
            <a:r>
              <a:rPr lang="en-GB" dirty="0"/>
              <a:t>Falmouth</a:t>
            </a:r>
          </a:p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873 		</a:t>
            </a:r>
            <a:r>
              <a:rPr lang="en-GB" dirty="0"/>
              <a:t>Morecambe Central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430E17-D722-40C9-8100-E0C08D143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067783"/>
            <a:ext cx="4566300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26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F4B56-9941-4551-9800-414F5955B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PAFA@Gemserv.com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BD06E-51DA-4C4F-A497-9583B63328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Nirav Vyas</a:t>
            </a:r>
          </a:p>
        </p:txBody>
      </p:sp>
    </p:spTree>
    <p:extLst>
      <p:ext uri="{BB962C8B-B14F-4D97-AF65-F5344CB8AC3E}">
        <p14:creationId xmlns:p14="http://schemas.microsoft.com/office/powerpoint/2010/main" val="744027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6FBA67"/>
      </a:accent1>
      <a:accent2>
        <a:srgbClr val="9CC978"/>
      </a:accent2>
      <a:accent3>
        <a:srgbClr val="DEE69A"/>
      </a:accent3>
      <a:accent4>
        <a:srgbClr val="F7AA5E"/>
      </a:accent4>
      <a:accent5>
        <a:srgbClr val="FED458"/>
      </a:accent5>
      <a:accent6>
        <a:srgbClr val="F8ED62"/>
      </a:accent6>
      <a:hlink>
        <a:srgbClr val="9CC978"/>
      </a:hlink>
      <a:folHlink>
        <a:srgbClr val="6FBA6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Powerpoint</Template>
  <TotalTime>128</TotalTime>
  <Words>322</Words>
  <Application>Microsoft Office PowerPoint</Application>
  <PresentationFormat>Widescreen</PresentationFormat>
  <Paragraphs>73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 Theme</vt:lpstr>
      <vt:lpstr>PARR Dashboards</vt:lpstr>
      <vt:lpstr>2A-2 No Meter Recorded</vt:lpstr>
      <vt:lpstr>2A-7.1 No Read 2 - 3 Years &lt;73200 kWh</vt:lpstr>
      <vt:lpstr>2A-7.2 No Read 2 - 3 Years &gt;73200 kWh</vt:lpstr>
      <vt:lpstr>2A-9 Standard CF AQ &gt; 732000 kWh</vt:lpstr>
      <vt:lpstr>PAFA@Gemserv.com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Nirav Vyas</dc:creator>
  <cp:lastModifiedBy>Nirav Vyas</cp:lastModifiedBy>
  <cp:revision>25</cp:revision>
  <dcterms:created xsi:type="dcterms:W3CDTF">2018-06-04T16:20:01Z</dcterms:created>
  <dcterms:modified xsi:type="dcterms:W3CDTF">2018-06-05T15:47:27Z</dcterms:modified>
</cp:coreProperties>
</file>