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17"/>
  </p:notesMasterIdLst>
  <p:handoutMasterIdLst>
    <p:handoutMasterId r:id="rId18"/>
  </p:handoutMasterIdLst>
  <p:sldIdLst>
    <p:sldId id="277" r:id="rId5"/>
    <p:sldId id="281" r:id="rId6"/>
    <p:sldId id="278" r:id="rId7"/>
    <p:sldId id="286" r:id="rId8"/>
    <p:sldId id="287" r:id="rId9"/>
    <p:sldId id="288" r:id="rId10"/>
    <p:sldId id="289" r:id="rId11"/>
    <p:sldId id="290" r:id="rId12"/>
    <p:sldId id="285" r:id="rId13"/>
    <p:sldId id="283" r:id="rId14"/>
    <p:sldId id="282" r:id="rId15"/>
    <p:sldId id="284" r:id="rId16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D2232A"/>
    <a:srgbClr val="1D3E61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16/07/2018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9F676-03A0-4A32-9AB3-416172F3153E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91063"/>
            <a:ext cx="537845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3E629-8722-4856-9128-B7E9220C6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4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3763" y="741363"/>
            <a:ext cx="4937125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4B01C-82FD-4BE1-BE54-65731AFA7E8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93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3763" y="741363"/>
            <a:ext cx="4937125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4B01C-82FD-4BE1-BE54-65731AFA7E8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9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3763" y="741363"/>
            <a:ext cx="4937125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4B01C-82FD-4BE1-BE54-65731AFA7E8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93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" y="741363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4B01C-82FD-4BE1-BE54-65731AFA7E8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93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3763" y="741363"/>
            <a:ext cx="4937125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4B01C-82FD-4BE1-BE54-65731AFA7E8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9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3573760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Cost Allocation review – 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 err="1" smtClean="0">
                <a:solidFill>
                  <a:srgbClr val="3E5AA8"/>
                </a:solidFill>
              </a:rPr>
              <a:t>CoMC</a:t>
            </a:r>
            <a:r>
              <a:rPr lang="en-GB" dirty="0" smtClean="0">
                <a:solidFill>
                  <a:srgbClr val="3E5AA8"/>
                </a:solidFill>
              </a:rPr>
              <a:t> update July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5041229"/>
          </a:xfrm>
        </p:spPr>
        <p:txBody>
          <a:bodyPr/>
          <a:lstStyle/>
          <a:p>
            <a:pPr marL="342900" lvl="2" indent="-342900"/>
            <a:r>
              <a:rPr lang="en-GB" sz="2400" dirty="0" smtClean="0"/>
              <a:t>Support Component costs</a:t>
            </a:r>
          </a:p>
          <a:p>
            <a:pPr marL="800100" lvl="3" indent="-342900"/>
            <a:r>
              <a:rPr lang="en-GB" sz="1800" dirty="0" smtClean="0"/>
              <a:t>We propose to allocate the costs of support components across those applications they support using total cost.</a:t>
            </a:r>
            <a:br>
              <a:rPr lang="en-GB" sz="1800" dirty="0" smtClean="0"/>
            </a:br>
            <a:endParaRPr lang="en-GB" sz="1800" dirty="0" smtClean="0"/>
          </a:p>
          <a:p>
            <a:pPr marL="342900" lvl="2" indent="-342900"/>
            <a:r>
              <a:rPr lang="en-GB" sz="2400" dirty="0" smtClean="0"/>
              <a:t>There doesn’t appear to be a quick win for allocating costs of “New” </a:t>
            </a:r>
            <a:r>
              <a:rPr lang="en-GB" sz="2400" dirty="0" err="1" smtClean="0"/>
              <a:t>UKLink</a:t>
            </a:r>
            <a:r>
              <a:rPr lang="en-GB" sz="2400" dirty="0"/>
              <a:t> </a:t>
            </a:r>
            <a:r>
              <a:rPr lang="en-GB" sz="2400" dirty="0" smtClean="0"/>
              <a:t>between:-</a:t>
            </a:r>
          </a:p>
          <a:p>
            <a:pPr marL="800100" lvl="3" indent="-342900"/>
            <a:r>
              <a:rPr lang="en-GB" sz="1800" dirty="0" smtClean="0"/>
              <a:t>“Old</a:t>
            </a:r>
            <a:r>
              <a:rPr lang="en-GB" sz="1800" dirty="0"/>
              <a:t>” UK Link </a:t>
            </a:r>
            <a:r>
              <a:rPr lang="en-GB" sz="1800" dirty="0" smtClean="0"/>
              <a:t>and subsequently to SPA</a:t>
            </a:r>
            <a:r>
              <a:rPr lang="en-GB" sz="1800" dirty="0"/>
              <a:t>, Invoicing, Sites &amp; </a:t>
            </a:r>
            <a:r>
              <a:rPr lang="en-GB" sz="1800" dirty="0" smtClean="0"/>
              <a:t>Meters</a:t>
            </a:r>
            <a:r>
              <a:rPr lang="en-GB" sz="1800" dirty="0"/>
              <a:t> </a:t>
            </a:r>
            <a:r>
              <a:rPr lang="en-GB" sz="1800" dirty="0" smtClean="0"/>
              <a:t>functionality</a:t>
            </a:r>
          </a:p>
          <a:p>
            <a:pPr marL="800100" lvl="3" indent="-342900"/>
            <a:r>
              <a:rPr lang="en-GB" sz="1800" dirty="0" smtClean="0"/>
              <a:t>Information </a:t>
            </a:r>
            <a:r>
              <a:rPr lang="en-GB" sz="1800" dirty="0"/>
              <a:t>Provisioning and </a:t>
            </a:r>
            <a:endParaRPr lang="en-GB" sz="1800" dirty="0" smtClean="0"/>
          </a:p>
          <a:p>
            <a:pPr marL="800100" lvl="3" indent="-342900"/>
            <a:r>
              <a:rPr lang="en-GB" sz="1800" dirty="0" smtClean="0"/>
              <a:t>Data Enquiry </a:t>
            </a:r>
            <a:endParaRPr lang="en-GB" sz="1800" dirty="0"/>
          </a:p>
          <a:p>
            <a:r>
              <a:rPr lang="en-GB" dirty="0" smtClean="0"/>
              <a:t>We would be interested in understand if you have similar issues and how you resolved them.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23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Applications / Shared to Service Lines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628265"/>
              </p:ext>
            </p:extLst>
          </p:nvPr>
        </p:nvGraphicFramePr>
        <p:xfrm>
          <a:off x="227013" y="764705"/>
          <a:ext cx="8686800" cy="5001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50405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Application</a:t>
                      </a:r>
                      <a:r>
                        <a:rPr lang="en-GB" sz="1400" baseline="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Current Service</a:t>
                      </a:r>
                      <a:r>
                        <a:rPr lang="en-GB" sz="1400" baseline="0" dirty="0" smtClean="0"/>
                        <a:t> Line </a:t>
                      </a:r>
                      <a:r>
                        <a:rPr lang="en-GB" sz="1400" dirty="0" smtClean="0"/>
                        <a:t>Allocation Method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Review</a:t>
                      </a:r>
                      <a:r>
                        <a:rPr lang="en-GB" sz="1400" baseline="0" dirty="0" smtClean="0"/>
                        <a:t> Conclusion </a:t>
                      </a:r>
                      <a:endParaRPr lang="en-GB" sz="1400" dirty="0"/>
                    </a:p>
                  </a:txBody>
                  <a:tcPr/>
                </a:tc>
              </a:tr>
              <a:tr h="5656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UK Link - SPA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100% to SL</a:t>
                      </a:r>
                      <a:r>
                        <a:rPr lang="en-GB" sz="1400" baseline="0" dirty="0" smtClean="0"/>
                        <a:t> 1 Manage the Supply Point register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 change</a:t>
                      </a:r>
                      <a:endParaRPr lang="en-GB" sz="1400" dirty="0"/>
                    </a:p>
                  </a:txBody>
                  <a:tcPr/>
                </a:tc>
              </a:tr>
              <a:tr h="35633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UK Link – S&amp;M Database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Multiple SLs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 be reviewed</a:t>
                      </a:r>
                      <a:endParaRPr lang="en-GB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UK Link</a:t>
                      </a:r>
                      <a:r>
                        <a:rPr lang="en-GB" sz="1400" baseline="0" dirty="0" smtClean="0"/>
                        <a:t> - Invoicing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100%</a:t>
                      </a:r>
                      <a:r>
                        <a:rPr lang="en-GB" sz="1400" baseline="0" dirty="0" smtClean="0"/>
                        <a:t> to SL 7 Invoicing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change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56566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UK</a:t>
                      </a:r>
                      <a:r>
                        <a:rPr lang="en-GB" sz="1400" baseline="0" dirty="0" smtClean="0"/>
                        <a:t> Link – Information Provisioning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100% to SL 18</a:t>
                      </a:r>
                      <a:r>
                        <a:rPr lang="en-GB" sz="1400" baseline="0" dirty="0" smtClean="0"/>
                        <a:t> Provision of User reports and Information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change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9658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UK</a:t>
                      </a:r>
                      <a:r>
                        <a:rPr lang="en-GB" sz="1400" baseline="0" dirty="0" smtClean="0"/>
                        <a:t> Link – Data Enquiry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Specific Service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change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40697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Gemini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100% to SL 20 Gemini</a:t>
                      </a:r>
                      <a:r>
                        <a:rPr lang="en-GB" sz="1400" baseline="0" dirty="0" smtClean="0"/>
                        <a:t> System Services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change</a:t>
                      </a:r>
                    </a:p>
                  </a:txBody>
                  <a:tcPr/>
                </a:tc>
              </a:tr>
              <a:tr h="40483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CMS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100% to SL 2 Provide</a:t>
                      </a:r>
                      <a:r>
                        <a:rPr lang="en-GB" sz="1400" baseline="0" dirty="0" smtClean="0"/>
                        <a:t> Query Management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change</a:t>
                      </a:r>
                    </a:p>
                  </a:txBody>
                  <a:tcPr/>
                </a:tc>
              </a:tr>
              <a:tr h="40483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IX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100% to UK Link Services</a:t>
                      </a:r>
                    </a:p>
                    <a:p>
                      <a:r>
                        <a:rPr lang="en-GB" sz="1400" dirty="0" smtClean="0"/>
                        <a:t>Connections – Specific Service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change</a:t>
                      </a:r>
                    </a:p>
                  </a:txBody>
                  <a:tcPr/>
                </a:tc>
              </a:tr>
              <a:tr h="40483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Other</a:t>
                      </a:r>
                      <a:r>
                        <a:rPr lang="en-GB" sz="1400" baseline="0" dirty="0" smtClean="0"/>
                        <a:t> shared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Prorata</a:t>
                      </a:r>
                      <a:r>
                        <a:rPr lang="en-GB" sz="1400" baseline="0" dirty="0" smtClean="0"/>
                        <a:t> based on FTE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 change 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7013" y="6010757"/>
            <a:ext cx="8516689" cy="646331"/>
          </a:xfrm>
          <a:prstGeom prst="rect">
            <a:avLst/>
          </a:prstGeom>
          <a:noFill/>
          <a:ln>
            <a:solidFill>
              <a:srgbClr val="3E5AA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1:1 Application to Service Line relationships are still fit for purpose, Sites &amp; Meters database element of UK Link may need to be revisited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77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Property &amp; Other Bought In Services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234747"/>
              </p:ext>
            </p:extLst>
          </p:nvPr>
        </p:nvGraphicFramePr>
        <p:xfrm>
          <a:off x="228600" y="908050"/>
          <a:ext cx="86868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Bought in Service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Current Service</a:t>
                      </a:r>
                      <a:r>
                        <a:rPr lang="en-GB" sz="1400" baseline="0" dirty="0" smtClean="0"/>
                        <a:t> Line </a:t>
                      </a:r>
                      <a:r>
                        <a:rPr lang="en-GB" sz="1400" dirty="0" smtClean="0"/>
                        <a:t>Allocation Method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Review</a:t>
                      </a:r>
                      <a:r>
                        <a:rPr lang="en-GB" sz="1400" baseline="0" dirty="0" smtClean="0"/>
                        <a:t> Conclusion </a:t>
                      </a:r>
                      <a:r>
                        <a:rPr lang="en-GB" sz="140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 Numbers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100% to SL16 – Provision of Supply</a:t>
                      </a:r>
                      <a:r>
                        <a:rPr lang="en-GB" sz="1400" baseline="0" dirty="0" smtClean="0"/>
                        <a:t> Point Info…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 change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Lansdowne</a:t>
                      </a:r>
                      <a:r>
                        <a:rPr lang="en-GB" sz="1400" baseline="0" dirty="0" smtClean="0"/>
                        <a:t> Gate </a:t>
                      </a:r>
                      <a:r>
                        <a:rPr lang="en-GB" sz="1400" dirty="0" smtClean="0"/>
                        <a:t>Property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Prorated to Direct FTE by SL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change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Data Recorders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100% to SL15 – Demand Estimation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change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AUGE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100% to SL3 – Record, Submit Data in Compliance with UNC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change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PAFA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100% to SL3 – Record, Submit Data in Compliance with UNC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change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Others (Finance,</a:t>
                      </a:r>
                      <a:r>
                        <a:rPr lang="en-GB" sz="1400" baseline="0" dirty="0" smtClean="0"/>
                        <a:t> Insurance, HR </a:t>
                      </a:r>
                      <a:r>
                        <a:rPr lang="en-GB" sz="1400" baseline="0" dirty="0" err="1" smtClean="0"/>
                        <a:t>etc</a:t>
                      </a:r>
                      <a:r>
                        <a:rPr lang="en-GB" sz="1400" baseline="0" dirty="0" smtClean="0"/>
                        <a:t>)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Prorated to Direct FTE by SL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change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5013176"/>
            <a:ext cx="6984776" cy="369332"/>
          </a:xfrm>
          <a:prstGeom prst="rect">
            <a:avLst/>
          </a:prstGeom>
          <a:noFill/>
          <a:ln>
            <a:solidFill>
              <a:srgbClr val="3E5AA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current Service Line allocation method is still fit for purpose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3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Recap from BP19 Principles presentation</a:t>
            </a:r>
            <a:endParaRPr lang="en-GB" dirty="0"/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7920880" cy="4676818"/>
          </a:xfrm>
          <a:effectLst>
            <a:glow rad="101600">
              <a:schemeClr val="bg1">
                <a:alpha val="6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960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5041229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 cost centre allocation across General Services, Investment and Support activities (based on the new organisation structure)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granularity allows us to allocate Investment resource costs more accurately thus reducing the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common sharing pool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 allocations to General Service Lines are still under review we expect to see some adjustments resulting from this (E.g. Switching &amp; Reporting)</a:t>
            </a: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Costs 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Updated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allocation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input costs across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applications / shared products 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Challenges on how to split and allocate new UK Link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costs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Property &amp; Other Bought in Services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 review suggests there are no changes required to current allocation rules </a:t>
            </a:r>
          </a:p>
          <a:p>
            <a:r>
              <a:rPr lang="en-GB" b="1" dirty="0" smtClean="0"/>
              <a:t>This presentation covers principles not £ or FTE values</a:t>
            </a:r>
          </a:p>
          <a:p>
            <a:r>
              <a:rPr lang="en-GB" b="1" dirty="0" smtClean="0"/>
              <a:t>Any agreed changes to the allocations are not retrospective and will apply 2019/20 onwards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Management Summary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Level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508955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smtClean="0"/>
              <a:t>The overall principle for cost allocation will not change – the detail will give rise to an opportunity for realignment to known cost bases.  </a:t>
            </a:r>
            <a:br>
              <a:rPr lang="en-GB" sz="1600" dirty="0" smtClean="0"/>
            </a:br>
            <a:endParaRPr lang="en-GB" sz="1400" dirty="0"/>
          </a:p>
        </p:txBody>
      </p:sp>
      <p:sp>
        <p:nvSpPr>
          <p:cNvPr id="194" name="Rectangle 193"/>
          <p:cNvSpPr/>
          <p:nvPr/>
        </p:nvSpPr>
        <p:spPr bwMode="auto">
          <a:xfrm>
            <a:off x="2030872" y="1772065"/>
            <a:ext cx="2870791" cy="93303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4901662" y="1772068"/>
            <a:ext cx="2727863" cy="933033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Content Placeholder 2"/>
          <p:cNvSpPr txBox="1">
            <a:spLocks/>
          </p:cNvSpPr>
          <p:nvPr/>
        </p:nvSpPr>
        <p:spPr bwMode="auto">
          <a:xfrm>
            <a:off x="244547" y="5861129"/>
            <a:ext cx="7060020" cy="87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Font typeface="Wingdings" pitchFamily="2" charset="2"/>
              <a:buNone/>
            </a:pPr>
            <a:r>
              <a:rPr lang="en-GB" sz="1600" kern="0" dirty="0" smtClean="0"/>
              <a:t/>
            </a:r>
            <a:br>
              <a:rPr lang="en-GB" sz="1600" kern="0" dirty="0" smtClean="0"/>
            </a:br>
            <a:r>
              <a:rPr lang="en-GB" sz="1200" kern="0" dirty="0" smtClean="0"/>
              <a:t>For the purposes of concept illustration only.  Inferred allocations are indicative.</a:t>
            </a:r>
            <a:endParaRPr lang="en-GB" sz="1100" kern="0" dirty="0"/>
          </a:p>
        </p:txBody>
      </p:sp>
      <p:sp>
        <p:nvSpPr>
          <p:cNvPr id="197" name="TextBox 196"/>
          <p:cNvSpPr txBox="1"/>
          <p:nvPr/>
        </p:nvSpPr>
        <p:spPr>
          <a:xfrm>
            <a:off x="1114426" y="1964430"/>
            <a:ext cx="91644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chemeClr val="tx2"/>
                </a:solidFill>
              </a:rPr>
              <a:t>Dedicated people </a:t>
            </a:r>
            <a:r>
              <a:rPr lang="en-GB" sz="1050" b="1" dirty="0">
                <a:solidFill>
                  <a:schemeClr val="tx2"/>
                </a:solidFill>
              </a:rPr>
              <a:t>c</a:t>
            </a:r>
            <a:r>
              <a:rPr lang="en-GB" sz="1050" b="1" dirty="0" smtClean="0">
                <a:solidFill>
                  <a:schemeClr val="tx2"/>
                </a:solidFill>
              </a:rPr>
              <a:t>ost</a:t>
            </a:r>
            <a:endParaRPr lang="en-GB" sz="1050" b="1" dirty="0">
              <a:solidFill>
                <a:schemeClr val="tx2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030870" y="1772065"/>
            <a:ext cx="2870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General Service (Maintain the Business)  Service Lines</a:t>
            </a:r>
          </a:p>
          <a:p>
            <a:endParaRPr lang="en-GB" sz="1000" b="1" dirty="0">
              <a:solidFill>
                <a:schemeClr val="tx2"/>
              </a:solidFill>
            </a:endParaRPr>
          </a:p>
          <a:p>
            <a:r>
              <a:rPr lang="en-GB" sz="1000" b="1" dirty="0" smtClean="0">
                <a:solidFill>
                  <a:schemeClr val="tx2"/>
                </a:solidFill>
              </a:rPr>
              <a:t>Direct allocation from appropriate cost centres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4901662" y="1772067"/>
            <a:ext cx="2727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Investment and Change 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2030874" y="4838701"/>
            <a:ext cx="5273693" cy="841449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7304567" y="4838699"/>
            <a:ext cx="324958" cy="841451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109635" y="5119300"/>
            <a:ext cx="9188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chemeClr val="tx2"/>
                </a:solidFill>
              </a:rPr>
              <a:t>Systems</a:t>
            </a:r>
            <a:endParaRPr lang="en-GB" sz="1050" b="1" dirty="0">
              <a:solidFill>
                <a:schemeClr val="tx2"/>
              </a:solidFill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2030871" y="2908301"/>
            <a:ext cx="3104708" cy="5715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5135580" y="2908301"/>
            <a:ext cx="2493946" cy="571500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1114425" y="2905284"/>
            <a:ext cx="91644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chemeClr val="tx2"/>
                </a:solidFill>
              </a:rPr>
              <a:t>Support people cost</a:t>
            </a:r>
            <a:endParaRPr lang="en-GB" sz="1050" b="1" dirty="0">
              <a:solidFill>
                <a:schemeClr val="tx2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2030875" y="3068960"/>
            <a:ext cx="5601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Allocated by proportion of dedicated FTE resource measured above</a:t>
            </a:r>
          </a:p>
        </p:txBody>
      </p:sp>
      <p:sp>
        <p:nvSpPr>
          <p:cNvPr id="207" name="Rectangle 206"/>
          <p:cNvSpPr/>
          <p:nvPr/>
        </p:nvSpPr>
        <p:spPr bwMode="auto">
          <a:xfrm>
            <a:off x="2028479" y="3760223"/>
            <a:ext cx="3872591" cy="791629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5901070" y="3760223"/>
            <a:ext cx="1726063" cy="791629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112031" y="3861048"/>
            <a:ext cx="91644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chemeClr val="tx2"/>
                </a:solidFill>
              </a:rPr>
              <a:t>Property and other BIS</a:t>
            </a:r>
            <a:endParaRPr lang="en-GB" sz="1050" b="1" dirty="0">
              <a:solidFill>
                <a:schemeClr val="tx2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030875" y="4005064"/>
            <a:ext cx="5601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Allocated by proportion of dedicated FTE resource measured above or directly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2030875" y="5126995"/>
            <a:ext cx="5601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Allocated to General Service  and Investment and change by internal service user </a:t>
            </a:r>
          </a:p>
        </p:txBody>
      </p:sp>
    </p:spTree>
    <p:extLst>
      <p:ext uri="{BB962C8B-B14F-4D97-AF65-F5344CB8AC3E}">
        <p14:creationId xmlns:p14="http://schemas.microsoft.com/office/powerpoint/2010/main" val="270386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state General Services - People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508955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smtClean="0"/>
              <a:t>Current allocations of people costs to the 21 service lines are based on pre DSC and </a:t>
            </a:r>
            <a:r>
              <a:rPr lang="en-GB" sz="1600" dirty="0"/>
              <a:t>P</a:t>
            </a:r>
            <a:r>
              <a:rPr lang="en-GB" sz="1600" dirty="0" smtClean="0"/>
              <a:t>roject Nexus allocations of personnel.  Support allocations are also based on these FTE allocations</a:t>
            </a:r>
            <a:endParaRPr lang="en-GB" sz="14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244547" y="5861129"/>
            <a:ext cx="2663956" cy="87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Font typeface="Wingdings" pitchFamily="2" charset="2"/>
              <a:buNone/>
            </a:pPr>
            <a:r>
              <a:rPr lang="en-GB" sz="1200" kern="0" dirty="0" smtClean="0"/>
              <a:t>For the purposes of concept illustration only.  Inferred allocations are indicative.</a:t>
            </a:r>
            <a:endParaRPr lang="en-GB" sz="1100" kern="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1186029" y="1972435"/>
            <a:ext cx="680484" cy="127590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866513" y="1972435"/>
            <a:ext cx="340242" cy="1275907"/>
          </a:xfrm>
          <a:prstGeom prst="rect">
            <a:avLst/>
          </a:prstGeom>
          <a:solidFill>
            <a:schemeClr val="accent3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206755" y="1972435"/>
            <a:ext cx="829339" cy="1275907"/>
          </a:xfrm>
          <a:prstGeom prst="rect">
            <a:avLst/>
          </a:prstGeom>
          <a:solidFill>
            <a:schemeClr val="accent4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036094" y="1972435"/>
            <a:ext cx="499731" cy="1275907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1119" y="2225668"/>
            <a:ext cx="7549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chemeClr val="tx2"/>
                </a:solidFill>
              </a:rPr>
              <a:t>Direct People Cost</a:t>
            </a:r>
            <a:endParaRPr lang="en-GB" sz="1050" b="1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39197" y="2935703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96640" y="2920047"/>
            <a:ext cx="313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08507" y="2920031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08774" y="2920047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86028" y="1972435"/>
            <a:ext cx="2349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Operations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21187" y="2289920"/>
            <a:ext cx="1265274" cy="637969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86461" y="2289920"/>
            <a:ext cx="584790" cy="637969"/>
          </a:xfrm>
          <a:prstGeom prst="rect">
            <a:avLst/>
          </a:prstGeom>
          <a:solidFill>
            <a:schemeClr val="accent3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671252" y="2289920"/>
            <a:ext cx="499731" cy="637969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59143" y="2619290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57591" y="2618230"/>
            <a:ext cx="313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543665" y="2618214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21185" y="2289919"/>
            <a:ext cx="2493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Customer Department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494834" y="2340720"/>
            <a:ext cx="1536404" cy="50811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8031238" y="2340720"/>
            <a:ext cx="313660" cy="508113"/>
          </a:xfrm>
          <a:prstGeom prst="rect">
            <a:avLst/>
          </a:prstGeom>
          <a:solidFill>
            <a:schemeClr val="accent4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344899" y="2340720"/>
            <a:ext cx="499731" cy="508113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48002" y="2532286"/>
            <a:ext cx="14832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17312" y="2516614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17580" y="2516630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94832" y="2340719"/>
            <a:ext cx="2493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Reporting team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1186026" y="3641975"/>
            <a:ext cx="680484" cy="89322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866510" y="3641975"/>
            <a:ext cx="340242" cy="893220"/>
          </a:xfrm>
          <a:prstGeom prst="rect">
            <a:avLst/>
          </a:prstGeom>
          <a:solidFill>
            <a:schemeClr val="accent3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206752" y="3641975"/>
            <a:ext cx="829339" cy="893220"/>
          </a:xfrm>
          <a:prstGeom prst="rect">
            <a:avLst/>
          </a:prstGeom>
          <a:solidFill>
            <a:schemeClr val="accent4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036091" y="3641975"/>
            <a:ext cx="499731" cy="893220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1116" y="3703864"/>
            <a:ext cx="7549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chemeClr val="tx2"/>
                </a:solidFill>
              </a:rPr>
              <a:t>Support People Cost</a:t>
            </a:r>
            <a:endParaRPr lang="en-GB" sz="105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9193" y="4276949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896639" y="4261293"/>
            <a:ext cx="313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08504" y="4261277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08772" y="4261293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86025" y="3641975"/>
            <a:ext cx="2349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Operations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21184" y="3871530"/>
            <a:ext cx="1265274" cy="446621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086458" y="3871530"/>
            <a:ext cx="584790" cy="446621"/>
          </a:xfrm>
          <a:prstGeom prst="rect">
            <a:avLst/>
          </a:prstGeom>
          <a:solidFill>
            <a:schemeClr val="accent3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671249" y="3871530"/>
            <a:ext cx="499731" cy="446621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53822" y="4036859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352270" y="4035799"/>
            <a:ext cx="313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852004" y="4035783"/>
            <a:ext cx="313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821182" y="3871529"/>
            <a:ext cx="2493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Customer Department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494835" y="3872370"/>
            <a:ext cx="1536404" cy="35571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031239" y="3872370"/>
            <a:ext cx="313660" cy="355713"/>
          </a:xfrm>
          <a:prstGeom prst="rect">
            <a:avLst/>
          </a:prstGeom>
          <a:solidFill>
            <a:schemeClr val="accent4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44900" y="3872370"/>
            <a:ext cx="499731" cy="355713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133120" y="3899789"/>
            <a:ext cx="897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593656" y="3884117"/>
            <a:ext cx="249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4194" y="3884133"/>
            <a:ext cx="2295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494834" y="3955430"/>
            <a:ext cx="2493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Reporting team</a:t>
            </a:r>
          </a:p>
        </p:txBody>
      </p:sp>
      <p:sp>
        <p:nvSpPr>
          <p:cNvPr id="77" name="Plus 76"/>
          <p:cNvSpPr/>
          <p:nvPr/>
        </p:nvSpPr>
        <p:spPr bwMode="auto">
          <a:xfrm>
            <a:off x="4937605" y="3207899"/>
            <a:ext cx="297712" cy="439479"/>
          </a:xfrm>
          <a:prstGeom prst="mathPlu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ight Brace 77"/>
          <p:cNvSpPr/>
          <p:nvPr/>
        </p:nvSpPr>
        <p:spPr bwMode="auto">
          <a:xfrm rot="5400000">
            <a:off x="4824274" y="966991"/>
            <a:ext cx="380997" cy="76575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3036094" y="5040473"/>
            <a:ext cx="1880801" cy="169348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4916895" y="5040473"/>
            <a:ext cx="733643" cy="1693480"/>
          </a:xfrm>
          <a:prstGeom prst="rect">
            <a:avLst/>
          </a:prstGeom>
          <a:solidFill>
            <a:schemeClr val="accent3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650538" y="5040473"/>
            <a:ext cx="664535" cy="1693480"/>
          </a:xfrm>
          <a:prstGeom prst="rect">
            <a:avLst/>
          </a:prstGeom>
          <a:solidFill>
            <a:schemeClr val="accent4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18063" y="5040474"/>
            <a:ext cx="876747" cy="1693479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89576" y="6405614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336877" y="6405613"/>
            <a:ext cx="313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865199" y="6405611"/>
            <a:ext cx="329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031536" y="6405659"/>
            <a:ext cx="286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036094" y="5040474"/>
            <a:ext cx="2349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Total General Service  People Cost</a:t>
            </a:r>
          </a:p>
        </p:txBody>
      </p:sp>
    </p:spTree>
    <p:extLst>
      <p:ext uri="{BB962C8B-B14F-4D97-AF65-F5344CB8AC3E}">
        <p14:creationId xmlns:p14="http://schemas.microsoft.com/office/powerpoint/2010/main" val="94459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future state General Services -People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508955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smtClean="0"/>
              <a:t>We have changed our ways of working following Nexus go live.  This will reflect in the FTE allocation for the individual service lines, respecting the current cost allocation principles</a:t>
            </a:r>
            <a:endParaRPr lang="en-GB" sz="14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244547" y="5861129"/>
            <a:ext cx="2663956" cy="87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Font typeface="Wingdings" pitchFamily="2" charset="2"/>
              <a:buNone/>
            </a:pPr>
            <a:r>
              <a:rPr lang="en-GB" sz="1200" kern="0" dirty="0" smtClean="0"/>
              <a:t>For the purposes of concept illustration only.  Inferred allocations are indicative.</a:t>
            </a:r>
            <a:endParaRPr lang="en-GB" sz="1100" kern="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1186030" y="1972435"/>
            <a:ext cx="547521" cy="127590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744687" y="1972435"/>
            <a:ext cx="462068" cy="1275907"/>
          </a:xfrm>
          <a:prstGeom prst="rect">
            <a:avLst/>
          </a:prstGeom>
          <a:solidFill>
            <a:schemeClr val="accent3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206755" y="1972435"/>
            <a:ext cx="593596" cy="1275907"/>
          </a:xfrm>
          <a:prstGeom prst="rect">
            <a:avLst/>
          </a:prstGeom>
          <a:solidFill>
            <a:schemeClr val="accent4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800351" y="1972435"/>
            <a:ext cx="735474" cy="1275907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1119" y="2225668"/>
            <a:ext cx="7549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chemeClr val="tx2"/>
                </a:solidFill>
              </a:rPr>
              <a:t>Direct People Cost</a:t>
            </a:r>
            <a:endParaRPr lang="en-GB" sz="1050" b="1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26824" y="2920030"/>
            <a:ext cx="4067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96640" y="2920047"/>
            <a:ext cx="313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08507" y="2920031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73033" y="2920047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86028" y="1972435"/>
            <a:ext cx="2349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Operations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21187" y="2289920"/>
            <a:ext cx="1850064" cy="637969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671252" y="2289920"/>
            <a:ext cx="499731" cy="637969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59143" y="2619290"/>
            <a:ext cx="12121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543665" y="2618214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21185" y="2289919"/>
            <a:ext cx="2493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Customer Department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494834" y="2340720"/>
            <a:ext cx="1536404" cy="50811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031240" y="2340720"/>
            <a:ext cx="813390" cy="508113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48002" y="2532286"/>
            <a:ext cx="14832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30970" y="2516614"/>
            <a:ext cx="313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94832" y="2340719"/>
            <a:ext cx="2493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Reporting Team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1186026" y="3641975"/>
            <a:ext cx="547524" cy="89322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44688" y="3641975"/>
            <a:ext cx="462065" cy="893220"/>
          </a:xfrm>
          <a:prstGeom prst="rect">
            <a:avLst/>
          </a:prstGeom>
          <a:solidFill>
            <a:schemeClr val="accent3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206752" y="3641975"/>
            <a:ext cx="593599" cy="893220"/>
          </a:xfrm>
          <a:prstGeom prst="rect">
            <a:avLst/>
          </a:prstGeom>
          <a:solidFill>
            <a:schemeClr val="accent4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800352" y="3641975"/>
            <a:ext cx="735470" cy="893220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1116" y="3703864"/>
            <a:ext cx="7549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chemeClr val="tx2"/>
                </a:solidFill>
              </a:rPr>
              <a:t>Support People Cost</a:t>
            </a:r>
            <a:endParaRPr lang="en-GB" sz="105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08363" y="4266183"/>
            <a:ext cx="336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896639" y="4261293"/>
            <a:ext cx="313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08504" y="4261277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73032" y="4261293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86025" y="3641975"/>
            <a:ext cx="2349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Operations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21184" y="3871530"/>
            <a:ext cx="1850064" cy="446621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671249" y="3871530"/>
            <a:ext cx="499731" cy="446621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53821" y="4036859"/>
            <a:ext cx="1217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852004" y="4035783"/>
            <a:ext cx="313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821182" y="3871529"/>
            <a:ext cx="2493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Customer Department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494835" y="3872370"/>
            <a:ext cx="1536404" cy="355713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030131" y="3872370"/>
            <a:ext cx="814500" cy="355713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133120" y="3899789"/>
            <a:ext cx="897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593656" y="3884117"/>
            <a:ext cx="249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494832" y="3877162"/>
            <a:ext cx="2493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Reporting Team</a:t>
            </a:r>
          </a:p>
        </p:txBody>
      </p:sp>
      <p:sp>
        <p:nvSpPr>
          <p:cNvPr id="77" name="Plus 76"/>
          <p:cNvSpPr/>
          <p:nvPr/>
        </p:nvSpPr>
        <p:spPr bwMode="auto">
          <a:xfrm>
            <a:off x="4937605" y="3207899"/>
            <a:ext cx="297712" cy="439479"/>
          </a:xfrm>
          <a:prstGeom prst="mathPlu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ight Brace 77"/>
          <p:cNvSpPr/>
          <p:nvPr/>
        </p:nvSpPr>
        <p:spPr bwMode="auto">
          <a:xfrm rot="5400000">
            <a:off x="4824274" y="966991"/>
            <a:ext cx="380997" cy="76575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3036094" y="5040473"/>
            <a:ext cx="1640682" cy="169348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4676777" y="5040473"/>
            <a:ext cx="816931" cy="1693480"/>
          </a:xfrm>
          <a:prstGeom prst="rect">
            <a:avLst/>
          </a:prstGeom>
          <a:solidFill>
            <a:schemeClr val="accent3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493708" y="5040473"/>
            <a:ext cx="671955" cy="1693480"/>
          </a:xfrm>
          <a:prstGeom prst="rect">
            <a:avLst/>
          </a:prstGeom>
          <a:solidFill>
            <a:schemeClr val="accent4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165662" y="5040474"/>
            <a:ext cx="1029148" cy="1693479"/>
          </a:xfrm>
          <a:prstGeom prst="rect">
            <a:avLst/>
          </a:prstGeom>
          <a:solidFill>
            <a:schemeClr val="accent5">
              <a:alpha val="50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049458" y="6405610"/>
            <a:ext cx="627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80047" y="6395863"/>
            <a:ext cx="313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865199" y="6405611"/>
            <a:ext cx="329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2"/>
                </a:solidFill>
              </a:rPr>
              <a:t>D</a:t>
            </a: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857324" y="6405659"/>
            <a:ext cx="286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036094" y="5040474"/>
            <a:ext cx="2349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Total General Service People Cost</a:t>
            </a:r>
          </a:p>
        </p:txBody>
      </p:sp>
    </p:spTree>
    <p:extLst>
      <p:ext uri="{BB962C8B-B14F-4D97-AF65-F5344CB8AC3E}">
        <p14:creationId xmlns:p14="http://schemas.microsoft.com/office/powerpoint/2010/main" val="2243374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state Investment and Change - People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508955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smtClean="0"/>
              <a:t>Costs allocated to constituencies where possible on a usage basis.  Where this is not possible, people costs are currently allocated on a basis of adjusted MTB charge (taking into account dedicated constituency MTB spend) </a:t>
            </a:r>
            <a:endParaRPr lang="en-GB" sz="14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244547" y="6096001"/>
            <a:ext cx="6638853" cy="63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Font typeface="Wingdings" pitchFamily="2" charset="2"/>
              <a:buNone/>
            </a:pPr>
            <a:r>
              <a:rPr lang="en-GB" sz="1200" kern="0" dirty="0" smtClean="0"/>
              <a:t>For the purposes of concept illustration only.  Inferred allocations are indicative.  These people costs are fully loaded, including support services</a:t>
            </a:r>
            <a:endParaRPr lang="en-GB" sz="1100" kern="0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3131536" y="2408164"/>
            <a:ext cx="492641" cy="261149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4239911" y="2876904"/>
            <a:ext cx="492640" cy="542645"/>
          </a:xfrm>
          <a:prstGeom prst="rect">
            <a:avLst/>
          </a:prstGeom>
          <a:solidFill>
            <a:srgbClr val="FFC00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276295" y="2408164"/>
            <a:ext cx="636623" cy="261144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13636" y="3594100"/>
            <a:ext cx="819150" cy="504544"/>
          </a:xfrm>
          <a:prstGeom prst="rect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148795" y="1954189"/>
            <a:ext cx="11083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Constituency 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823670" y="1954190"/>
            <a:ext cx="1108375" cy="3667677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3932045" y="1954125"/>
            <a:ext cx="1108375" cy="3667741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5040420" y="1954125"/>
            <a:ext cx="1108375" cy="3667741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6148795" y="1949298"/>
            <a:ext cx="1108375" cy="3672569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1713061" y="2311820"/>
            <a:ext cx="5544108" cy="469481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1713061" y="2781301"/>
            <a:ext cx="5544108" cy="732367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1714177" y="3509434"/>
            <a:ext cx="5544108" cy="678401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040420" y="1954189"/>
            <a:ext cx="11083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Constituency c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930928" y="1954189"/>
            <a:ext cx="11083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Constituency b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23670" y="1954189"/>
            <a:ext cx="11083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Constituency a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713062" y="2288857"/>
            <a:ext cx="110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Direct Investment 1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715295" y="2901261"/>
            <a:ext cx="110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Direct Investment 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715295" y="3617472"/>
            <a:ext cx="110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Direct Change </a:t>
            </a:r>
            <a:br>
              <a:rPr lang="en-GB" sz="900" dirty="0" smtClean="0">
                <a:solidFill>
                  <a:schemeClr val="tx2"/>
                </a:solidFill>
              </a:rPr>
            </a:br>
            <a:r>
              <a:rPr lang="en-GB" sz="900" dirty="0" smtClean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1715294" y="4187835"/>
            <a:ext cx="5541874" cy="1434032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715295" y="4473963"/>
            <a:ext cx="110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Common investment and change people costs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3269905" y="4333343"/>
            <a:ext cx="215900" cy="1143012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4145991" y="4333342"/>
            <a:ext cx="675395" cy="1143012"/>
          </a:xfrm>
          <a:prstGeom prst="rect">
            <a:avLst/>
          </a:prstGeom>
          <a:solidFill>
            <a:srgbClr val="FFC00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442205" y="4333343"/>
            <a:ext cx="304800" cy="1143011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469211" y="4333342"/>
            <a:ext cx="508000" cy="1143013"/>
          </a:xfrm>
          <a:prstGeom prst="rect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5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Investment and Change - People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1199357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smtClean="0"/>
              <a:t>Costs will continue to be allocated to constituencies where possible on a usage basis.  We have more visibility of these costs.  Where this is not possible, our reporting structure has improved to give a more reliable allocation for project resource</a:t>
            </a:r>
            <a:endParaRPr lang="en-GB" sz="14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244547" y="6096001"/>
            <a:ext cx="6638853" cy="63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Font typeface="Wingdings" pitchFamily="2" charset="2"/>
              <a:buNone/>
            </a:pPr>
            <a:r>
              <a:rPr lang="en-GB" sz="1200" kern="0" dirty="0" smtClean="0"/>
              <a:t>For the purposes of concept illustration only.  Inferred allocations are indicative.  These people costs are fully loaded, including support services</a:t>
            </a:r>
            <a:endParaRPr lang="en-GB" sz="1100" kern="0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2934587" y="2408164"/>
            <a:ext cx="914400" cy="261144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4239911" y="3617472"/>
            <a:ext cx="492640" cy="481173"/>
          </a:xfrm>
          <a:prstGeom prst="rect">
            <a:avLst/>
          </a:prstGeom>
          <a:solidFill>
            <a:srgbClr val="FFC00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497033" y="2408164"/>
            <a:ext cx="207942" cy="261144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05107" y="2915829"/>
            <a:ext cx="850605" cy="504544"/>
          </a:xfrm>
          <a:prstGeom prst="rect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148795" y="1954189"/>
            <a:ext cx="11083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Constituency 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823670" y="1954190"/>
            <a:ext cx="1108375" cy="3667677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3932045" y="1954125"/>
            <a:ext cx="1108375" cy="3667741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5040420" y="1954125"/>
            <a:ext cx="1108375" cy="3667741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6148795" y="1949298"/>
            <a:ext cx="1108375" cy="3672569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1713061" y="2311820"/>
            <a:ext cx="5544108" cy="469481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1713061" y="2781301"/>
            <a:ext cx="5544108" cy="732367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1714177" y="3509434"/>
            <a:ext cx="5544108" cy="678401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040420" y="1954189"/>
            <a:ext cx="11083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Constituency c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930928" y="1954189"/>
            <a:ext cx="11083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Constituency b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23670" y="1954189"/>
            <a:ext cx="11083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Constituency a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713062" y="2288857"/>
            <a:ext cx="110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Direct Investment 3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715295" y="2901261"/>
            <a:ext cx="110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Direct Investment 7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715295" y="3617472"/>
            <a:ext cx="110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Direct Change </a:t>
            </a:r>
            <a:br>
              <a:rPr lang="en-GB" sz="900" dirty="0" smtClean="0">
                <a:solidFill>
                  <a:schemeClr val="tx2"/>
                </a:solidFill>
              </a:rPr>
            </a:br>
            <a:r>
              <a:rPr lang="en-GB" sz="900" dirty="0" smtClean="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1715294" y="4187835"/>
            <a:ext cx="5541874" cy="1434032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715295" y="4473963"/>
            <a:ext cx="110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tx2"/>
                </a:solidFill>
              </a:rPr>
              <a:t>Common investment and change people costs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3203847" y="4579088"/>
            <a:ext cx="432049" cy="897267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4239911" y="4579089"/>
            <a:ext cx="492640" cy="897265"/>
          </a:xfrm>
          <a:prstGeom prst="rect">
            <a:avLst/>
          </a:prstGeom>
          <a:solidFill>
            <a:srgbClr val="FFC00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358809" y="4579088"/>
            <a:ext cx="554108" cy="89726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516117" y="4574063"/>
            <a:ext cx="414188" cy="897267"/>
          </a:xfrm>
          <a:prstGeom prst="rect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781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sz="2400" dirty="0" smtClean="0"/>
              <a:t>Systems - Input costs to applications &amp; shared services 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687765"/>
              </p:ext>
            </p:extLst>
          </p:nvPr>
        </p:nvGraphicFramePr>
        <p:xfrm>
          <a:off x="225425" y="764704"/>
          <a:ext cx="86868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208"/>
                <a:gridCol w="1011932"/>
                <a:gridCol w="1011932"/>
                <a:gridCol w="1011932"/>
                <a:gridCol w="1011932"/>
                <a:gridCol w="1011932"/>
                <a:gridCol w="10119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System Input cost component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“New”</a:t>
                      </a:r>
                    </a:p>
                    <a:p>
                      <a:pPr algn="ctr"/>
                      <a:r>
                        <a:rPr lang="en-GB" sz="1400" dirty="0" smtClean="0"/>
                        <a:t>UK Link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Gemini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CMS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IX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Support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100" baseline="0" dirty="0" smtClean="0"/>
                        <a:t>Component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Shared 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Desktop</a:t>
                      </a:r>
                      <a:r>
                        <a:rPr lang="en-GB" sz="1400" baseline="0" dirty="0" smtClean="0"/>
                        <a:t> / Network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ym typeface="Wingdings"/>
                        </a:rPr>
                        <a:t>-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ym typeface="Wingdings"/>
                        </a:rPr>
                        <a:t>-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Environment</a:t>
                      </a:r>
                      <a:r>
                        <a:rPr lang="en-GB" sz="1400" baseline="0" dirty="0" smtClean="0"/>
                        <a:t> &amp; Code </a:t>
                      </a:r>
                      <a:r>
                        <a:rPr lang="en-GB" sz="1400" baseline="0" dirty="0" err="1" smtClean="0"/>
                        <a:t>Mgmt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UK Link Hosting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ym typeface="Wingdings"/>
                        </a:rPr>
                        <a:t>-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Other Hosting (</a:t>
                      </a:r>
                      <a:r>
                        <a:rPr lang="en-GB" sz="1400" dirty="0" err="1" smtClean="0"/>
                        <a:t>inc</a:t>
                      </a:r>
                      <a:r>
                        <a:rPr lang="en-GB" sz="1400" dirty="0" smtClean="0"/>
                        <a:t> helpdesk)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Telecoms</a:t>
                      </a:r>
                      <a:r>
                        <a:rPr lang="en-GB" sz="1400" baseline="0" dirty="0" smtClean="0"/>
                        <a:t> &amp; IX Connections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ym typeface="Wingdings"/>
                        </a:rPr>
                        <a:t>-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ym typeface="Wingdings"/>
                        </a:rPr>
                        <a:t>-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S/W Licence - SAP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ym typeface="Wingdings"/>
                        </a:rPr>
                        <a:t>-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S/W Licence - Oracle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S/W Licence – Application</a:t>
                      </a:r>
                      <a:r>
                        <a:rPr lang="en-GB" sz="1400" baseline="0" dirty="0" smtClean="0"/>
                        <a:t> Specific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S/W Licence – Other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ym typeface="Wingdings"/>
                        </a:rPr>
                        <a:t>-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ym typeface="Wingdings"/>
                        </a:rPr>
                        <a:t>-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System Maintenance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Application</a:t>
                      </a:r>
                      <a:r>
                        <a:rPr lang="en-GB" sz="1400" baseline="0" dirty="0" smtClean="0"/>
                        <a:t> Support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5" y="5949280"/>
            <a:ext cx="8516689" cy="646331"/>
          </a:xfrm>
          <a:prstGeom prst="rect">
            <a:avLst/>
          </a:prstGeom>
          <a:noFill/>
          <a:ln>
            <a:solidFill>
              <a:srgbClr val="3E5AA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Application descriptions have been updated and there is a more distinct allocation of Input costs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2a985eae-c12e-416e-9833-85f34b1ee04e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5912</TotalTime>
  <Words>1033</Words>
  <Application>Microsoft Office PowerPoint</Application>
  <PresentationFormat>On-screen Show (4:3)</PresentationFormat>
  <Paragraphs>275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xoserve templates</vt:lpstr>
      <vt:lpstr>Cost Allocation review –  CoMC update July 18</vt:lpstr>
      <vt:lpstr>Recap from BP19 Principles presentation</vt:lpstr>
      <vt:lpstr>Management Summary</vt:lpstr>
      <vt:lpstr>High Level Principles</vt:lpstr>
      <vt:lpstr>Current state General Services - People</vt:lpstr>
      <vt:lpstr>Proposed future state General Services -People</vt:lpstr>
      <vt:lpstr>Current state Investment and Change - People</vt:lpstr>
      <vt:lpstr>Proposed Investment and Change - People</vt:lpstr>
      <vt:lpstr>Systems - Input costs to applications &amp; shared services </vt:lpstr>
      <vt:lpstr>Challenges</vt:lpstr>
      <vt:lpstr>Applications / Shared to Service Lines </vt:lpstr>
      <vt:lpstr>Property &amp; Other Bought In Services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208</cp:revision>
  <cp:lastPrinted>2018-07-12T08:53:01Z</cp:lastPrinted>
  <dcterms:created xsi:type="dcterms:W3CDTF">2011-09-20T14:58:41Z</dcterms:created>
  <dcterms:modified xsi:type="dcterms:W3CDTF">2018-07-16T09:43:19Z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-666504730</vt:i4>
  </property>
  <property fmtid="{D5CDD505-2E9C-101B-9397-08002B2CF9AE}" pid="4" name="_NewReviewCycle">
    <vt:lpwstr/>
  </property>
  <property fmtid="{D5CDD505-2E9C-101B-9397-08002B2CF9AE}" pid="5" name="_EmailSubject">
    <vt:lpwstr>Action: Publications for 23rd July Contract Committee meeting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-1921323451</vt:i4>
  </property>
</Properties>
</file>