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04" r:id="rId4"/>
  </p:sldMasterIdLst>
  <p:handoutMasterIdLst>
    <p:handoutMasterId r:id="rId11"/>
  </p:handoutMasterIdLst>
  <p:sldIdLst>
    <p:sldId id="277" r:id="rId5"/>
    <p:sldId id="283" r:id="rId6"/>
    <p:sldId id="295" r:id="rId7"/>
    <p:sldId id="293" r:id="rId8"/>
    <p:sldId id="294" r:id="rId9"/>
    <p:sldId id="285" r:id="rId10"/>
  </p:sldIdLst>
  <p:sldSz cx="9144000" cy="5143500" type="screen16x9"/>
  <p:notesSz cx="6797675" cy="9928225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66FF33"/>
    <a:srgbClr val="FFFF66"/>
    <a:srgbClr val="FFFF99"/>
    <a:srgbClr val="00CCFF"/>
    <a:srgbClr val="66CCFF"/>
    <a:srgbClr val="99CCFF"/>
    <a:srgbClr val="66FFFF"/>
    <a:srgbClr val="CCEC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napToObjects="1">
      <p:cViewPr>
        <p:scale>
          <a:sx n="75" d="100"/>
          <a:sy n="75" d="100"/>
        </p:scale>
        <p:origin x="-1236" y="-47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Objects="1">
      <p:cViewPr varScale="1">
        <p:scale>
          <a:sx n="59" d="100"/>
          <a:sy n="59" d="100"/>
        </p:scale>
        <p:origin x="-1650" y="-9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35915AD2-10A0-4F07-9C90-55F5737F54B9}" type="datetime1">
              <a:rPr lang="en-GB"/>
              <a:pPr>
                <a:defRPr/>
              </a:pPr>
              <a:t>31/07/2018</a:t>
            </a:fld>
            <a:endParaRPr lang="en-GB"/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9B2C83C7-81E3-4FFC-ABB8-6C2E0AC39E1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53980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3166374"/>
            <a:ext cx="9144000" cy="9715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759882"/>
            <a:ext cx="9144000" cy="956574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 dirty="0" smtClean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18678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4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4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 smtClean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51000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-42360"/>
            <a:ext cx="8688388" cy="7239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1540"/>
            <a:ext cx="8686800" cy="3456384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78983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-42863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681038"/>
            <a:ext cx="8686800" cy="3402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1" y="4731544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fld id="{AF429D2F-F2C8-4089-BC92-4AD68084899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4675585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2" r:id="rId1"/>
    <p:sldLayoutId id="2147484060" r:id="rId2"/>
    <p:sldLayoutId id="2147484061" r:id="rId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box.xoserve.IXEnquiries@xoserve.com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 sz="quarter"/>
          </p:nvPr>
        </p:nvSpPr>
        <p:spPr>
          <a:xfrm>
            <a:off x="0" y="2680320"/>
            <a:ext cx="9144000" cy="971550"/>
          </a:xfrm>
        </p:spPr>
        <p:txBody>
          <a:bodyPr/>
          <a:lstStyle/>
          <a:p>
            <a:r>
              <a:rPr lang="en-GB" dirty="0" smtClean="0">
                <a:solidFill>
                  <a:srgbClr val="3E5AA8"/>
                </a:solidFill>
              </a:rPr>
              <a:t>Xoserve IX Refresh</a:t>
            </a:r>
          </a:p>
        </p:txBody>
      </p:sp>
      <p:sp>
        <p:nvSpPr>
          <p:cNvPr id="4099" name="Subtitle 2"/>
          <p:cNvSpPr>
            <a:spLocks noGrp="1"/>
          </p:cNvSpPr>
          <p:nvPr>
            <p:ph type="subTitle" sz="quarter" idx="1"/>
          </p:nvPr>
        </p:nvSpPr>
        <p:spPr>
          <a:xfrm>
            <a:off x="0" y="3649290"/>
            <a:ext cx="9144000" cy="578644"/>
          </a:xfrm>
        </p:spPr>
        <p:txBody>
          <a:bodyPr/>
          <a:lstStyle/>
          <a:p>
            <a:r>
              <a:rPr lang="en-GB" dirty="0" smtClean="0">
                <a:solidFill>
                  <a:srgbClr val="3E5AA8"/>
                </a:solidFill>
              </a:rPr>
              <a:t>Customer Overview Pack – August 2018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5425" y="-1"/>
            <a:ext cx="8688388" cy="681037"/>
          </a:xfrm>
        </p:spPr>
        <p:txBody>
          <a:bodyPr/>
          <a:lstStyle/>
          <a:p>
            <a:r>
              <a:rPr lang="en-GB" dirty="0" smtClean="0"/>
              <a:t>IX Site Survey</a:t>
            </a:r>
          </a:p>
        </p:txBody>
      </p:sp>
      <p:sp>
        <p:nvSpPr>
          <p:cNvPr id="9" name="Rounded Rectangular Callout 8"/>
          <p:cNvSpPr/>
          <p:nvPr/>
        </p:nvSpPr>
        <p:spPr bwMode="auto">
          <a:xfrm>
            <a:off x="107504" y="1733349"/>
            <a:ext cx="1429917" cy="1342457"/>
          </a:xfrm>
          <a:prstGeom prst="wedgeRoundRectCallout">
            <a:avLst>
              <a:gd name="adj1" fmla="val 34274"/>
              <a:gd name="adj2" fmla="val 72836"/>
              <a:gd name="adj3" fmla="val 16667"/>
            </a:avLst>
          </a:prstGeom>
          <a:ln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36000" tIns="0" rIns="36000" bIns="0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r>
              <a:rPr lang="en-GB" sz="1200" b="1" dirty="0" smtClean="0">
                <a:solidFill>
                  <a:srgbClr val="FFFF00"/>
                </a:solidFill>
              </a:rPr>
              <a:t>Have you got all of the site information required</a:t>
            </a:r>
          </a:p>
        </p:txBody>
      </p:sp>
      <p:sp>
        <p:nvSpPr>
          <p:cNvPr id="10" name="Rectangle 9"/>
          <p:cNvSpPr/>
          <p:nvPr/>
        </p:nvSpPr>
        <p:spPr>
          <a:xfrm>
            <a:off x="1537421" y="1445317"/>
            <a:ext cx="7344816" cy="22929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13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We issued site surveys to all of our customers in May and have been busy working with you over these past few weeks to obtain your site information. </a:t>
            </a:r>
          </a:p>
          <a:p>
            <a:pPr lvl="0"/>
            <a:endParaRPr lang="en-GB" sz="13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lvl="0"/>
            <a:r>
              <a:rPr lang="en-GB" sz="13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As of the 27</a:t>
            </a:r>
            <a:r>
              <a:rPr lang="en-GB" sz="1300" baseline="30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th</a:t>
            </a:r>
            <a:r>
              <a:rPr lang="en-GB" sz="13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July, we have received 140 completed responses (82%), and 27 (19%) of you are in contact with us and we hope to have your site information soon. We have yet to achieve contact with just 3 sites (2%) but we are still actively pursuing contact. If you would like to check whether your survey has been submitted, please contact us at </a:t>
            </a:r>
            <a:r>
              <a:rPr lang="en-GB" sz="1300" dirty="0">
                <a:solidFill>
                  <a:schemeClr val="tx1">
                    <a:lumMod val="50000"/>
                    <a:lumOff val="50000"/>
                  </a:schemeClr>
                </a:solidFill>
                <a:hlinkClick r:id="rId2"/>
              </a:rPr>
              <a:t>box.xoserve.IXEnquiries@xoserve.com</a:t>
            </a:r>
            <a:r>
              <a:rPr lang="en-GB" sz="13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or call 0121 623 </a:t>
            </a:r>
            <a:r>
              <a:rPr lang="en-GB" sz="13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2773</a:t>
            </a:r>
          </a:p>
          <a:p>
            <a:pPr lvl="0"/>
            <a:endParaRPr lang="en-GB" sz="13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lvl="0"/>
            <a:r>
              <a:rPr lang="en-GB" sz="13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We will not be actively chasing site responses after 31</a:t>
            </a:r>
            <a:r>
              <a:rPr lang="en-GB" sz="1300" baseline="30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st</a:t>
            </a:r>
            <a:r>
              <a:rPr lang="en-GB" sz="13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July. Those we receive after this point will be planned in at the end of roll-out plan.</a:t>
            </a:r>
            <a:endParaRPr lang="en-GB" sz="13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4420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Hardware Installations – Circuits </a:t>
            </a:r>
            <a:endParaRPr lang="en-GB" dirty="0"/>
          </a:p>
        </p:txBody>
      </p:sp>
      <p:sp>
        <p:nvSpPr>
          <p:cNvPr id="5" name="Rounded Rectangular Callout 4"/>
          <p:cNvSpPr/>
          <p:nvPr/>
        </p:nvSpPr>
        <p:spPr bwMode="auto">
          <a:xfrm>
            <a:off x="107505" y="853979"/>
            <a:ext cx="1368151" cy="1213715"/>
          </a:xfrm>
          <a:prstGeom prst="wedgeRoundRectCallout">
            <a:avLst>
              <a:gd name="adj1" fmla="val 34274"/>
              <a:gd name="adj2" fmla="val 72836"/>
              <a:gd name="adj3" fmla="val 16667"/>
            </a:avLst>
          </a:prstGeom>
          <a:ln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36000" tIns="0" rIns="36000" bIns="0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r>
              <a:rPr lang="en-GB" sz="1200" b="1" dirty="0" smtClean="0">
                <a:solidFill>
                  <a:srgbClr val="FFFF00"/>
                </a:solidFill>
              </a:rPr>
              <a:t>What’s the progress with the installations?</a:t>
            </a:r>
          </a:p>
        </p:txBody>
      </p:sp>
      <p:sp>
        <p:nvSpPr>
          <p:cNvPr id="6" name="Rectangle 5"/>
          <p:cNvSpPr/>
          <p:nvPr/>
        </p:nvSpPr>
        <p:spPr>
          <a:xfrm>
            <a:off x="1572693" y="853979"/>
            <a:ext cx="7344816" cy="14927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3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We have now issued communications to those customers included in the first batch of circuit installations.  These are sites for which we have received a completed site survey and have little or no access requirements. The communication provides a high-level view of activities for your  installation - based on your IX Option (see Appendix A).</a:t>
            </a:r>
          </a:p>
          <a:p>
            <a:r>
              <a:rPr lang="en-GB" sz="13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The circuit installation appointments for these sites are now being issued from Gamma, and work has commenced from 23</a:t>
            </a:r>
            <a:r>
              <a:rPr lang="en-GB" sz="1300" baseline="30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rd</a:t>
            </a:r>
            <a:r>
              <a:rPr lang="en-GB" sz="13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July. Statistics for these appointments (successful, failed, follow up appointments needed, etc.) will be available as we progress through the plan. </a:t>
            </a:r>
            <a:endParaRPr lang="en-GB" sz="1300" dirty="0"/>
          </a:p>
        </p:txBody>
      </p:sp>
      <p:sp>
        <p:nvSpPr>
          <p:cNvPr id="7" name="Rounded Rectangular Callout 6"/>
          <p:cNvSpPr/>
          <p:nvPr/>
        </p:nvSpPr>
        <p:spPr bwMode="auto">
          <a:xfrm>
            <a:off x="107505" y="2787774"/>
            <a:ext cx="1368151" cy="1292662"/>
          </a:xfrm>
          <a:prstGeom prst="wedgeRoundRectCallout">
            <a:avLst>
              <a:gd name="adj1" fmla="val 34274"/>
              <a:gd name="adj2" fmla="val 72836"/>
              <a:gd name="adj3" fmla="val 16667"/>
            </a:avLst>
          </a:prstGeom>
          <a:ln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36000" tIns="0" rIns="36000" bIns="0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r>
              <a:rPr lang="en-GB" sz="1200" b="1" dirty="0" smtClean="0">
                <a:solidFill>
                  <a:srgbClr val="FFFF00"/>
                </a:solidFill>
              </a:rPr>
              <a:t>What if I haven't yet received a communication or appointment </a:t>
            </a:r>
          </a:p>
        </p:txBody>
      </p:sp>
      <p:sp>
        <p:nvSpPr>
          <p:cNvPr id="8" name="Rectangle 7"/>
          <p:cNvSpPr/>
          <p:nvPr/>
        </p:nvSpPr>
        <p:spPr>
          <a:xfrm>
            <a:off x="1572693" y="2787774"/>
            <a:ext cx="7344816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3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We are still in the process of planning site visits, continuing to prioritise those sites with few  access requirements. It may also be that we are still awaiting your Site Survey. </a:t>
            </a:r>
          </a:p>
          <a:p>
            <a:r>
              <a:rPr lang="en-GB" sz="13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Those customers who have received a site communication can expect an appointment from Gamma (GNS Project Provisioning) to follow shortly. Please accept the appointment date if you are able to grant access to the BT </a:t>
            </a:r>
            <a:r>
              <a:rPr lang="en-GB" sz="13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OpenReach</a:t>
            </a:r>
            <a:r>
              <a:rPr lang="en-GB" sz="13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engineer on that day, otherwise, you will need to reject the appointment with a reason and confirm suitable dates for your circuit installation.</a:t>
            </a:r>
            <a:endParaRPr lang="en-GB" sz="1300" dirty="0"/>
          </a:p>
        </p:txBody>
      </p:sp>
    </p:spTree>
    <p:extLst>
      <p:ext uri="{BB962C8B-B14F-4D97-AF65-F5344CB8AC3E}">
        <p14:creationId xmlns:p14="http://schemas.microsoft.com/office/powerpoint/2010/main" val="18670008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Next Steps</a:t>
            </a:r>
            <a:endParaRPr lang="en-GB" dirty="0"/>
          </a:p>
        </p:txBody>
      </p:sp>
      <p:sp>
        <p:nvSpPr>
          <p:cNvPr id="5" name="Rounded Rectangle 4"/>
          <p:cNvSpPr/>
          <p:nvPr/>
        </p:nvSpPr>
        <p:spPr bwMode="auto">
          <a:xfrm>
            <a:off x="971600" y="1347614"/>
            <a:ext cx="7632848" cy="504056"/>
          </a:xfrm>
          <a:prstGeom prst="roundRect">
            <a:avLst/>
          </a:prstGeom>
          <a:solidFill>
            <a:schemeClr val="accent2">
              <a:lumMod val="50000"/>
              <a:alpha val="49804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1400" b="1" dirty="0" smtClean="0">
                <a:solidFill>
                  <a:schemeClr val="bg1"/>
                </a:solidFill>
              </a:rPr>
              <a:t>Pursue the last few Site Surveys from organisations</a:t>
            </a:r>
            <a:endParaRPr lang="en-GB" sz="1400" b="1" dirty="0">
              <a:solidFill>
                <a:schemeClr val="bg1"/>
              </a:solidFill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971600" y="2124050"/>
            <a:ext cx="7632848" cy="432048"/>
          </a:xfrm>
          <a:prstGeom prst="roundRect">
            <a:avLst/>
          </a:prstGeom>
          <a:solidFill>
            <a:schemeClr val="accent2">
              <a:lumMod val="50000"/>
              <a:alpha val="49804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1400" b="1" dirty="0" smtClean="0">
                <a:solidFill>
                  <a:schemeClr val="bg1"/>
                </a:solidFill>
              </a:rPr>
              <a:t>First batch of New </a:t>
            </a:r>
            <a:r>
              <a:rPr lang="en-GB" sz="1400" b="1" dirty="0">
                <a:solidFill>
                  <a:schemeClr val="bg1"/>
                </a:solidFill>
              </a:rPr>
              <a:t>Circuit Installation &amp; Connectivity Testing</a:t>
            </a:r>
          </a:p>
        </p:txBody>
      </p:sp>
      <p:sp>
        <p:nvSpPr>
          <p:cNvPr id="12" name="Rounded Rectangle 11"/>
          <p:cNvSpPr/>
          <p:nvPr/>
        </p:nvSpPr>
        <p:spPr bwMode="auto">
          <a:xfrm>
            <a:off x="148160" y="1347614"/>
            <a:ext cx="668684" cy="504056"/>
          </a:xfrm>
          <a:prstGeom prst="roundRect">
            <a:avLst/>
          </a:prstGeom>
          <a:solidFill>
            <a:schemeClr val="accent2">
              <a:lumMod val="50000"/>
              <a:alpha val="49804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1400" b="1" dirty="0">
                <a:solidFill>
                  <a:schemeClr val="bg1"/>
                </a:solidFill>
              </a:rPr>
              <a:t>July</a:t>
            </a:r>
          </a:p>
        </p:txBody>
      </p:sp>
      <p:sp>
        <p:nvSpPr>
          <p:cNvPr id="13" name="Rounded Rectangle 12"/>
          <p:cNvSpPr/>
          <p:nvPr/>
        </p:nvSpPr>
        <p:spPr bwMode="auto">
          <a:xfrm>
            <a:off x="148160" y="2124050"/>
            <a:ext cx="668684" cy="432048"/>
          </a:xfrm>
          <a:prstGeom prst="roundRect">
            <a:avLst/>
          </a:prstGeom>
          <a:solidFill>
            <a:schemeClr val="accent2">
              <a:lumMod val="50000"/>
              <a:alpha val="49804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1400" b="1" dirty="0" smtClean="0">
                <a:solidFill>
                  <a:schemeClr val="bg1"/>
                </a:solidFill>
              </a:rPr>
              <a:t>Aug</a:t>
            </a:r>
            <a:endParaRPr lang="en-GB" sz="1400" b="1" dirty="0">
              <a:solidFill>
                <a:schemeClr val="bg1"/>
              </a:solidFill>
            </a:endParaRPr>
          </a:p>
        </p:txBody>
      </p:sp>
      <p:sp>
        <p:nvSpPr>
          <p:cNvPr id="17" name="Rounded Rectangle 16"/>
          <p:cNvSpPr/>
          <p:nvPr/>
        </p:nvSpPr>
        <p:spPr bwMode="auto">
          <a:xfrm>
            <a:off x="158900" y="2857996"/>
            <a:ext cx="668684" cy="432048"/>
          </a:xfrm>
          <a:prstGeom prst="roundRect">
            <a:avLst/>
          </a:prstGeom>
          <a:solidFill>
            <a:schemeClr val="accent2">
              <a:lumMod val="50000"/>
              <a:alpha val="49804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Aug</a:t>
            </a:r>
            <a:endParaRPr lang="en-GB" sz="1400" b="1" dirty="0">
              <a:solidFill>
                <a:schemeClr val="bg1"/>
              </a:solidFill>
            </a:endParaRPr>
          </a:p>
        </p:txBody>
      </p:sp>
      <p:sp>
        <p:nvSpPr>
          <p:cNvPr id="14" name="Rounded Rectangle 13"/>
          <p:cNvSpPr/>
          <p:nvPr/>
        </p:nvSpPr>
        <p:spPr bwMode="auto">
          <a:xfrm>
            <a:off x="158900" y="3579862"/>
            <a:ext cx="668684" cy="432048"/>
          </a:xfrm>
          <a:prstGeom prst="roundRect">
            <a:avLst/>
          </a:prstGeom>
          <a:solidFill>
            <a:schemeClr val="accent2">
              <a:lumMod val="50000"/>
              <a:alpha val="49804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Sep</a:t>
            </a:r>
            <a:endParaRPr lang="en-GB" sz="1400" b="1" dirty="0">
              <a:solidFill>
                <a:schemeClr val="bg1"/>
              </a:solidFill>
            </a:endParaRPr>
          </a:p>
        </p:txBody>
      </p:sp>
      <p:sp>
        <p:nvSpPr>
          <p:cNvPr id="15" name="Rounded Rectangle 14"/>
          <p:cNvSpPr/>
          <p:nvPr/>
        </p:nvSpPr>
        <p:spPr bwMode="auto">
          <a:xfrm>
            <a:off x="971600" y="2857996"/>
            <a:ext cx="7632848" cy="432048"/>
          </a:xfrm>
          <a:prstGeom prst="roundRect">
            <a:avLst/>
          </a:prstGeom>
          <a:solidFill>
            <a:schemeClr val="accent2">
              <a:lumMod val="50000"/>
              <a:alpha val="49804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1400" b="1" dirty="0" smtClean="0">
                <a:solidFill>
                  <a:schemeClr val="bg1"/>
                </a:solidFill>
              </a:rPr>
              <a:t>Further planning and checking Site Access Requirements </a:t>
            </a:r>
            <a:endParaRPr lang="en-GB" sz="1400" b="1" dirty="0">
              <a:solidFill>
                <a:schemeClr val="bg1"/>
              </a:solidFill>
            </a:endParaRPr>
          </a:p>
        </p:txBody>
      </p:sp>
      <p:sp>
        <p:nvSpPr>
          <p:cNvPr id="16" name="Rounded Rectangle 15"/>
          <p:cNvSpPr/>
          <p:nvPr/>
        </p:nvSpPr>
        <p:spPr bwMode="auto">
          <a:xfrm>
            <a:off x="983308" y="3579862"/>
            <a:ext cx="7632848" cy="432048"/>
          </a:xfrm>
          <a:prstGeom prst="roundRect">
            <a:avLst/>
          </a:prstGeom>
          <a:solidFill>
            <a:schemeClr val="accent2">
              <a:lumMod val="50000"/>
              <a:alpha val="49804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1400" b="1" dirty="0" smtClean="0">
                <a:solidFill>
                  <a:schemeClr val="bg1"/>
                </a:solidFill>
              </a:rPr>
              <a:t>Second batch of New </a:t>
            </a:r>
            <a:r>
              <a:rPr lang="en-GB" sz="1400" b="1" dirty="0">
                <a:solidFill>
                  <a:schemeClr val="bg1"/>
                </a:solidFill>
              </a:rPr>
              <a:t>Circuit Installation &amp; Connectivity Testing</a:t>
            </a:r>
          </a:p>
        </p:txBody>
      </p:sp>
    </p:spTree>
    <p:extLst>
      <p:ext uri="{BB962C8B-B14F-4D97-AF65-F5344CB8AC3E}">
        <p14:creationId xmlns:p14="http://schemas.microsoft.com/office/powerpoint/2010/main" val="3932903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Appendix A: IX Service Line Options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1540"/>
            <a:ext cx="8686800" cy="3978442"/>
          </a:xfrm>
        </p:spPr>
        <p:txBody>
          <a:bodyPr/>
          <a:lstStyle/>
          <a:p>
            <a:pPr marL="0" indent="0">
              <a:buNone/>
            </a:pPr>
            <a:r>
              <a:rPr lang="en-GB" sz="1800" dirty="0" smtClean="0"/>
              <a:t>Xoserve are replacing your IX kit on a ‘like for like’ basis, therefore your replacement IX service option and contract will match the IX option you currently have, which will be one of the following:</a:t>
            </a:r>
          </a:p>
          <a:p>
            <a:pPr marL="0" indent="0">
              <a:buNone/>
            </a:pPr>
            <a:endParaRPr lang="en-GB" sz="1800" dirty="0" smtClean="0"/>
          </a:p>
          <a:p>
            <a:r>
              <a:rPr lang="en-GB" sz="2000" b="1" dirty="0"/>
              <a:t>Option </a:t>
            </a:r>
            <a:r>
              <a:rPr lang="en-GB" sz="2000" b="1" dirty="0" smtClean="0"/>
              <a:t>1 - </a:t>
            </a:r>
            <a:r>
              <a:rPr lang="en-GB" sz="1800" dirty="0" smtClean="0"/>
              <a:t>Primary </a:t>
            </a:r>
            <a:r>
              <a:rPr lang="en-GB" sz="1800" dirty="0"/>
              <a:t>ADSL and Back-Up ADSL connection</a:t>
            </a:r>
          </a:p>
          <a:p>
            <a:pPr marL="457200" lvl="1" indent="0">
              <a:buNone/>
            </a:pPr>
            <a:endParaRPr lang="en-GB" sz="700" dirty="0"/>
          </a:p>
          <a:p>
            <a:r>
              <a:rPr lang="en-GB" sz="2000" b="1" dirty="0"/>
              <a:t>Option </a:t>
            </a:r>
            <a:r>
              <a:rPr lang="en-GB" sz="2000" b="1" dirty="0" smtClean="0"/>
              <a:t>2 - </a:t>
            </a:r>
            <a:r>
              <a:rPr lang="en-GB" sz="1800" dirty="0" smtClean="0"/>
              <a:t>Primary </a:t>
            </a:r>
            <a:r>
              <a:rPr lang="en-GB" sz="1800" dirty="0"/>
              <a:t>EFM and Back-Up ADSL connection</a:t>
            </a:r>
          </a:p>
          <a:p>
            <a:pPr marL="457200" lvl="1" indent="0">
              <a:buNone/>
            </a:pPr>
            <a:endParaRPr lang="en-GB" sz="700" dirty="0"/>
          </a:p>
          <a:p>
            <a:r>
              <a:rPr lang="en-GB" sz="2000" b="1" dirty="0"/>
              <a:t>Option </a:t>
            </a:r>
            <a:r>
              <a:rPr lang="en-GB" sz="2000" b="1" dirty="0" smtClean="0"/>
              <a:t>3 - </a:t>
            </a:r>
            <a:r>
              <a:rPr lang="en-GB" sz="1800" dirty="0" smtClean="0"/>
              <a:t>EFM </a:t>
            </a:r>
            <a:r>
              <a:rPr lang="en-GB" sz="1800" dirty="0"/>
              <a:t>Primary and EFM Back-Up connection</a:t>
            </a:r>
          </a:p>
          <a:p>
            <a:pPr marL="457200" lvl="1" indent="0">
              <a:buNone/>
            </a:pPr>
            <a:endParaRPr lang="en-GB" sz="700" dirty="0"/>
          </a:p>
          <a:p>
            <a:r>
              <a:rPr lang="en-GB" sz="2000" b="1" dirty="0"/>
              <a:t>Option </a:t>
            </a:r>
            <a:r>
              <a:rPr lang="en-GB" sz="2000" b="1" dirty="0" smtClean="0"/>
              <a:t>4 - </a:t>
            </a:r>
            <a:r>
              <a:rPr lang="en-GB" sz="1800" dirty="0" smtClean="0"/>
              <a:t>Primary </a:t>
            </a:r>
            <a:r>
              <a:rPr lang="en-GB" sz="1800" dirty="0"/>
              <a:t>Fibre/ Ethernet and Back-Up ADSL connection</a:t>
            </a:r>
          </a:p>
          <a:p>
            <a:endParaRPr lang="en-GB" sz="1800" dirty="0" smtClean="0"/>
          </a:p>
          <a:p>
            <a:pPr marL="0" indent="0">
              <a:buNone/>
            </a:pPr>
            <a:r>
              <a:rPr lang="en-GB" sz="1800" dirty="0" smtClean="0"/>
              <a:t>The following slide displays the on-site installation process; the number of site visits that are required is dependant upon your IX service line option complexity.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2536035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4" name="Straight Connector 113"/>
          <p:cNvCxnSpPr/>
          <p:nvPr/>
        </p:nvCxnSpPr>
        <p:spPr bwMode="auto">
          <a:xfrm>
            <a:off x="755576" y="1995686"/>
            <a:ext cx="0" cy="98793"/>
          </a:xfrm>
          <a:prstGeom prst="line">
            <a:avLst/>
          </a:prstGeom>
          <a:solidFill>
            <a:schemeClr val="accent1">
              <a:alpha val="50000"/>
            </a:schemeClr>
          </a:solidFill>
          <a:ln w="9525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" name="Straight Connector 60"/>
          <p:cNvCxnSpPr/>
          <p:nvPr/>
        </p:nvCxnSpPr>
        <p:spPr bwMode="auto">
          <a:xfrm>
            <a:off x="5878512" y="743347"/>
            <a:ext cx="0" cy="4369122"/>
          </a:xfrm>
          <a:prstGeom prst="line">
            <a:avLst/>
          </a:prstGeom>
          <a:solidFill>
            <a:schemeClr val="accent1">
              <a:alpha val="50000"/>
            </a:schemeClr>
          </a:solidFill>
          <a:ln w="25400" cap="flat" cmpd="sng" algn="ctr">
            <a:solidFill>
              <a:schemeClr val="accent5">
                <a:lumMod val="50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Straight Connector 15"/>
          <p:cNvCxnSpPr/>
          <p:nvPr/>
        </p:nvCxnSpPr>
        <p:spPr bwMode="auto">
          <a:xfrm>
            <a:off x="1860848" y="743347"/>
            <a:ext cx="0" cy="4338563"/>
          </a:xfrm>
          <a:prstGeom prst="line">
            <a:avLst/>
          </a:prstGeom>
          <a:solidFill>
            <a:schemeClr val="accent1">
              <a:alpha val="50000"/>
            </a:schemeClr>
          </a:solidFill>
          <a:ln w="25400" cap="flat" cmpd="sng" algn="ctr">
            <a:solidFill>
              <a:schemeClr val="accent5">
                <a:lumMod val="50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Pentagon 1"/>
          <p:cNvSpPr/>
          <p:nvPr/>
        </p:nvSpPr>
        <p:spPr bwMode="auto">
          <a:xfrm>
            <a:off x="179512" y="555526"/>
            <a:ext cx="8688932" cy="187821"/>
          </a:xfrm>
          <a:prstGeom prst="homePlate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2075" tIns="46038" rIns="92075" bIns="46038" numCol="1" rtlCol="0" anchor="ctr" anchorCtr="0" compatLnSpc="1">
            <a:prstTxWarp prst="textNoShape">
              <a:avLst/>
            </a:prstTxWarp>
            <a:noAutofit/>
          </a:bodyPr>
          <a:lstStyle/>
          <a:p>
            <a:pPr defTabSz="914400"/>
            <a:r>
              <a:rPr lang="en-GB" sz="1100" dirty="0"/>
              <a:t>The number of days required to complete the activity will be dependant upon your IX Service option</a:t>
            </a:r>
          </a:p>
        </p:txBody>
      </p:sp>
      <p:sp>
        <p:nvSpPr>
          <p:cNvPr id="3" name="Pentagon 2"/>
          <p:cNvSpPr/>
          <p:nvPr/>
        </p:nvSpPr>
        <p:spPr bwMode="auto">
          <a:xfrm>
            <a:off x="1860848" y="1203598"/>
            <a:ext cx="2520280" cy="288032"/>
          </a:xfrm>
          <a:prstGeom prst="homePlate">
            <a:avLst/>
          </a:prstGeom>
          <a:solidFill>
            <a:srgbClr val="66FF33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r>
              <a:rPr lang="en-GB" sz="1100" dirty="0"/>
              <a:t>Circuit Installations </a:t>
            </a:r>
          </a:p>
        </p:txBody>
      </p:sp>
      <p:sp>
        <p:nvSpPr>
          <p:cNvPr id="4" name="Pentagon 3"/>
          <p:cNvSpPr/>
          <p:nvPr/>
        </p:nvSpPr>
        <p:spPr bwMode="auto">
          <a:xfrm>
            <a:off x="4355976" y="1563638"/>
            <a:ext cx="1368152" cy="280390"/>
          </a:xfrm>
          <a:prstGeom prst="homePlate">
            <a:avLst/>
          </a:prstGeom>
          <a:solidFill>
            <a:srgbClr val="66FF33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r>
              <a:rPr lang="en-GB" sz="1100" dirty="0"/>
              <a:t>Router Installation </a:t>
            </a:r>
          </a:p>
        </p:txBody>
      </p:sp>
      <p:sp>
        <p:nvSpPr>
          <p:cNvPr id="5" name="Pentagon 4"/>
          <p:cNvSpPr/>
          <p:nvPr/>
        </p:nvSpPr>
        <p:spPr bwMode="auto">
          <a:xfrm>
            <a:off x="5822776" y="1995686"/>
            <a:ext cx="1440160" cy="288032"/>
          </a:xfrm>
          <a:prstGeom prst="homePlate">
            <a:avLst/>
          </a:prstGeom>
          <a:solidFill>
            <a:srgbClr val="66FF33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100" dirty="0" smtClean="0"/>
              <a:t>Server Installation</a:t>
            </a:r>
            <a:endParaRPr kumimoji="0" lang="en-GB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6" name="Pentagon 5"/>
          <p:cNvSpPr/>
          <p:nvPr/>
        </p:nvSpPr>
        <p:spPr bwMode="auto">
          <a:xfrm>
            <a:off x="7332340" y="2427734"/>
            <a:ext cx="1272108" cy="525138"/>
          </a:xfrm>
          <a:prstGeom prst="homePlate">
            <a:avLst/>
          </a:prstGeom>
          <a:solidFill>
            <a:srgbClr val="66FF33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r>
              <a:rPr lang="en-GB" sz="1100" dirty="0"/>
              <a:t>Legacy Kit</a:t>
            </a:r>
          </a:p>
          <a:p>
            <a:pPr algn="ctr" defTabSz="914400"/>
            <a:r>
              <a:rPr lang="en-GB" sz="1100" dirty="0"/>
              <a:t>Decommissioning</a:t>
            </a:r>
          </a:p>
        </p:txBody>
      </p:sp>
      <p:sp>
        <p:nvSpPr>
          <p:cNvPr id="7" name="Pentagon 6"/>
          <p:cNvSpPr/>
          <p:nvPr/>
        </p:nvSpPr>
        <p:spPr bwMode="auto">
          <a:xfrm>
            <a:off x="262036" y="843558"/>
            <a:ext cx="1563638" cy="280390"/>
          </a:xfrm>
          <a:prstGeom prst="homePlate">
            <a:avLst/>
          </a:prstGeom>
          <a:solidFill>
            <a:srgbClr val="66FF33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100" dirty="0" smtClean="0"/>
              <a:t>IX Survey Response</a:t>
            </a:r>
            <a:endParaRPr kumimoji="0" lang="en-GB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62036" y="-1"/>
            <a:ext cx="8688388" cy="681037"/>
          </a:xfrm>
        </p:spPr>
        <p:txBody>
          <a:bodyPr/>
          <a:lstStyle/>
          <a:p>
            <a:r>
              <a:rPr lang="en-GB" dirty="0"/>
              <a:t>Appendix </a:t>
            </a:r>
            <a:r>
              <a:rPr lang="en-GB" dirty="0" smtClean="0"/>
              <a:t>B: </a:t>
            </a:r>
            <a:r>
              <a:rPr lang="en-GB" dirty="0"/>
              <a:t>Your </a:t>
            </a:r>
            <a:r>
              <a:rPr lang="en-GB" dirty="0" smtClean="0"/>
              <a:t>Customer Journey</a:t>
            </a:r>
          </a:p>
        </p:txBody>
      </p:sp>
      <p:cxnSp>
        <p:nvCxnSpPr>
          <p:cNvPr id="17" name="Straight Connector 16"/>
          <p:cNvCxnSpPr/>
          <p:nvPr/>
        </p:nvCxnSpPr>
        <p:spPr bwMode="auto">
          <a:xfrm>
            <a:off x="7308304" y="743347"/>
            <a:ext cx="6176" cy="4400153"/>
          </a:xfrm>
          <a:prstGeom prst="line">
            <a:avLst/>
          </a:prstGeom>
          <a:solidFill>
            <a:schemeClr val="accent1">
              <a:alpha val="50000"/>
            </a:schemeClr>
          </a:solidFill>
          <a:ln w="25400" cap="flat" cmpd="sng" algn="ctr">
            <a:solidFill>
              <a:schemeClr val="accent5">
                <a:lumMod val="50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" name="TextBox 20"/>
          <p:cNvSpPr txBox="1"/>
          <p:nvPr/>
        </p:nvSpPr>
        <p:spPr>
          <a:xfrm>
            <a:off x="6084168" y="1491630"/>
            <a:ext cx="100811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dirty="0" smtClean="0"/>
              <a:t>Up to 4 Hours Service Interruption</a:t>
            </a:r>
            <a:endParaRPr lang="en-GB" sz="900" dirty="0"/>
          </a:p>
        </p:txBody>
      </p:sp>
      <p:cxnSp>
        <p:nvCxnSpPr>
          <p:cNvPr id="22" name="Straight Arrow Connector 21"/>
          <p:cNvCxnSpPr/>
          <p:nvPr/>
        </p:nvCxnSpPr>
        <p:spPr bwMode="auto">
          <a:xfrm flipH="1" flipV="1">
            <a:off x="5829932" y="1779661"/>
            <a:ext cx="216024" cy="1"/>
          </a:xfrm>
          <a:prstGeom prst="straightConnector1">
            <a:avLst/>
          </a:prstGeom>
          <a:solidFill>
            <a:schemeClr val="accent1">
              <a:alpha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Straight Arrow Connector 22"/>
          <p:cNvCxnSpPr/>
          <p:nvPr/>
        </p:nvCxnSpPr>
        <p:spPr bwMode="auto">
          <a:xfrm flipV="1">
            <a:off x="7092280" y="1779661"/>
            <a:ext cx="216024" cy="1"/>
          </a:xfrm>
          <a:prstGeom prst="straightConnector1">
            <a:avLst/>
          </a:prstGeom>
          <a:solidFill>
            <a:schemeClr val="accent1">
              <a:alpha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" name="Rounded Rectangle 24"/>
          <p:cNvSpPr/>
          <p:nvPr/>
        </p:nvSpPr>
        <p:spPr bwMode="auto">
          <a:xfrm>
            <a:off x="107503" y="2715766"/>
            <a:ext cx="3672409" cy="64807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2075" tIns="46038" rIns="92075" bIns="46038" numCol="1" rtlCol="0" anchor="ctr" anchorCtr="0" compatLnSpc="1">
            <a:prstTxWarp prst="textNoShape">
              <a:avLst/>
            </a:prstTxWarp>
            <a:noAutofit/>
          </a:bodyPr>
          <a:lstStyle/>
          <a:p>
            <a:pPr defTabSz="914400"/>
            <a:r>
              <a:rPr lang="en-GB" sz="1100" dirty="0"/>
              <a:t>Engineer(s) will visit your site to install new circuits; the number of site visits and the access method will vary according to your IX service option and site complexity </a:t>
            </a:r>
          </a:p>
        </p:txBody>
      </p:sp>
      <p:sp>
        <p:nvSpPr>
          <p:cNvPr id="28" name="Rounded Rectangle 27"/>
          <p:cNvSpPr/>
          <p:nvPr/>
        </p:nvSpPr>
        <p:spPr bwMode="auto">
          <a:xfrm>
            <a:off x="184442" y="3439724"/>
            <a:ext cx="4429608" cy="352057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2075" tIns="46038" rIns="92075" bIns="46038" numCol="1" rtlCol="0" anchor="ctr" anchorCtr="0" compatLnSpc="1">
            <a:prstTxWarp prst="textNoShape">
              <a:avLst/>
            </a:prstTxWarp>
            <a:noAutofit/>
          </a:bodyPr>
          <a:lstStyle/>
          <a:p>
            <a:pPr defTabSz="914400"/>
            <a:r>
              <a:rPr lang="en-GB" sz="1100" dirty="0"/>
              <a:t>The Router Installation will take place in one site visit </a:t>
            </a:r>
          </a:p>
        </p:txBody>
      </p:sp>
      <p:sp>
        <p:nvSpPr>
          <p:cNvPr id="29" name="Rounded Rectangle 28"/>
          <p:cNvSpPr/>
          <p:nvPr/>
        </p:nvSpPr>
        <p:spPr bwMode="auto">
          <a:xfrm>
            <a:off x="107504" y="3963590"/>
            <a:ext cx="5771008" cy="55237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2075" tIns="46038" rIns="92075" bIns="46038" numCol="1" rtlCol="0" anchor="ctr" anchorCtr="0" compatLnSpc="1">
            <a:prstTxWarp prst="textNoShape">
              <a:avLst/>
            </a:prstTxWarp>
            <a:noAutofit/>
          </a:bodyPr>
          <a:lstStyle/>
          <a:p>
            <a:pPr defTabSz="914400"/>
            <a:r>
              <a:rPr lang="en-GB" sz="1100" dirty="0"/>
              <a:t>The new server will be installed with the existing Vodafone server still in situ to enable a fall-back position. Where rack space concerns exist, we will  address this on a case by case basis</a:t>
            </a:r>
          </a:p>
        </p:txBody>
      </p:sp>
      <p:sp>
        <p:nvSpPr>
          <p:cNvPr id="11" name="Rounded Rectangle 10"/>
          <p:cNvSpPr/>
          <p:nvPr/>
        </p:nvSpPr>
        <p:spPr bwMode="auto">
          <a:xfrm>
            <a:off x="1331640" y="1203598"/>
            <a:ext cx="457200" cy="28803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r>
              <a:rPr lang="en-GB" sz="1100" dirty="0"/>
              <a:t>Comms</a:t>
            </a:r>
          </a:p>
        </p:txBody>
      </p:sp>
      <p:sp>
        <p:nvSpPr>
          <p:cNvPr id="30" name="Rounded Rectangle 29"/>
          <p:cNvSpPr/>
          <p:nvPr/>
        </p:nvSpPr>
        <p:spPr bwMode="auto">
          <a:xfrm>
            <a:off x="3851920" y="1563638"/>
            <a:ext cx="457200" cy="28803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r>
              <a:rPr lang="en-GB" sz="1100" dirty="0"/>
              <a:t>Comms</a:t>
            </a:r>
          </a:p>
        </p:txBody>
      </p:sp>
      <p:sp>
        <p:nvSpPr>
          <p:cNvPr id="32" name="Rounded Rectangle 31"/>
          <p:cNvSpPr/>
          <p:nvPr/>
        </p:nvSpPr>
        <p:spPr bwMode="auto">
          <a:xfrm>
            <a:off x="5292080" y="1995686"/>
            <a:ext cx="457200" cy="28803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r>
              <a:rPr lang="en-GB" sz="1100" dirty="0"/>
              <a:t>Comms</a:t>
            </a:r>
          </a:p>
        </p:txBody>
      </p:sp>
      <p:sp>
        <p:nvSpPr>
          <p:cNvPr id="33" name="Rounded Rectangle 32"/>
          <p:cNvSpPr/>
          <p:nvPr/>
        </p:nvSpPr>
        <p:spPr bwMode="auto">
          <a:xfrm>
            <a:off x="6779096" y="2406652"/>
            <a:ext cx="457200" cy="525138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r>
              <a:rPr lang="en-GB" sz="1100" dirty="0"/>
              <a:t>Comms</a:t>
            </a:r>
          </a:p>
        </p:txBody>
      </p:sp>
      <p:sp>
        <p:nvSpPr>
          <p:cNvPr id="34" name="Rounded Rectangle 33"/>
          <p:cNvSpPr/>
          <p:nvPr/>
        </p:nvSpPr>
        <p:spPr bwMode="auto">
          <a:xfrm>
            <a:off x="107505" y="1635646"/>
            <a:ext cx="2448272" cy="352057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2075" tIns="46038" rIns="92075" bIns="46038" numCol="1" rtlCol="0" anchor="ctr" anchorCtr="0" compatLnSpc="1">
            <a:prstTxWarp prst="textNoShape">
              <a:avLst/>
            </a:prstTxWarp>
            <a:noAutofit/>
          </a:bodyPr>
          <a:lstStyle/>
          <a:p>
            <a:pPr defTabSz="914400"/>
            <a:r>
              <a:rPr lang="en-GB" sz="1100" dirty="0"/>
              <a:t>Your survey responses are being used to define the roll-out plan</a:t>
            </a:r>
          </a:p>
        </p:txBody>
      </p:sp>
      <p:cxnSp>
        <p:nvCxnSpPr>
          <p:cNvPr id="43" name="Straight Connector 42"/>
          <p:cNvCxnSpPr/>
          <p:nvPr/>
        </p:nvCxnSpPr>
        <p:spPr bwMode="auto">
          <a:xfrm>
            <a:off x="3234425" y="1538175"/>
            <a:ext cx="0" cy="1177591"/>
          </a:xfrm>
          <a:prstGeom prst="line">
            <a:avLst/>
          </a:prstGeom>
          <a:solidFill>
            <a:schemeClr val="accent1">
              <a:alpha val="50000"/>
            </a:schemeClr>
          </a:solidFill>
          <a:ln w="9525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" name="Straight Connector 43"/>
          <p:cNvCxnSpPr/>
          <p:nvPr/>
        </p:nvCxnSpPr>
        <p:spPr bwMode="auto">
          <a:xfrm>
            <a:off x="694084" y="1148021"/>
            <a:ext cx="0" cy="555812"/>
          </a:xfrm>
          <a:prstGeom prst="line">
            <a:avLst/>
          </a:prstGeom>
          <a:solidFill>
            <a:schemeClr val="accent1">
              <a:alpha val="50000"/>
            </a:schemeClr>
          </a:solidFill>
          <a:ln w="9525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" name="Straight Connector 45"/>
          <p:cNvCxnSpPr/>
          <p:nvPr/>
        </p:nvCxnSpPr>
        <p:spPr bwMode="auto">
          <a:xfrm>
            <a:off x="4486489" y="1923678"/>
            <a:ext cx="18744" cy="1512168"/>
          </a:xfrm>
          <a:prstGeom prst="line">
            <a:avLst/>
          </a:prstGeom>
          <a:solidFill>
            <a:schemeClr val="accent1">
              <a:alpha val="50000"/>
            </a:schemeClr>
          </a:solidFill>
          <a:ln w="9525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" name="Straight Connector 47"/>
          <p:cNvCxnSpPr/>
          <p:nvPr/>
        </p:nvCxnSpPr>
        <p:spPr bwMode="auto">
          <a:xfrm>
            <a:off x="5887640" y="2406652"/>
            <a:ext cx="0" cy="1489375"/>
          </a:xfrm>
          <a:prstGeom prst="line">
            <a:avLst/>
          </a:prstGeom>
          <a:solidFill>
            <a:schemeClr val="accent1">
              <a:alpha val="50000"/>
            </a:schemeClr>
          </a:solidFill>
          <a:ln w="9525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Straight Connector 50"/>
          <p:cNvCxnSpPr/>
          <p:nvPr/>
        </p:nvCxnSpPr>
        <p:spPr bwMode="auto">
          <a:xfrm>
            <a:off x="7452320" y="3039802"/>
            <a:ext cx="0" cy="1620180"/>
          </a:xfrm>
          <a:prstGeom prst="line">
            <a:avLst/>
          </a:prstGeom>
          <a:solidFill>
            <a:schemeClr val="accent1">
              <a:alpha val="50000"/>
            </a:schemeClr>
          </a:solidFill>
          <a:ln w="9525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5" name="Rounded Rectangle 54"/>
          <p:cNvSpPr/>
          <p:nvPr/>
        </p:nvSpPr>
        <p:spPr bwMode="auto">
          <a:xfrm>
            <a:off x="113060" y="4659982"/>
            <a:ext cx="7483276" cy="42192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2075" tIns="46038" rIns="92075" bIns="46038" numCol="1" rtlCol="0" anchor="ctr" anchorCtr="0" compatLnSpc="1">
            <a:prstTxWarp prst="textNoShape">
              <a:avLst/>
            </a:prstTxWarp>
            <a:noAutofit/>
          </a:bodyPr>
          <a:lstStyle/>
          <a:p>
            <a:pPr defTabSz="914400"/>
            <a:r>
              <a:rPr lang="en-GB" sz="1100" dirty="0"/>
              <a:t>Your old service will be removed and wiped by Vodafone and disposed of  in accordance with regulations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1835696" y="756742"/>
            <a:ext cx="53589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dirty="0" smtClean="0"/>
              <a:t>Day 1</a:t>
            </a:r>
            <a:endParaRPr lang="en-GB" sz="900" dirty="0"/>
          </a:p>
        </p:txBody>
      </p:sp>
      <p:sp>
        <p:nvSpPr>
          <p:cNvPr id="27" name="Rounded Rectangle 26"/>
          <p:cNvSpPr/>
          <p:nvPr/>
        </p:nvSpPr>
        <p:spPr bwMode="auto">
          <a:xfrm>
            <a:off x="5238454" y="843558"/>
            <a:ext cx="3582018" cy="608927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2075" tIns="46038" rIns="92075" bIns="46038" numCol="1" rtlCol="0" anchor="ctr" anchorCtr="0" compatLnSpc="1">
            <a:prstTxWarp prst="textNoShape">
              <a:avLst/>
            </a:prstTxWarp>
            <a:noAutofit/>
          </a:bodyPr>
          <a:lstStyle/>
          <a:p>
            <a:pPr defTabSz="914400"/>
            <a:r>
              <a:rPr lang="en-GB" sz="1100" dirty="0"/>
              <a:t>A number of remote off-site activities also take place to assess your site’s requirements and to set-up and test connections and configure hardware</a:t>
            </a:r>
          </a:p>
        </p:txBody>
      </p:sp>
      <p:sp>
        <p:nvSpPr>
          <p:cNvPr id="70" name="Rounded Rectangle 69"/>
          <p:cNvSpPr/>
          <p:nvPr/>
        </p:nvSpPr>
        <p:spPr bwMode="auto">
          <a:xfrm>
            <a:off x="7812360" y="3435846"/>
            <a:ext cx="1239020" cy="1224136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4" name="Pentagon 63"/>
          <p:cNvSpPr/>
          <p:nvPr/>
        </p:nvSpPr>
        <p:spPr bwMode="auto">
          <a:xfrm>
            <a:off x="7954330" y="3831944"/>
            <a:ext cx="290078" cy="144016"/>
          </a:xfrm>
          <a:prstGeom prst="homePlate">
            <a:avLst/>
          </a:prstGeom>
          <a:solidFill>
            <a:srgbClr val="66FF33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7915510" y="3507854"/>
            <a:ext cx="49084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b="1" u="sng" dirty="0" smtClean="0"/>
              <a:t>Key:</a:t>
            </a:r>
            <a:endParaRPr lang="en-GB" sz="1100" b="1" u="sng" dirty="0"/>
          </a:p>
        </p:txBody>
      </p:sp>
      <p:sp>
        <p:nvSpPr>
          <p:cNvPr id="67" name="TextBox 66"/>
          <p:cNvSpPr txBox="1"/>
          <p:nvPr/>
        </p:nvSpPr>
        <p:spPr>
          <a:xfrm>
            <a:off x="8244408" y="3786304"/>
            <a:ext cx="80502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50" dirty="0" smtClean="0"/>
              <a:t>Site Visits</a:t>
            </a:r>
            <a:endParaRPr lang="en-GB" sz="1050" dirty="0"/>
          </a:p>
        </p:txBody>
      </p:sp>
      <p:sp>
        <p:nvSpPr>
          <p:cNvPr id="68" name="Rounded Rectangle 67"/>
          <p:cNvSpPr/>
          <p:nvPr/>
        </p:nvSpPr>
        <p:spPr bwMode="auto">
          <a:xfrm>
            <a:off x="7956376" y="4299942"/>
            <a:ext cx="288032" cy="21592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2075" tIns="46038" rIns="92075" bIns="46038" numCol="1" rtlCol="0" anchor="ctr" anchorCtr="0" compatLnSpc="1">
            <a:prstTxWarp prst="textNoShape">
              <a:avLst/>
            </a:prstTxWarp>
            <a:noAutofit/>
          </a:bodyPr>
          <a:lstStyle/>
          <a:p>
            <a:pPr defTabSz="914400"/>
            <a:r>
              <a:rPr lang="en-GB" sz="1100" dirty="0"/>
              <a:t> 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8231467" y="4299942"/>
            <a:ext cx="53732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50" dirty="0" smtClean="0"/>
              <a:t>Notes</a:t>
            </a:r>
            <a:endParaRPr lang="en-GB" sz="1050" dirty="0"/>
          </a:p>
        </p:txBody>
      </p:sp>
      <p:sp>
        <p:nvSpPr>
          <p:cNvPr id="113" name="Rounded Rectangle 112"/>
          <p:cNvSpPr/>
          <p:nvPr/>
        </p:nvSpPr>
        <p:spPr bwMode="auto">
          <a:xfrm>
            <a:off x="107505" y="2094479"/>
            <a:ext cx="2448272" cy="48126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2075" tIns="46038" rIns="92075" bIns="46038" numCol="1" rtlCol="0" anchor="ctr" anchorCtr="0" compatLnSpc="1">
            <a:prstTxWarp prst="textNoShape">
              <a:avLst/>
            </a:prstTxWarp>
            <a:noAutofit/>
          </a:bodyPr>
          <a:lstStyle/>
          <a:p>
            <a:pPr defTabSz="914400"/>
            <a:r>
              <a:rPr lang="en-GB" sz="1100" dirty="0"/>
              <a:t>Xoserve and Gamma will communicate with you directly to agree your installation dates</a:t>
            </a:r>
          </a:p>
        </p:txBody>
      </p:sp>
      <p:sp>
        <p:nvSpPr>
          <p:cNvPr id="122" name="Rounded Rectangle 121"/>
          <p:cNvSpPr/>
          <p:nvPr/>
        </p:nvSpPr>
        <p:spPr bwMode="auto">
          <a:xfrm>
            <a:off x="7932330" y="4049700"/>
            <a:ext cx="299137" cy="14401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endParaRPr lang="en-GB" sz="1100" dirty="0"/>
          </a:p>
        </p:txBody>
      </p:sp>
      <p:sp>
        <p:nvSpPr>
          <p:cNvPr id="123" name="TextBox 122"/>
          <p:cNvSpPr txBox="1"/>
          <p:nvPr/>
        </p:nvSpPr>
        <p:spPr>
          <a:xfrm>
            <a:off x="8244408" y="4040584"/>
            <a:ext cx="64953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50" dirty="0" smtClean="0"/>
              <a:t>Comms</a:t>
            </a:r>
            <a:endParaRPr lang="en-GB" sz="1050" dirty="0"/>
          </a:p>
        </p:txBody>
      </p:sp>
    </p:spTree>
    <p:extLst>
      <p:ext uri="{BB962C8B-B14F-4D97-AF65-F5344CB8AC3E}">
        <p14:creationId xmlns:p14="http://schemas.microsoft.com/office/powerpoint/2010/main" val="1872310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8" grpId="0" animBg="1"/>
      <p:bldP spid="29" grpId="0" animBg="1"/>
      <p:bldP spid="34" grpId="0" animBg="1"/>
      <p:bldP spid="55" grpId="0" animBg="1"/>
      <p:bldP spid="27" grpId="0" animBg="1"/>
      <p:bldP spid="68" grpId="0" animBg="1"/>
      <p:bldP spid="113" grpId="0" animBg="1"/>
    </p:bldLst>
  </p:timing>
</p:sld>
</file>

<file path=ppt/theme/theme1.xml><?xml version="1.0" encoding="utf-8"?>
<a:theme xmlns:a="http://schemas.openxmlformats.org/drawingml/2006/main" name="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A1FBC32F96EFB48A1E4FA6056F31161" ma:contentTypeVersion="" ma:contentTypeDescription="Create a new document." ma:contentTypeScope="" ma:versionID="4343ecdfffd6301b08e7f2a289f81bfb">
  <xsd:schema xmlns:xsd="http://www.w3.org/2001/XMLSchema" xmlns:xs="http://www.w3.org/2001/XMLSchema" xmlns:p="http://schemas.microsoft.com/office/2006/metadata/properties" xmlns:ns2="F506B03D-A8D5-48A8-AED5-813B0365745E" xmlns:ns3="6c273cd4-7c48-415f-af0d-fdfb7267ac29" xmlns:ns4="f506b03d-a8d5-48a8-aed5-813b0365745e" targetNamespace="http://schemas.microsoft.com/office/2006/metadata/properties" ma:root="true" ma:fieldsID="dc55cb2c5a5afaff18705d57f2dc7bf3" ns2:_="" ns3:_="" ns4:_="">
    <xsd:import namespace="F506B03D-A8D5-48A8-AED5-813B0365745E"/>
    <xsd:import namespace="6c273cd4-7c48-415f-af0d-fdfb7267ac29"/>
    <xsd:import namespace="f506b03d-a8d5-48a8-aed5-813b0365745e"/>
    <xsd:element name="properties">
      <xsd:complexType>
        <xsd:sequence>
          <xsd:element name="documentManagement">
            <xsd:complexType>
              <xsd:all>
                <xsd:element ref="ns2:Stage_x0020_Gate"/>
                <xsd:element ref="ns2:Owner" minOccurs="0"/>
                <xsd:element ref="ns2:Author0" minOccurs="0"/>
                <xsd:element ref="ns2:Document_x0020_Status"/>
                <xsd:element ref="ns3:TaxKeywordTaxHTField" minOccurs="0"/>
                <xsd:element ref="ns3:TaxCatchAll" minOccurs="0"/>
                <xsd:element ref="ns3:SharedWithUsers" minOccurs="0"/>
                <xsd:element ref="ns3:SharedWithDetails" minOccurs="0"/>
                <xsd:element ref="ns4:MediaServiceMetadata" minOccurs="0"/>
                <xsd:element ref="ns4:MediaServiceFastMetadata" minOccurs="0"/>
                <xsd:element ref="ns4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506B03D-A8D5-48A8-AED5-813B0365745E" elementFormDefault="qualified">
    <xsd:import namespace="http://schemas.microsoft.com/office/2006/documentManagement/types"/>
    <xsd:import namespace="http://schemas.microsoft.com/office/infopath/2007/PartnerControls"/>
    <xsd:element name="Stage_x0020_Gate" ma:index="8" ma:displayName="Stage Gate" ma:format="Dropdown" ma:internalName="Stage_x0020_Gate">
      <xsd:simpleType>
        <xsd:restriction base="dms:Choice">
          <xsd:enumeration value="Idea"/>
          <xsd:enumeration value="Pre Start Up Analysis"/>
          <xsd:enumeration value="Start Up"/>
          <xsd:enumeration value="Planning"/>
          <xsd:enumeration value="Initialisation"/>
          <xsd:enumeration value="Analysis"/>
          <xsd:enumeration value="Build, Design &amp; test"/>
          <xsd:enumeration value="UAT"/>
          <xsd:enumeration value="Implementation / Cutover"/>
          <xsd:enumeration value="PIS"/>
          <xsd:enumeration value="CCN"/>
        </xsd:restriction>
      </xsd:simpleType>
    </xsd:element>
    <xsd:element name="Owner" ma:index="9" nillable="true" ma:displayName="Owner" ma:list="UserInfo" ma:SharePointGroup="0" ma:internalName="Owner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uthor0" ma:index="10" nillable="true" ma:displayName="Author" ma:list="UserInfo" ma:SharePointGroup="0" ma:internalName="Author0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ocument_x0020_Status" ma:index="11" ma:displayName="Document Status" ma:format="Dropdown" ma:internalName="Document_x0020_Status">
      <xsd:simpleType>
        <xsd:restriction base="dms:Choice">
          <xsd:enumeration value="Draft"/>
          <xsd:enumeration value="Approved"/>
          <xsd:enumeration value="Archiv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c273cd4-7c48-415f-af0d-fdfb7267ac29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13" nillable="true" ma:taxonomy="true" ma:internalName="TaxKeywordTaxHTField" ma:taxonomyFieldName="TaxKeyword" ma:displayName="Enterprise Keywords" ma:fieldId="{23f27201-bee3-471e-b2e7-b64fd8b7ca38}" ma:taxonomyMulti="true" ma:sspId="9c6a340b-be33-4024-b1a4-a1d895e16014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4" nillable="true" ma:displayName="Taxonomy Catch All Column" ma:hidden="true" ma:list="{F812AF84-AEBA-46AF-9CA0-CA3E08BC55F6}" ma:internalName="TaxCatchAll" ma:showField="CatchAllData" ma:web="{f06e317d-88a2-4cea-aad7-dd32100764b5}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506b03d-a8d5-48a8-aed5-813b0365745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7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8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9" nillable="true" ma:displayName="MediaServiceDateTaken" ma:description="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cument_x0020_Status xmlns="F506B03D-A8D5-48A8-AED5-813B0365745E">Approved</Document_x0020_Status>
    <Stage_x0020_Gate xmlns="F506B03D-A8D5-48A8-AED5-813B0365745E">Initialisation</Stage_x0020_Gate>
    <Author0 xmlns="F506B03D-A8D5-48A8-AED5-813B0365745E">
      <UserInfo>
        <DisplayName/>
        <AccountId xsi:nil="true"/>
        <AccountType/>
      </UserInfo>
    </Author0>
    <TaxKeywordTaxHTField xmlns="6c273cd4-7c48-415f-af0d-fdfb7267ac29">
      <Terms xmlns="http://schemas.microsoft.com/office/infopath/2007/PartnerControls"/>
    </TaxKeywordTaxHTField>
    <Owner xmlns="F506B03D-A8D5-48A8-AED5-813B0365745E">
      <UserInfo>
        <DisplayName/>
        <AccountId xsi:nil="true"/>
        <AccountType/>
      </UserInfo>
    </Owner>
    <TaxCatchAll xmlns="6c273cd4-7c48-415f-af0d-fdfb7267ac29"/>
  </documentManagement>
</p:properties>
</file>

<file path=customXml/itemProps1.xml><?xml version="1.0" encoding="utf-8"?>
<ds:datastoreItem xmlns:ds="http://schemas.openxmlformats.org/officeDocument/2006/customXml" ds:itemID="{48BF2A29-2C2F-44EF-BF41-193292EB7AF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5AAF692-DFA8-4223-B026-584D280DD0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506B03D-A8D5-48A8-AED5-813B0365745E"/>
    <ds:schemaRef ds:uri="6c273cd4-7c48-415f-af0d-fdfb7267ac29"/>
    <ds:schemaRef ds:uri="f506b03d-a8d5-48a8-aed5-813b0365745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8545E1A-EA83-463B-B744-ADE3D05E8049}">
  <ds:schemaRefs>
    <ds:schemaRef ds:uri="http://purl.org/dc/dcmitype/"/>
    <ds:schemaRef ds:uri="http://schemas.microsoft.com/office/2006/documentManagement/types"/>
    <ds:schemaRef ds:uri="http://purl.org/dc/elements/1.1/"/>
    <ds:schemaRef ds:uri="F506B03D-A8D5-48A8-AED5-813B0365745E"/>
    <ds:schemaRef ds:uri="f506b03d-a8d5-48a8-aed5-813b0365745e"/>
    <ds:schemaRef ds:uri="http://www.w3.org/XML/1998/namespace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6c273cd4-7c48-415f-af0d-fdfb7267ac29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4379</TotalTime>
  <Words>733</Words>
  <Application>Microsoft Office PowerPoint</Application>
  <PresentationFormat>On-screen Show (16:9)</PresentationFormat>
  <Paragraphs>63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xoserve templates</vt:lpstr>
      <vt:lpstr>Xoserve IX Refresh</vt:lpstr>
      <vt:lpstr>IX Site Survey</vt:lpstr>
      <vt:lpstr>Hardware Installations – Circuits </vt:lpstr>
      <vt:lpstr>Next Steps</vt:lpstr>
      <vt:lpstr>Appendix A: IX Service Line Options</vt:lpstr>
      <vt:lpstr>Appendix B: Your Customer Journey</vt:lpstr>
    </vt:vector>
  </TitlesOfParts>
  <Company>DC Freelance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has been achieved since last meeting?</dc:title>
  <dc:creator>Simon Clements</dc:creator>
  <cp:lastModifiedBy>National Grid</cp:lastModifiedBy>
  <cp:revision>137</cp:revision>
  <dcterms:created xsi:type="dcterms:W3CDTF">2011-09-20T14:58:41Z</dcterms:created>
  <dcterms:modified xsi:type="dcterms:W3CDTF">2018-07-31T16:05:26Z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  <property fmtid="{D5CDD505-2E9C-101B-9397-08002B2CF9AE}" pid="3" name="_AdHocReviewCycleID">
    <vt:i4>-1285270003</vt:i4>
  </property>
  <property fmtid="{D5CDD505-2E9C-101B-9397-08002B2CF9AE}" pid="4" name="_NewReviewCycle">
    <vt:lpwstr/>
  </property>
  <property fmtid="{D5CDD505-2E9C-101B-9397-08002B2CF9AE}" pid="5" name="_EmailSubject">
    <vt:lpwstr>Action: Publications for August ChMC meeting</vt:lpwstr>
  </property>
  <property fmtid="{D5CDD505-2E9C-101B-9397-08002B2CF9AE}" pid="6" name="_AuthorEmail">
    <vt:lpwstr>emma.smith@xoserve.com</vt:lpwstr>
  </property>
  <property fmtid="{D5CDD505-2E9C-101B-9397-08002B2CF9AE}" pid="7" name="_AuthorEmailDisplayName">
    <vt:lpwstr>Smith, Emma</vt:lpwstr>
  </property>
  <property fmtid="{D5CDD505-2E9C-101B-9397-08002B2CF9AE}" pid="8" name="ContentTypeId">
    <vt:lpwstr>0x0101006A1FBC32F96EFB48A1E4FA6056F31161</vt:lpwstr>
  </property>
  <property fmtid="{D5CDD505-2E9C-101B-9397-08002B2CF9AE}" pid="9" name="_PreviousAdHocReviewCycleID">
    <vt:i4>487193647</vt:i4>
  </property>
  <property fmtid="{D5CDD505-2E9C-101B-9397-08002B2CF9AE}" pid="10" name="TaxKeyword">
    <vt:lpwstr/>
  </property>
</Properties>
</file>