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068" r:id="rId6"/>
    <p:sldMasterId id="2147484073" r:id="rId7"/>
  </p:sldMasterIdLst>
  <p:notesMasterIdLst>
    <p:notesMasterId r:id="rId10"/>
  </p:notesMasterIdLst>
  <p:handoutMasterIdLst>
    <p:handoutMasterId r:id="rId11"/>
  </p:handoutMasterIdLst>
  <p:sldIdLst>
    <p:sldId id="258" r:id="rId8"/>
    <p:sldId id="259" r:id="rId9"/>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26" clrIdx="0"/>
  <p:cmAuthor id="1" name="National Grid" initials="CF" lastIdx="24" clrIdx="1"/>
  <p:cmAuthor id="2" name="Lee Foster" initials="LF"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F3A96"/>
    <a:srgbClr val="68AEE0"/>
    <a:srgbClr val="1D3E61"/>
    <a:srgbClr val="FFFFFF"/>
    <a:srgbClr val="D2232A"/>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4277" autoAdjust="0"/>
    <p:restoredTop sz="94624" autoAdjust="0"/>
  </p:normalViewPr>
  <p:slideViewPr>
    <p:cSldViewPr snapToObjects="1">
      <p:cViewPr>
        <p:scale>
          <a:sx n="100" d="100"/>
          <a:sy n="100" d="100"/>
        </p:scale>
        <p:origin x="-11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49" d="100"/>
          <a:sy n="49" d="100"/>
        </p:scale>
        <p:origin x="-291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02/08/2018</a:t>
            </a:fld>
            <a:endParaRPr lang="en-GB" dirty="0"/>
          </a:p>
        </p:txBody>
      </p:sp>
      <p:sp>
        <p:nvSpPr>
          <p:cNvPr id="65540"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5" tIns="45718" rIns="91435" bIns="45718" rtlCol="0"/>
          <a:lstStyle>
            <a:lvl1pPr algn="l">
              <a:defRPr sz="1200"/>
            </a:lvl1pPr>
          </a:lstStyle>
          <a:p>
            <a:endParaRPr lang="en-GB" dirty="0"/>
          </a:p>
        </p:txBody>
      </p:sp>
      <p:sp>
        <p:nvSpPr>
          <p:cNvPr id="3" name="Date Placeholder 2"/>
          <p:cNvSpPr>
            <a:spLocks noGrp="1"/>
          </p:cNvSpPr>
          <p:nvPr>
            <p:ph type="dt" idx="1"/>
          </p:nvPr>
        </p:nvSpPr>
        <p:spPr>
          <a:xfrm>
            <a:off x="3849688" y="1"/>
            <a:ext cx="2946400" cy="496888"/>
          </a:xfrm>
          <a:prstGeom prst="rect">
            <a:avLst/>
          </a:prstGeom>
        </p:spPr>
        <p:txBody>
          <a:bodyPr vert="horz" lIns="91435" tIns="45718" rIns="91435" bIns="45718" rtlCol="0"/>
          <a:lstStyle>
            <a:lvl1pPr algn="r">
              <a:defRPr sz="1200"/>
            </a:lvl1pPr>
          </a:lstStyle>
          <a:p>
            <a:fld id="{6D1A8C79-E0F5-444C-981A-DE8491C3625F}" type="datetimeFigureOut">
              <a:rPr lang="en-GB" smtClean="0"/>
              <a:t>02/08/2018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dirty="0"/>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35" tIns="45718" rIns="91435" bIns="457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lIns="91435" tIns="45718" rIns="91435" bIns="45718"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05B922-9648-425E-942A-30A84FD670C4}" type="slidenum">
              <a:rPr lang="en-GB" smtClean="0"/>
              <a:t>1</a:t>
            </a:fld>
            <a:endParaRPr lang="en-GB" dirty="0"/>
          </a:p>
        </p:txBody>
      </p:sp>
    </p:spTree>
    <p:extLst>
      <p:ext uri="{BB962C8B-B14F-4D97-AF65-F5344CB8AC3E}">
        <p14:creationId xmlns:p14="http://schemas.microsoft.com/office/powerpoint/2010/main" val="300331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7181474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953204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1231005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517541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6669248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541629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027952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639253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46539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7" y="6308730"/>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6308730"/>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1034072411"/>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6308733"/>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479103362"/>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2"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2005113128"/>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16632"/>
            <a:ext cx="8688388" cy="576064"/>
          </a:xfrm>
        </p:spPr>
        <p:txBody>
          <a:bodyPr/>
          <a:lstStyle/>
          <a:p>
            <a:r>
              <a:rPr lang="en-GB" dirty="0" smtClean="0"/>
              <a:t>XRN4572 – UK Link Release 3</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4245532895"/>
              </p:ext>
            </p:extLst>
          </p:nvPr>
        </p:nvGraphicFramePr>
        <p:xfrm>
          <a:off x="107505" y="741973"/>
          <a:ext cx="8952366" cy="6014653"/>
        </p:xfrm>
        <a:graphic>
          <a:graphicData uri="http://schemas.openxmlformats.org/drawingml/2006/table">
            <a:tbl>
              <a:tblPr firstRow="1" bandRow="1"/>
              <a:tblGrid>
                <a:gridCol w="1008111"/>
                <a:gridCol w="215602"/>
                <a:gridCol w="1901419"/>
                <a:gridCol w="2316691"/>
                <a:gridCol w="2316691"/>
                <a:gridCol w="1193852"/>
              </a:tblGrid>
              <a:tr h="274247">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kern="1200" baseline="0" dirty="0" smtClean="0">
                          <a:solidFill>
                            <a:schemeClr val="dk1"/>
                          </a:solidFill>
                          <a:latin typeface="+mn-lt"/>
                          <a:ea typeface="+mn-ea"/>
                          <a:cs typeface="+mn-cs"/>
                        </a:rPr>
                        <a:t>08</a:t>
                      </a:r>
                      <a:r>
                        <a:rPr lang="en-GB" sz="1200" kern="1200" baseline="30000" dirty="0" smtClean="0">
                          <a:solidFill>
                            <a:schemeClr val="dk1"/>
                          </a:solidFill>
                          <a:latin typeface="+mn-lt"/>
                          <a:ea typeface="+mn-ea"/>
                          <a:cs typeface="+mn-cs"/>
                        </a:rPr>
                        <a:t>th</a:t>
                      </a:r>
                      <a:r>
                        <a:rPr lang="en-GB" sz="1200" kern="1200" baseline="0" dirty="0" smtClean="0">
                          <a:solidFill>
                            <a:schemeClr val="dk1"/>
                          </a:solidFill>
                          <a:latin typeface="+mn-lt"/>
                          <a:ea typeface="+mn-ea"/>
                          <a:cs typeface="+mn-cs"/>
                        </a:rPr>
                        <a:t> Aug</a:t>
                      </a:r>
                    </a:p>
                    <a:p>
                      <a:pPr algn="ctr"/>
                      <a:r>
                        <a:rPr lang="en-GB" sz="1200" kern="1200" baseline="0" dirty="0" smtClean="0">
                          <a:solidFill>
                            <a:schemeClr val="dk1"/>
                          </a:solidFill>
                          <a:latin typeface="+mn-lt"/>
                          <a:ea typeface="+mn-ea"/>
                          <a:cs typeface="+mn-cs"/>
                        </a:rPr>
                        <a:t>2018</a:t>
                      </a:r>
                      <a:endParaRPr lang="en-GB" sz="1200" kern="1200" baseline="0" dirty="0">
                        <a:solidFill>
                          <a:schemeClr val="dk1"/>
                        </a:solidFill>
                        <a:latin typeface="+mn-lt"/>
                        <a:ea typeface="+mn-ea"/>
                        <a:cs typeface="+mn-cs"/>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smtClean="0">
                          <a:solidFill>
                            <a:schemeClr val="tx1"/>
                          </a:solidFill>
                          <a:latin typeface="+mn-lt"/>
                        </a:rPr>
                        <a:t>Overall</a:t>
                      </a:r>
                      <a:r>
                        <a:rPr lang="en-GB" sz="1200" b="1" baseline="0" dirty="0" smtClean="0">
                          <a:solidFill>
                            <a:schemeClr val="tx1"/>
                          </a:solidFill>
                          <a:latin typeface="+mn-lt"/>
                        </a:rPr>
                        <a:t> Project RAG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G</a:t>
                      </a:r>
                      <a:endParaRPr lang="en-GB" sz="1200"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74247">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200" b="1" dirty="0" smtClean="0">
                          <a:solidFill>
                            <a:schemeClr val="tx1"/>
                          </a:solidFill>
                          <a:latin typeface="+mn-lt"/>
                        </a:rPr>
                        <a:t>Plan/Time</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Risks and Issues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Cost</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Resources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74247">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200" b="1" dirty="0" smtClean="0">
                          <a:latin typeface="+mn-lt"/>
                        </a:rPr>
                        <a:t>G</a:t>
                      </a:r>
                      <a:endParaRPr lang="en-GB" sz="1200" b="1" dirty="0">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dk1"/>
                          </a:solidFill>
                          <a:latin typeface="+mn-lt"/>
                          <a:ea typeface="+mn-ea"/>
                          <a:cs typeface="+mn-cs"/>
                        </a:rPr>
                        <a:t>G</a:t>
                      </a:r>
                      <a:endParaRPr lang="en-GB" sz="1200" b="1" kern="1200" dirty="0">
                        <a:solidFill>
                          <a:schemeClr val="dk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74247">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769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latin typeface="+mn-lt"/>
                          <a:cs typeface="Arial" panose="020B0604020202020204" pitchFamily="34" charset="0"/>
                        </a:rPr>
                        <a:t>Objective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UK Link Future Release 3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89728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dk1"/>
                          </a:solidFill>
                          <a:latin typeface="+mn-lt"/>
                          <a:ea typeface="+mn-ea"/>
                          <a:cs typeface="Arial" panose="020B0604020202020204" pitchFamily="34" charset="0"/>
                        </a:rPr>
                        <a:t>Plan/Time</a:t>
                      </a:r>
                    </a:p>
                    <a:p>
                      <a:pPr algn="ctr"/>
                      <a:endParaRPr lang="en-GB" sz="1200" b="1" baseline="0" dirty="0" smtClean="0">
                        <a:latin typeface="+mn-lt"/>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lvl="0" indent="-171450">
                        <a:buFont typeface="Arial" panose="020B0604020202020204" pitchFamily="34" charset="0"/>
                        <a:buChar char="•"/>
                      </a:pPr>
                      <a:r>
                        <a:rPr lang="en-GB" sz="1050" kern="1200" baseline="0" dirty="0" smtClean="0">
                          <a:solidFill>
                            <a:schemeClr val="tx1"/>
                          </a:solidFill>
                          <a:latin typeface="+mn-lt"/>
                          <a:ea typeface="+mn-ea"/>
                          <a:cs typeface="Arial" panose="020B0604020202020204" pitchFamily="34" charset="0"/>
                        </a:rPr>
                        <a:t>Extraordinary Change Management Committee on 23</a:t>
                      </a:r>
                      <a:r>
                        <a:rPr lang="en-GB" sz="1050" kern="1200" baseline="30000" dirty="0" smtClean="0">
                          <a:solidFill>
                            <a:schemeClr val="tx1"/>
                          </a:solidFill>
                          <a:latin typeface="+mn-lt"/>
                          <a:ea typeface="+mn-ea"/>
                          <a:cs typeface="Arial" panose="020B0604020202020204" pitchFamily="34" charset="0"/>
                        </a:rPr>
                        <a:t>rd</a:t>
                      </a:r>
                      <a:r>
                        <a:rPr lang="en-GB" sz="1050" kern="1200" baseline="0" dirty="0" smtClean="0">
                          <a:solidFill>
                            <a:schemeClr val="tx1"/>
                          </a:solidFill>
                          <a:latin typeface="+mn-lt"/>
                          <a:ea typeface="+mn-ea"/>
                          <a:cs typeface="Arial" panose="020B0604020202020204" pitchFamily="34" charset="0"/>
                        </a:rPr>
                        <a:t> of July approved the split delivery of Release 3 scope into 13 CRs on 2</a:t>
                      </a:r>
                      <a:r>
                        <a:rPr lang="en-GB" sz="1050" kern="1200" baseline="30000" dirty="0" smtClean="0">
                          <a:solidFill>
                            <a:schemeClr val="tx1"/>
                          </a:solidFill>
                          <a:latin typeface="+mn-lt"/>
                          <a:ea typeface="+mn-ea"/>
                          <a:cs typeface="Arial" panose="020B0604020202020204" pitchFamily="34" charset="0"/>
                        </a:rPr>
                        <a:t>nd</a:t>
                      </a:r>
                      <a:r>
                        <a:rPr lang="en-GB" sz="1050" kern="1200" baseline="0" dirty="0" smtClean="0">
                          <a:solidFill>
                            <a:schemeClr val="tx1"/>
                          </a:solidFill>
                          <a:latin typeface="+mn-lt"/>
                          <a:ea typeface="+mn-ea"/>
                          <a:cs typeface="Arial" panose="020B0604020202020204" pitchFamily="34" charset="0"/>
                        </a:rPr>
                        <a:t> of November and XRN 4454 to be delivered on 1</a:t>
                      </a:r>
                      <a:r>
                        <a:rPr lang="en-GB" sz="1050" kern="1200" baseline="30000" dirty="0" smtClean="0">
                          <a:solidFill>
                            <a:schemeClr val="tx1"/>
                          </a:solidFill>
                          <a:latin typeface="+mn-lt"/>
                          <a:ea typeface="+mn-ea"/>
                          <a:cs typeface="Arial" panose="020B0604020202020204" pitchFamily="34" charset="0"/>
                        </a:rPr>
                        <a:t>st</a:t>
                      </a:r>
                      <a:r>
                        <a:rPr lang="en-GB" sz="1050" kern="1200" baseline="0" dirty="0" smtClean="0">
                          <a:solidFill>
                            <a:schemeClr val="tx1"/>
                          </a:solidFill>
                          <a:latin typeface="+mn-lt"/>
                          <a:ea typeface="+mn-ea"/>
                          <a:cs typeface="Arial" panose="020B0604020202020204" pitchFamily="34" charset="0"/>
                        </a:rPr>
                        <a:t> February 2019</a:t>
                      </a:r>
                    </a:p>
                    <a:p>
                      <a:pPr marL="171450" lvl="0" indent="-171450">
                        <a:buFont typeface="Arial" panose="020B0604020202020204" pitchFamily="34" charset="0"/>
                        <a:buChar char="•"/>
                      </a:pPr>
                      <a:r>
                        <a:rPr lang="en-GB" sz="1050" kern="1200" baseline="0" dirty="0" smtClean="0">
                          <a:solidFill>
                            <a:schemeClr val="tx1"/>
                          </a:solidFill>
                          <a:latin typeface="+mn-lt"/>
                          <a:ea typeface="+mn-ea"/>
                          <a:cs typeface="Arial" panose="020B0604020202020204" pitchFamily="34" charset="0"/>
                        </a:rPr>
                        <a:t>The progress against each track is as below:-</a:t>
                      </a:r>
                    </a:p>
                    <a:p>
                      <a:pPr marL="628650" lvl="1" indent="-171450">
                        <a:buFont typeface="Arial" panose="020B0604020202020204" pitchFamily="34" charset="0"/>
                        <a:buChar char="•"/>
                      </a:pPr>
                      <a:r>
                        <a:rPr lang="en-GB" sz="1050" kern="1200" baseline="0" dirty="0" smtClean="0">
                          <a:solidFill>
                            <a:schemeClr val="tx1"/>
                          </a:solidFill>
                          <a:latin typeface="+mn-lt"/>
                          <a:ea typeface="+mn-ea"/>
                          <a:cs typeface="Arial" panose="020B0604020202020204" pitchFamily="34" charset="0"/>
                        </a:rPr>
                        <a:t>Track 1 (13 Changes) – Build and System Testing complete, Acceptance testing underway and on track. MT preparation commenced on Environment and data</a:t>
                      </a:r>
                    </a:p>
                    <a:p>
                      <a:pPr marL="628650" lvl="1" indent="-171450">
                        <a:buFont typeface="Arial" panose="020B0604020202020204" pitchFamily="34" charset="0"/>
                        <a:buChar char="•"/>
                      </a:pPr>
                      <a:r>
                        <a:rPr lang="en-GB" sz="1050" kern="1200" baseline="0" dirty="0" smtClean="0">
                          <a:solidFill>
                            <a:schemeClr val="tx1"/>
                          </a:solidFill>
                          <a:latin typeface="+mn-lt"/>
                          <a:ea typeface="+mn-ea"/>
                          <a:cs typeface="Arial" panose="020B0604020202020204" pitchFamily="34" charset="0"/>
                        </a:rPr>
                        <a:t>Track 2 (XRN 4454) – The revised Build Plan is tracking Green. System Testing Prep underway</a:t>
                      </a:r>
                    </a:p>
                    <a:p>
                      <a:pPr marL="628650" lvl="1" indent="-171450">
                        <a:buFont typeface="Arial" panose="020B0604020202020204" pitchFamily="34" charset="0"/>
                        <a:buChar char="•"/>
                      </a:pPr>
                      <a:endParaRPr lang="en-GB" sz="1050" kern="1200" baseline="0" dirty="0" smtClean="0">
                        <a:solidFill>
                          <a:schemeClr val="tx1"/>
                        </a:solidFill>
                        <a:latin typeface="+mn-lt"/>
                        <a:ea typeface="+mn-ea"/>
                        <a:cs typeface="Arial" panose="020B0604020202020204" pitchFamily="34" charset="0"/>
                      </a:endParaRPr>
                    </a:p>
                    <a:p>
                      <a:pPr marL="171450" lvl="0" indent="-171450">
                        <a:buFont typeface="Arial" panose="020B0604020202020204" pitchFamily="34" charset="0"/>
                        <a:buChar char="•"/>
                      </a:pPr>
                      <a:r>
                        <a:rPr lang="en-GB" sz="1050" kern="1200" baseline="0" dirty="0" smtClean="0">
                          <a:solidFill>
                            <a:schemeClr val="tx1"/>
                          </a:solidFill>
                          <a:latin typeface="+mn-lt"/>
                          <a:ea typeface="+mn-ea"/>
                          <a:cs typeface="Arial" panose="020B0604020202020204" pitchFamily="34" charset="0"/>
                        </a:rPr>
                        <a:t>Initial view of Market Trials approach for R3 was presented at last month’s DSG including a walkthrough of key activities, e.g. registration and connectivity testing as well as an initial view of impacted parties for MT broken down by change and Xoserve recommendations on testing approach. A fuller Market Trials approach presented at DSG on 06</a:t>
                      </a:r>
                      <a:r>
                        <a:rPr lang="en-GB" sz="1050" kern="1200" baseline="30000" dirty="0" smtClean="0">
                          <a:solidFill>
                            <a:schemeClr val="tx1"/>
                          </a:solidFill>
                          <a:latin typeface="+mn-lt"/>
                          <a:ea typeface="+mn-ea"/>
                          <a:cs typeface="Arial" panose="020B0604020202020204" pitchFamily="34" charset="0"/>
                        </a:rPr>
                        <a:t>th</a:t>
                      </a:r>
                      <a:r>
                        <a:rPr lang="en-GB" sz="1050" kern="1200" baseline="0" dirty="0" smtClean="0">
                          <a:solidFill>
                            <a:schemeClr val="tx1"/>
                          </a:solidFill>
                          <a:latin typeface="+mn-lt"/>
                          <a:ea typeface="+mn-ea"/>
                          <a:cs typeface="Arial" panose="020B0604020202020204" pitchFamily="34" charset="0"/>
                        </a:rPr>
                        <a:t> August and feedback sought.</a:t>
                      </a:r>
                    </a:p>
                    <a:p>
                      <a:pPr marL="0" lvl="0" indent="0">
                        <a:buFont typeface="Arial" panose="020B0604020202020204" pitchFamily="34" charset="0"/>
                        <a:buNone/>
                      </a:pPr>
                      <a:endParaRPr lang="en-GB" sz="1050" kern="1200" baseline="0" dirty="0" smtClean="0">
                        <a:solidFill>
                          <a:srgbClr val="FF0000"/>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smtClean="0">
                          <a:solidFill>
                            <a:schemeClr val="tx1"/>
                          </a:solidFill>
                          <a:latin typeface="+mn-lt"/>
                          <a:ea typeface="+mn-ea"/>
                          <a:cs typeface="Arial" panose="020B0604020202020204" pitchFamily="34" charset="0"/>
                        </a:rPr>
                        <a:t>Business Change activities are underway with Change Impact assessments complete and a external Training calendar has been presented at DSG. A Release 3 Customer Day has been planned for 5</a:t>
                      </a:r>
                      <a:r>
                        <a:rPr lang="en-GB" sz="1050" kern="1200" baseline="30000" dirty="0" smtClean="0">
                          <a:solidFill>
                            <a:schemeClr val="tx1"/>
                          </a:solidFill>
                          <a:latin typeface="+mn-lt"/>
                          <a:ea typeface="+mn-ea"/>
                          <a:cs typeface="Arial" panose="020B0604020202020204" pitchFamily="34" charset="0"/>
                        </a:rPr>
                        <a:t>th</a:t>
                      </a:r>
                      <a:r>
                        <a:rPr lang="en-GB" sz="1050" kern="1200" baseline="0" dirty="0" smtClean="0">
                          <a:solidFill>
                            <a:schemeClr val="tx1"/>
                          </a:solidFill>
                          <a:latin typeface="+mn-lt"/>
                          <a:ea typeface="+mn-ea"/>
                          <a:cs typeface="Arial" panose="020B0604020202020204" pitchFamily="34" charset="0"/>
                        </a:rPr>
                        <a:t> September at Xoserve offices to focus on in-depth interaction on all 13 changes. Opportunity to meet Technical and Business Experts from all areas and understand Market Trials better Request for Industry participation and registration.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50" kern="1200" baseline="0" dirty="0" smtClean="0">
                        <a:solidFill>
                          <a:schemeClr val="tx1"/>
                        </a:solidFill>
                        <a:latin typeface="+mn-lt"/>
                        <a:ea typeface="+mn-ea"/>
                        <a:cs typeface="Arial" panose="020B0604020202020204" pitchFamily="34" charset="0"/>
                      </a:endParaRPr>
                    </a:p>
                    <a:p>
                      <a:pPr marL="171450" lvl="0" indent="-171450">
                        <a:buFont typeface="Arial" panose="020B0604020202020204" pitchFamily="34" charset="0"/>
                        <a:buChar char="•"/>
                      </a:pPr>
                      <a:r>
                        <a:rPr lang="en-GB" sz="1050" kern="1200" baseline="0" dirty="0" smtClean="0">
                          <a:solidFill>
                            <a:schemeClr val="tx1"/>
                          </a:solidFill>
                          <a:latin typeface="+mn-lt"/>
                          <a:ea typeface="+mn-ea"/>
                          <a:cs typeface="Arial" panose="020B0604020202020204" pitchFamily="34" charset="0"/>
                        </a:rPr>
                        <a:t>XRN 4658 (BER approved by ChMC on 23</a:t>
                      </a:r>
                      <a:r>
                        <a:rPr lang="en-GB" sz="1050" kern="1200" baseline="30000" dirty="0" smtClean="0">
                          <a:solidFill>
                            <a:schemeClr val="tx1"/>
                          </a:solidFill>
                          <a:latin typeface="+mn-lt"/>
                          <a:ea typeface="+mn-ea"/>
                          <a:cs typeface="Arial" panose="020B0604020202020204" pitchFamily="34" charset="0"/>
                        </a:rPr>
                        <a:t>rd</a:t>
                      </a:r>
                      <a:r>
                        <a:rPr lang="en-GB" sz="1050" kern="1200" baseline="0" dirty="0" smtClean="0">
                          <a:solidFill>
                            <a:schemeClr val="tx1"/>
                          </a:solidFill>
                          <a:latin typeface="+mn-lt"/>
                          <a:ea typeface="+mn-ea"/>
                          <a:cs typeface="Arial" panose="020B0604020202020204" pitchFamily="34" charset="0"/>
                        </a:rPr>
                        <a:t> July) now included in R3 plan with build complete and expected to undergo some testing before MT. Due to the late inclusion of change, a close monitoring of progress to enter MT is underway.</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latin typeface="+mn-lt"/>
                          <a:cs typeface="Arial" panose="020B0604020202020204" pitchFamily="34" charset="0"/>
                        </a:rPr>
                        <a:t>Risks and Issues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Go Live date dependent on close management of parallelism in plan, which has increased due to Build completion delays (being managed and is currently tracking Green) and other elements i.e. Agreement of MT approach/ Implementation plan agreement.</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XRN 4658 may not meet all MT requirements on Day 1 (risk is being managed)</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266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latin typeface="+mn-lt"/>
                          <a:cs typeface="Arial" panose="020B0604020202020204" pitchFamily="34" charset="0"/>
                        </a:rPr>
                        <a:t>Cost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indent="-171450">
                        <a:buFont typeface="Arial" panose="020B0604020202020204" pitchFamily="34" charset="0"/>
                        <a:buChar char="•"/>
                      </a:pPr>
                      <a:r>
                        <a:rPr lang="en-GB" sz="1050" kern="1200" baseline="0" dirty="0" smtClean="0">
                          <a:solidFill>
                            <a:schemeClr val="tx1"/>
                          </a:solidFill>
                          <a:effectLst/>
                          <a:latin typeface="+mn-lt"/>
                          <a:ea typeface="+mn-ea"/>
                          <a:cs typeface="Arial" panose="020B0604020202020204" pitchFamily="34" charset="0"/>
                        </a:rPr>
                        <a:t>Full Delivery costs approved at ChMC in April 2018. Revision expected to accommodate XRN 4454 delivery date (ongoing discussions)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594287">
                <a:tc>
                  <a:txBody>
                    <a:bodyPr/>
                    <a:lstStyle/>
                    <a:p>
                      <a:pPr algn="ctr"/>
                      <a:r>
                        <a:rPr lang="en-GB" sz="1200" b="1" baseline="0" dirty="0" smtClean="0">
                          <a:latin typeface="+mn-lt"/>
                          <a:cs typeface="Arial" panose="020B0604020202020204" pitchFamily="34" charset="0"/>
                        </a:rPr>
                        <a:t>Resources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Greater resource needed for XRN4454 (both technical &amp; SME) for fulfilling the need for extended build. Daily tracking of Build plan in place to ensure progressing to revised timelines and additional resource support to deliver XRN 4454</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5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SME resource requirements for Build, ST and AT phases is being managed weekly with internal Xoserve teams.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50300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4624"/>
            <a:ext cx="8688388" cy="648072"/>
          </a:xfrm>
        </p:spPr>
        <p:txBody>
          <a:bodyPr/>
          <a:lstStyle/>
          <a:p>
            <a:r>
              <a:rPr lang="en-GB" dirty="0" smtClean="0"/>
              <a:t>UK Link Release 3 - Plan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0839480"/>
              </p:ext>
            </p:extLst>
          </p:nvPr>
        </p:nvGraphicFramePr>
        <p:xfrm>
          <a:off x="179512" y="1196755"/>
          <a:ext cx="8784976" cy="3215202"/>
        </p:xfrm>
        <a:graphic>
          <a:graphicData uri="http://schemas.openxmlformats.org/drawingml/2006/table">
            <a:tbl>
              <a:tblPr firstRow="1" bandRow="1"/>
              <a:tblGrid>
                <a:gridCol w="802424"/>
                <a:gridCol w="583581"/>
                <a:gridCol w="583581"/>
                <a:gridCol w="510634"/>
                <a:gridCol w="510634"/>
                <a:gridCol w="583581"/>
                <a:gridCol w="583581"/>
                <a:gridCol w="656529"/>
                <a:gridCol w="729477"/>
                <a:gridCol w="692484"/>
                <a:gridCol w="604254"/>
                <a:gridCol w="720080"/>
                <a:gridCol w="576064"/>
                <a:gridCol w="648072"/>
              </a:tblGrid>
              <a:tr h="426647">
                <a:tc>
                  <a:txBody>
                    <a:bodyPr/>
                    <a:lstStyle/>
                    <a:p>
                      <a:pPr algn="ctr"/>
                      <a:r>
                        <a:rPr lang="en-GB" sz="1100" b="1" u="sng" baseline="0" dirty="0" smtClean="0">
                          <a:latin typeface="Arial" panose="020B0604020202020204" pitchFamily="34" charset="0"/>
                          <a:cs typeface="Arial" panose="020B0604020202020204" pitchFamily="34" charset="0"/>
                        </a:rPr>
                        <a:t>Primary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11407">
                <a:tc>
                  <a:txBody>
                    <a:bodyPr/>
                    <a:lstStyle/>
                    <a:p>
                      <a:pPr algn="ctr"/>
                      <a:r>
                        <a:rPr lang="en-GB" sz="1100" b="1" baseline="0" dirty="0" smtClean="0">
                          <a:latin typeface="Arial" panose="020B0604020202020204" pitchFamily="34" charset="0"/>
                          <a:cs typeface="Arial" panose="020B0604020202020204" pitchFamily="34" charset="0"/>
                        </a:rPr>
                        <a:t>Stage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 &amp; System 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Acceptance </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Performance</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Market Trials</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Regression</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1 Baseline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13/08/18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08/10/18*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15/10/18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1 Current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13/08/18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08/10/18*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15/10/18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2 Baseline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24/09/18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05/11/18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N/A</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18/01/18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01/02/19</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08/03/19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2 Current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24/09/18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05/11/18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N/A</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18/01/18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01/02/19</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08/03/19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sp>
        <p:nvSpPr>
          <p:cNvPr id="14" name="Rectangle 13"/>
          <p:cNvSpPr/>
          <p:nvPr/>
        </p:nvSpPr>
        <p:spPr bwMode="auto">
          <a:xfrm>
            <a:off x="-39467" y="5877273"/>
            <a:ext cx="6217389" cy="250683"/>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p>
          <a:p>
            <a:pPr marL="0" marR="0" indent="0" defTabSz="914400" rtl="0" eaLnBrk="1" fontAlgn="base" latinLnBrk="0" hangingPunct="1">
              <a:lnSpc>
                <a:spcPct val="100000"/>
              </a:lnSpc>
              <a:spcBef>
                <a:spcPct val="0"/>
              </a:spcBef>
              <a:spcAft>
                <a:spcPct val="0"/>
              </a:spcAft>
              <a:buClrTx/>
              <a:buSzTx/>
              <a:buFontTx/>
              <a:buNone/>
              <a:tabLst/>
            </a:pPr>
            <a:endParaRPr kumimoji="0" lang="en-GB" sz="700" i="0" strike="noStrike" cap="none" normalizeH="0" dirty="0" smtClean="0">
              <a:ln>
                <a:noFill/>
              </a:ln>
              <a:solidFill>
                <a:schemeClr val="tx1"/>
              </a:solidFill>
              <a:effectLst/>
            </a:endParaRPr>
          </a:p>
          <a:p>
            <a:pPr marL="0" marR="0" indent="0" defTabSz="914400" rtl="0" eaLnBrk="1" fontAlgn="base" latinLnBrk="0" hangingPunct="1">
              <a:lnSpc>
                <a:spcPct val="100000"/>
              </a:lnSpc>
              <a:spcBef>
                <a:spcPct val="0"/>
              </a:spcBef>
              <a:spcAft>
                <a:spcPct val="0"/>
              </a:spcAft>
              <a:buClrTx/>
              <a:buSzTx/>
              <a:buFontTx/>
              <a:buNone/>
              <a:tabLst/>
            </a:pPr>
            <a:r>
              <a:rPr lang="en-GB" sz="700" baseline="0" dirty="0" smtClean="0"/>
              <a:t>*Closedown</a:t>
            </a:r>
            <a:r>
              <a:rPr lang="en-GB" sz="700" dirty="0" smtClean="0"/>
              <a:t> expected to finish this week</a:t>
            </a:r>
            <a:endParaRPr kumimoji="0" lang="en-GB" sz="2400" i="0" strike="noStrike" cap="none" normalizeH="0" baseline="0" dirty="0" smtClean="0">
              <a:ln>
                <a:noFill/>
              </a:ln>
              <a:solidFill>
                <a:schemeClr val="tx1"/>
              </a:solidFill>
              <a:effectLst/>
            </a:endParaRPr>
          </a:p>
        </p:txBody>
      </p:sp>
      <p:sp>
        <p:nvSpPr>
          <p:cNvPr id="15" name="Flowchart: Decision 14"/>
          <p:cNvSpPr/>
          <p:nvPr/>
        </p:nvSpPr>
        <p:spPr bwMode="auto">
          <a:xfrm>
            <a:off x="5299128" y="5509287"/>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Flowchart: Decision 15"/>
          <p:cNvSpPr/>
          <p:nvPr/>
        </p:nvSpPr>
        <p:spPr bwMode="auto">
          <a:xfrm>
            <a:off x="3570871" y="5508175"/>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Flowchart: Decision 16"/>
          <p:cNvSpPr/>
          <p:nvPr/>
        </p:nvSpPr>
        <p:spPr bwMode="auto">
          <a:xfrm>
            <a:off x="1968296" y="5505015"/>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Flowchart: Decision 17"/>
          <p:cNvSpPr/>
          <p:nvPr/>
        </p:nvSpPr>
        <p:spPr bwMode="auto">
          <a:xfrm>
            <a:off x="7019401" y="5499760"/>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Flowchart: Decision 18"/>
          <p:cNvSpPr/>
          <p:nvPr/>
        </p:nvSpPr>
        <p:spPr bwMode="auto">
          <a:xfrm>
            <a:off x="96690" y="5508672"/>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5373351" y="5458898"/>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21" name="TextBox 20"/>
          <p:cNvSpPr txBox="1"/>
          <p:nvPr/>
        </p:nvSpPr>
        <p:spPr>
          <a:xfrm>
            <a:off x="3633424" y="5457787"/>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22" name="TextBox 21"/>
          <p:cNvSpPr txBox="1"/>
          <p:nvPr/>
        </p:nvSpPr>
        <p:spPr>
          <a:xfrm>
            <a:off x="2038679" y="5454626"/>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23" name="TextBox 22"/>
          <p:cNvSpPr txBox="1"/>
          <p:nvPr/>
        </p:nvSpPr>
        <p:spPr>
          <a:xfrm>
            <a:off x="7088184" y="5458898"/>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24" name="TextBox 23"/>
          <p:cNvSpPr txBox="1"/>
          <p:nvPr/>
        </p:nvSpPr>
        <p:spPr>
          <a:xfrm>
            <a:off x="163873" y="5458285"/>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Tree>
    <p:extLst>
      <p:ext uri="{BB962C8B-B14F-4D97-AF65-F5344CB8AC3E}">
        <p14:creationId xmlns:p14="http://schemas.microsoft.com/office/powerpoint/2010/main" val="362031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3" ma:contentTypeDescription="Create a new document." ma:contentTypeScope="" ma:versionID="b6cfa4dd9a2b5b9ab3b7fe412161a39a">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4b166fd2970167d8ec0e7951e5780860"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xsd:element ref="ns2:Owner" minOccurs="0"/>
                <xsd:element ref="ns2:Author0" minOccurs="0"/>
                <xsd:element ref="ns2:Document_x0020_Status"/>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ge_x0020_Gate xmlns="8871376f-3854-41b1-bd27-ce5106d9d0be">UAT</Stage_x0020_Gate>
    <Document_x0020_Status xmlns="8871376f-3854-41b1-bd27-ce5106d9d0be">Approved</Document_x0020_Status>
    <TaxKeywordTaxHTField xmlns="6c273cd4-7c48-415f-af0d-fdfb7267ac29">
      <Terms xmlns="http://schemas.microsoft.com/office/infopath/2007/PartnerControls"/>
    </TaxKeywordTaxHTField>
    <Owner xmlns="8871376f-3854-41b1-bd27-ce5106d9d0be">
      <UserInfo>
        <DisplayName/>
        <AccountId xsi:nil="true"/>
        <AccountType/>
      </UserInfo>
    </Owner>
    <TaxCatchAll xmlns="6c273cd4-7c48-415f-af0d-fdfb7267ac29"/>
    <Author0 xmlns="8871376f-3854-41b1-bd27-ce5106d9d0be">
      <UserInfo>
        <DisplayName/>
        <AccountId xsi:nil="true"/>
        <AccountType/>
      </UserInfo>
    </Author0>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96D5F5F7-D4AE-44E8-8C52-EDA460611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545E1A-EA83-463B-B744-ADE3D05E8049}">
  <ds:schemaRefs>
    <ds:schemaRef ds:uri="http://purl.org/dc/dcmitype/"/>
    <ds:schemaRef ds:uri="0d20517e-c94b-4d3a-a85b-3343159636f8"/>
    <ds:schemaRef ds:uri="http://www.w3.org/XML/1998/namespace"/>
    <ds:schemaRef ds:uri="8871376f-3854-41b1-bd27-ce5106d9d0be"/>
    <ds:schemaRef ds:uri="http://purl.org/dc/term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6c273cd4-7c48-415f-af0d-fdfb7267ac29"/>
  </ds:schemaRefs>
</ds:datastoreItem>
</file>

<file path=docProps/app.xml><?xml version="1.0" encoding="utf-8"?>
<Properties xmlns="http://schemas.openxmlformats.org/officeDocument/2006/extended-properties" xmlns:vt="http://schemas.openxmlformats.org/officeDocument/2006/docPropsVTypes">
  <Template/>
  <TotalTime>15713</TotalTime>
  <Words>608</Words>
  <Application>Microsoft Office PowerPoint</Application>
  <PresentationFormat>On-screen Show (4:3)</PresentationFormat>
  <Paragraphs>124</Paragraphs>
  <Slides>2</Slides>
  <Notes>1</Notes>
  <HiddenSlides>0</HiddenSlides>
  <MMClips>0</MMClips>
  <ScaleCrop>false</ScaleCrop>
  <HeadingPairs>
    <vt:vector size="4" baseType="variant">
      <vt:variant>
        <vt:lpstr>Theme</vt:lpstr>
      </vt:variant>
      <vt:variant>
        <vt:i4>4</vt:i4>
      </vt:variant>
      <vt:variant>
        <vt:lpstr>Slide Titles</vt:lpstr>
      </vt:variant>
      <vt:variant>
        <vt:i4>2</vt:i4>
      </vt:variant>
    </vt:vector>
  </HeadingPairs>
  <TitlesOfParts>
    <vt:vector size="6" baseType="lpstr">
      <vt:lpstr>xoserve templates</vt:lpstr>
      <vt:lpstr>1_xoserve templates</vt:lpstr>
      <vt:lpstr>2_xoserve templates</vt:lpstr>
      <vt:lpstr>3_xoserve templates</vt:lpstr>
      <vt:lpstr>XRN4572 – UK Link Release 3</vt:lpstr>
      <vt:lpstr>UK Link Release 3 - Plan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339</cp:revision>
  <cp:lastPrinted>2018-05-17T15:24:49Z</cp:lastPrinted>
  <dcterms:created xsi:type="dcterms:W3CDTF">2011-09-20T14:58:41Z</dcterms:created>
  <dcterms:modified xsi:type="dcterms:W3CDTF">2018-08-02T11:39:44Z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-897000863</vt:i4>
  </property>
  <property fmtid="{D5CDD505-2E9C-101B-9397-08002B2CF9AE}" pid="4" name="_NewReviewCycle">
    <vt:lpwstr/>
  </property>
  <property fmtid="{D5CDD505-2E9C-101B-9397-08002B2CF9AE}" pid="5" name="_EmailSubject">
    <vt:lpwstr>Action: ChMC aug publication</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0x010100845751AB75BFD6489D93AB7F8ACEE4FB</vt:lpwstr>
  </property>
  <property fmtid="{D5CDD505-2E9C-101B-9397-08002B2CF9AE}" pid="9" name="_PreviousAdHocReviewCycleID">
    <vt:i4>863293874</vt:i4>
  </property>
  <property fmtid="{D5CDD505-2E9C-101B-9397-08002B2CF9AE}" pid="10" name="TaxKeyword">
    <vt:lpwstr/>
  </property>
</Properties>
</file>