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9"/>
  </p:notesMasterIdLst>
  <p:handoutMasterIdLst>
    <p:handoutMasterId r:id="rId10"/>
  </p:handoutMasterIdLst>
  <p:sldIdLst>
    <p:sldId id="339" r:id="rId5"/>
    <p:sldId id="382" r:id="rId6"/>
    <p:sldId id="394" r:id="rId7"/>
    <p:sldId id="393" r:id="rId8"/>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48" autoAdjust="0"/>
    <p:restoredTop sz="94624" autoAdjust="0"/>
  </p:normalViewPr>
  <p:slideViewPr>
    <p:cSldViewPr snapToObjects="1">
      <p:cViewPr varScale="1">
        <p:scale>
          <a:sx n="93" d="100"/>
          <a:sy n="93" d="100"/>
        </p:scale>
        <p:origin x="-11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05/09/2018</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05/09/2018</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715766"/>
            <a:ext cx="9144000" cy="971550"/>
          </a:xfrm>
        </p:spPr>
        <p:txBody>
          <a:bodyPr/>
          <a:lstStyle/>
          <a:p>
            <a:r>
              <a:rPr lang="en-US" sz="3200" dirty="0" smtClean="0"/>
              <a:t>DSC ChMC CSS update</a:t>
            </a:r>
            <a:r>
              <a:rPr lang="en-US" sz="3200" dirty="0"/>
              <a:t/>
            </a:r>
            <a:br>
              <a:rPr lang="en-US" sz="3200" dirty="0"/>
            </a:br>
            <a:r>
              <a:rPr lang="en-US" sz="3200" dirty="0" smtClean="0"/>
              <a:t>12</a:t>
            </a:r>
            <a:r>
              <a:rPr lang="en-US" sz="3200" baseline="30000" dirty="0" smtClean="0"/>
              <a:t>th</a:t>
            </a:r>
            <a:r>
              <a:rPr lang="en-US" sz="3200" dirty="0" smtClean="0"/>
              <a:t> September </a:t>
            </a:r>
            <a:r>
              <a:rPr lang="en-US" sz="2400" dirty="0" smtClean="0"/>
              <a:t>2018</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smtClean="0"/>
              <a:t>Ofgem</a:t>
            </a:r>
            <a:r>
              <a:rPr lang="en-GB" sz="2000" dirty="0" smtClean="0"/>
              <a:t> Switching Programme – Consequential update</a:t>
            </a:r>
            <a:endParaRPr lang="en-GB" sz="2000" dirty="0"/>
          </a:p>
        </p:txBody>
      </p:sp>
      <p:sp>
        <p:nvSpPr>
          <p:cNvPr id="3" name="Content Placeholder 2"/>
          <p:cNvSpPr>
            <a:spLocks noGrp="1"/>
          </p:cNvSpPr>
          <p:nvPr>
            <p:ph idx="1"/>
          </p:nvPr>
        </p:nvSpPr>
        <p:spPr>
          <a:xfrm>
            <a:off x="228600" y="681540"/>
            <a:ext cx="8686800" cy="3618402"/>
          </a:xfrm>
        </p:spPr>
        <p:txBody>
          <a:bodyPr/>
          <a:lstStyle/>
          <a:p>
            <a:r>
              <a:rPr lang="en-GB" sz="1200" dirty="0" smtClean="0"/>
              <a:t>CSS  Consequential</a:t>
            </a:r>
          </a:p>
          <a:p>
            <a:pPr lvl="1"/>
            <a:r>
              <a:rPr lang="en-GB" sz="1200" dirty="0" smtClean="0"/>
              <a:t>We are on target to complete level 2 analysis as planned at the end of September</a:t>
            </a:r>
          </a:p>
          <a:p>
            <a:pPr lvl="1"/>
            <a:r>
              <a:rPr lang="en-GB" sz="1200" dirty="0" smtClean="0"/>
              <a:t>The external BRDs split by Customer group are on track for completion and publication at the end of October</a:t>
            </a:r>
          </a:p>
          <a:p>
            <a:pPr lvl="1"/>
            <a:r>
              <a:rPr lang="en-GB" sz="1200" dirty="0" smtClean="0"/>
              <a:t>DSG members  have agreed to </a:t>
            </a:r>
            <a:r>
              <a:rPr lang="en-GB" sz="1200" dirty="0" err="1" smtClean="0"/>
              <a:t>Xoserve’s</a:t>
            </a:r>
            <a:r>
              <a:rPr lang="en-GB" sz="1200" dirty="0" smtClean="0"/>
              <a:t> request to hold a specific CSS Consequential session.  It was agreed that the planned DSG meeting on the 15</a:t>
            </a:r>
            <a:r>
              <a:rPr lang="en-GB" sz="1200" baseline="30000" dirty="0" smtClean="0"/>
              <a:t>th</a:t>
            </a:r>
            <a:r>
              <a:rPr lang="en-GB" sz="1200" dirty="0" smtClean="0"/>
              <a:t> October will be split into two parts, the normal DSG workgroup and the CSS Consequential discussions.  Invites will be issued for this meeting shortly.</a:t>
            </a:r>
          </a:p>
          <a:p>
            <a:pPr lvl="1"/>
            <a:r>
              <a:rPr lang="en-GB" sz="1200" dirty="0" smtClean="0"/>
              <a:t>I really want to take the opportunity during the session on the 15</a:t>
            </a:r>
            <a:r>
              <a:rPr lang="en-GB" sz="1200" baseline="30000" dirty="0" smtClean="0"/>
              <a:t>th</a:t>
            </a:r>
            <a:r>
              <a:rPr lang="en-GB" sz="1200" dirty="0"/>
              <a:t>  </a:t>
            </a:r>
            <a:r>
              <a:rPr lang="en-GB" sz="1200" dirty="0" smtClean="0"/>
              <a:t>for the meeting to be informative and as interactive as possible.  Using the capture phase of the change process to evaluate solution options and agreeing preferred direction together.  My aim is for our Customers to leave this meeting with an understanding of CSS Consequential which helps your own analysis for the consequential changes to your own system and processes. </a:t>
            </a:r>
          </a:p>
          <a:p>
            <a:pPr lvl="1"/>
            <a:r>
              <a:rPr lang="en-GB" sz="1200" dirty="0" smtClean="0"/>
              <a:t>I am currently planning on running through the following artefacts during the session:</a:t>
            </a:r>
          </a:p>
          <a:p>
            <a:pPr lvl="2">
              <a:buFont typeface="Arial" panose="020B0604020202020204" pitchFamily="34" charset="0"/>
              <a:buChar char="•"/>
            </a:pPr>
            <a:r>
              <a:rPr lang="en-GB" sz="1200" dirty="0" smtClean="0"/>
              <a:t>As Is Process Models</a:t>
            </a:r>
          </a:p>
          <a:p>
            <a:pPr lvl="2">
              <a:buFont typeface="Arial" panose="020B0604020202020204" pitchFamily="34" charset="0"/>
              <a:buChar char="•"/>
            </a:pPr>
            <a:r>
              <a:rPr lang="en-GB" sz="1200" dirty="0" smtClean="0"/>
              <a:t>To Be Process Models</a:t>
            </a:r>
          </a:p>
          <a:p>
            <a:pPr lvl="2">
              <a:buFont typeface="Arial" panose="020B0604020202020204" pitchFamily="34" charset="0"/>
              <a:buChar char="•"/>
            </a:pPr>
            <a:r>
              <a:rPr lang="en-GB" sz="1200" dirty="0" smtClean="0"/>
              <a:t>Level 1 and Level 2 Heat Maps</a:t>
            </a:r>
          </a:p>
          <a:p>
            <a:pPr lvl="2">
              <a:buFont typeface="Arial" panose="020B0604020202020204" pitchFamily="34" charset="0"/>
              <a:buChar char="•"/>
            </a:pPr>
            <a:r>
              <a:rPr lang="en-GB" sz="1200" dirty="0" smtClean="0"/>
              <a:t>Shipper BRD as an example</a:t>
            </a:r>
            <a:endParaRPr lang="en-GB" sz="1200" dirty="0"/>
          </a:p>
          <a:p>
            <a:pPr lvl="1">
              <a:buFont typeface="Arial" panose="020B0604020202020204" pitchFamily="34" charset="0"/>
              <a:buChar char="•"/>
            </a:pPr>
            <a:r>
              <a:rPr lang="en-GB" sz="1200" dirty="0"/>
              <a:t>Please let me know if you feel there is anything further at this stage of the project Xoserve can provide to help our Customers’ analysis for the consequential changes to their own systems and processes</a:t>
            </a:r>
          </a:p>
          <a:p>
            <a:pPr marL="0" indent="0">
              <a:buNone/>
            </a:pPr>
            <a:endParaRPr lang="en-GB" sz="2200" dirty="0"/>
          </a:p>
        </p:txBody>
      </p:sp>
    </p:spTree>
    <p:extLst>
      <p:ext uri="{BB962C8B-B14F-4D97-AF65-F5344CB8AC3E}">
        <p14:creationId xmlns:p14="http://schemas.microsoft.com/office/powerpoint/2010/main" val="21365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a:t>Ofgem</a:t>
            </a:r>
            <a:r>
              <a:rPr lang="en-GB" sz="2000" dirty="0"/>
              <a:t> Switching Programme – Consequential update</a:t>
            </a:r>
          </a:p>
        </p:txBody>
      </p:sp>
      <p:sp>
        <p:nvSpPr>
          <p:cNvPr id="3" name="Content Placeholder 2"/>
          <p:cNvSpPr>
            <a:spLocks noGrp="1"/>
          </p:cNvSpPr>
          <p:nvPr>
            <p:ph idx="1"/>
          </p:nvPr>
        </p:nvSpPr>
        <p:spPr/>
        <p:txBody>
          <a:bodyPr/>
          <a:lstStyle/>
          <a:p>
            <a:pPr marL="0" indent="0">
              <a:buNone/>
            </a:pPr>
            <a:r>
              <a:rPr lang="en-GB" sz="1400" dirty="0"/>
              <a:t>CSS  </a:t>
            </a:r>
            <a:r>
              <a:rPr lang="en-GB" sz="1400" dirty="0" smtClean="0"/>
              <a:t>Bid</a:t>
            </a:r>
          </a:p>
          <a:p>
            <a:r>
              <a:rPr lang="en-GB" sz="1400" dirty="0" smtClean="0"/>
              <a:t>Phase 1 (Mod0666)</a:t>
            </a:r>
          </a:p>
          <a:p>
            <a:pPr lvl="1"/>
            <a:r>
              <a:rPr lang="en-GB" sz="1200" dirty="0" smtClean="0"/>
              <a:t>The modification was granted Urgent status, which means the modification follows an enhanced timeline</a:t>
            </a:r>
          </a:p>
          <a:p>
            <a:pPr lvl="1"/>
            <a:r>
              <a:rPr lang="en-GB" sz="1200" dirty="0" smtClean="0"/>
              <a:t>One workgroup was held on the 28</a:t>
            </a:r>
            <a:r>
              <a:rPr lang="en-GB" sz="1200" baseline="30000" dirty="0" smtClean="0"/>
              <a:t>th</a:t>
            </a:r>
            <a:r>
              <a:rPr lang="en-GB" sz="1200" dirty="0" smtClean="0"/>
              <a:t> August.  During this workgroup the legal text was presented and agreed.  Workgroup attendees approved for the modification to be issued for consultation</a:t>
            </a:r>
          </a:p>
          <a:p>
            <a:pPr lvl="1"/>
            <a:r>
              <a:rPr lang="en-GB" sz="1200" dirty="0" smtClean="0"/>
              <a:t>Consultation commenced on the 30</a:t>
            </a:r>
            <a:r>
              <a:rPr lang="en-GB" sz="1200" baseline="30000" dirty="0" smtClean="0"/>
              <a:t>th</a:t>
            </a:r>
            <a:r>
              <a:rPr lang="en-GB" sz="1200" dirty="0" smtClean="0"/>
              <a:t> August and closes out for representations on the 6</a:t>
            </a:r>
            <a:r>
              <a:rPr lang="en-GB" sz="1200" baseline="30000" dirty="0" smtClean="0"/>
              <a:t>th</a:t>
            </a:r>
            <a:r>
              <a:rPr lang="en-GB" sz="1200" dirty="0" smtClean="0"/>
              <a:t> September</a:t>
            </a:r>
          </a:p>
          <a:p>
            <a:pPr lvl="1"/>
            <a:r>
              <a:rPr lang="en-GB" sz="1200" dirty="0" smtClean="0"/>
              <a:t>The final modification report will be available for panel on the 10</a:t>
            </a:r>
            <a:r>
              <a:rPr lang="en-GB" sz="1200" baseline="30000" dirty="0" smtClean="0"/>
              <a:t>th</a:t>
            </a:r>
            <a:r>
              <a:rPr lang="en-GB" sz="1200" dirty="0" smtClean="0"/>
              <a:t> September with panels recommendation being issued to </a:t>
            </a:r>
            <a:r>
              <a:rPr lang="en-GB" sz="1200" dirty="0" err="1" smtClean="0"/>
              <a:t>Ofgem</a:t>
            </a:r>
            <a:r>
              <a:rPr lang="en-GB" sz="1200" dirty="0" smtClean="0"/>
              <a:t> on this date</a:t>
            </a:r>
          </a:p>
          <a:p>
            <a:pPr lvl="1"/>
            <a:r>
              <a:rPr lang="en-GB" sz="1200" dirty="0" err="1" smtClean="0"/>
              <a:t>Ofgem</a:t>
            </a:r>
            <a:r>
              <a:rPr lang="en-GB" sz="1200" dirty="0" smtClean="0"/>
              <a:t> decision will be made on the 13</a:t>
            </a:r>
            <a:r>
              <a:rPr lang="en-GB" sz="1200" baseline="30000" dirty="0" smtClean="0"/>
              <a:t>th</a:t>
            </a:r>
            <a:r>
              <a:rPr lang="en-GB" sz="1200" dirty="0" smtClean="0"/>
              <a:t> September</a:t>
            </a:r>
          </a:p>
          <a:p>
            <a:pPr lvl="1"/>
            <a:endParaRPr lang="en-GB" sz="1000" dirty="0"/>
          </a:p>
          <a:p>
            <a:r>
              <a:rPr lang="en-GB" sz="1400" dirty="0" smtClean="0"/>
              <a:t>Phase 2 Modification</a:t>
            </a:r>
          </a:p>
          <a:p>
            <a:pPr lvl="1"/>
            <a:r>
              <a:rPr lang="en-GB" sz="1200" dirty="0" smtClean="0"/>
              <a:t>Xoserve are raising a second modification.  This modification will seek to modify FGO governance to enable Xoserve to enter into a contract to provide CSS Services to DCC if selected.</a:t>
            </a:r>
          </a:p>
          <a:p>
            <a:pPr lvl="1"/>
            <a:r>
              <a:rPr lang="en-GB" sz="1200" dirty="0" smtClean="0"/>
              <a:t>We are aiming for this modification to be presented at Octobers mod panel</a:t>
            </a:r>
            <a:endParaRPr lang="en-GB" sz="1200" dirty="0"/>
          </a:p>
          <a:p>
            <a:endParaRPr lang="en-GB" dirty="0"/>
          </a:p>
        </p:txBody>
      </p:sp>
    </p:spTree>
    <p:extLst>
      <p:ext uri="{BB962C8B-B14F-4D97-AF65-F5344CB8AC3E}">
        <p14:creationId xmlns:p14="http://schemas.microsoft.com/office/powerpoint/2010/main" val="205470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6850" y="-158372"/>
            <a:ext cx="8688388" cy="681037"/>
          </a:xfrm>
        </p:spPr>
        <p:txBody>
          <a:bodyPr/>
          <a:lstStyle/>
          <a:p>
            <a:r>
              <a:rPr lang="en-GB" sz="1800" dirty="0" smtClean="0"/>
              <a:t>Engagement Activities</a:t>
            </a:r>
          </a:p>
        </p:txBody>
      </p:sp>
      <p:graphicFrame>
        <p:nvGraphicFramePr>
          <p:cNvPr id="12" name="Table 11"/>
          <p:cNvGraphicFramePr>
            <a:graphicFrameLocks noGrp="1"/>
          </p:cNvGraphicFramePr>
          <p:nvPr>
            <p:extLst>
              <p:ext uri="{D42A27DB-BD31-4B8C-83A1-F6EECF244321}">
                <p14:modId xmlns:p14="http://schemas.microsoft.com/office/powerpoint/2010/main" val="992433329"/>
              </p:ext>
            </p:extLst>
          </p:nvPr>
        </p:nvGraphicFramePr>
        <p:xfrm>
          <a:off x="107504" y="567401"/>
          <a:ext cx="8806368" cy="4113816"/>
        </p:xfrm>
        <a:graphic>
          <a:graphicData uri="http://schemas.openxmlformats.org/drawingml/2006/table">
            <a:tbl>
              <a:tblPr>
                <a:tableStyleId>{5C22544A-7EE6-4342-B048-85BDC9FD1C3A}</a:tableStyleId>
              </a:tblPr>
              <a:tblGrid>
                <a:gridCol w="864096"/>
                <a:gridCol w="610944"/>
                <a:gridCol w="610944"/>
                <a:gridCol w="610944"/>
                <a:gridCol w="610944"/>
                <a:gridCol w="610944"/>
                <a:gridCol w="610944"/>
                <a:gridCol w="610944"/>
                <a:gridCol w="610944"/>
                <a:gridCol w="610944"/>
                <a:gridCol w="610944"/>
                <a:gridCol w="610944"/>
                <a:gridCol w="610944"/>
                <a:gridCol w="610944"/>
              </a:tblGrid>
              <a:tr h="432047">
                <a:tc>
                  <a:txBody>
                    <a:bodyPr/>
                    <a:lstStyle/>
                    <a:p>
                      <a:pPr algn="l" fontAlgn="b"/>
                      <a:r>
                        <a:rPr lang="en-GB" sz="800" u="none" strike="noStrike" dirty="0">
                          <a:solidFill>
                            <a:schemeClr val="bg1"/>
                          </a:solidFill>
                          <a:effectLst/>
                        </a:rPr>
                        <a:t> </a:t>
                      </a:r>
                      <a:endParaRPr lang="en-GB" sz="800" b="0" i="0" u="none" strike="noStrike" dirty="0">
                        <a:solidFill>
                          <a:schemeClr val="bg1"/>
                        </a:solidFill>
                        <a:effectLst/>
                        <a:latin typeface="Calibri"/>
                      </a:endParaRPr>
                    </a:p>
                  </a:txBody>
                  <a:tcPr marL="7021" marR="7021" marT="7021" marB="0" anchor="b">
                    <a:solidFill>
                      <a:srgbClr val="6440A3"/>
                    </a:solidFill>
                  </a:tcPr>
                </a:tc>
                <a:tc>
                  <a:txBody>
                    <a:bodyPr/>
                    <a:lstStyle/>
                    <a:p>
                      <a:pPr algn="ctr" fontAlgn="ctr"/>
                      <a:r>
                        <a:rPr lang="en-GB" sz="1200" b="1" u="none" strike="noStrike" dirty="0" smtClean="0">
                          <a:solidFill>
                            <a:schemeClr val="bg1"/>
                          </a:solidFill>
                          <a:effectLst/>
                          <a:latin typeface="Arial" panose="020B0604020202020204" pitchFamily="34" charset="0"/>
                          <a:cs typeface="Arial" panose="020B0604020202020204" pitchFamily="34" charset="0"/>
                        </a:rPr>
                        <a:t>27/08</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ctr"/>
                      <a:r>
                        <a:rPr lang="en-GB" sz="1200" b="1" u="none" strike="noStrike" dirty="0" smtClean="0">
                          <a:solidFill>
                            <a:schemeClr val="bg1"/>
                          </a:solidFill>
                          <a:effectLst/>
                          <a:latin typeface="Arial" panose="020B0604020202020204" pitchFamily="34" charset="0"/>
                          <a:cs typeface="Arial" panose="020B0604020202020204" pitchFamily="34" charset="0"/>
                        </a:rPr>
                        <a:t>03/09</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ctr"/>
                      <a:r>
                        <a:rPr lang="en-GB" sz="1200" b="1" u="none" strike="noStrike" dirty="0" smtClean="0">
                          <a:solidFill>
                            <a:schemeClr val="bg1"/>
                          </a:solidFill>
                          <a:effectLst/>
                          <a:latin typeface="Arial" panose="020B0604020202020204" pitchFamily="34" charset="0"/>
                          <a:cs typeface="Arial" panose="020B0604020202020204" pitchFamily="34" charset="0"/>
                        </a:rPr>
                        <a:t>10/09</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ctr"/>
                      <a:r>
                        <a:rPr lang="en-GB" sz="1200" b="1" u="none" strike="noStrike" dirty="0" smtClean="0">
                          <a:solidFill>
                            <a:schemeClr val="bg1"/>
                          </a:solidFill>
                          <a:effectLst/>
                          <a:latin typeface="Arial" panose="020B0604020202020204" pitchFamily="34" charset="0"/>
                          <a:cs typeface="Arial" panose="020B0604020202020204" pitchFamily="34" charset="0"/>
                        </a:rPr>
                        <a:t>17/09</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b"/>
                      <a:r>
                        <a:rPr lang="en-GB" sz="1200" b="1" u="none" strike="noStrike" dirty="0" smtClean="0">
                          <a:solidFill>
                            <a:schemeClr val="bg1"/>
                          </a:solidFill>
                          <a:effectLst/>
                          <a:latin typeface="Arial" panose="020B0604020202020204" pitchFamily="34" charset="0"/>
                          <a:cs typeface="Arial" panose="020B0604020202020204" pitchFamily="34" charset="0"/>
                        </a:rPr>
                        <a:t>24/09</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ctr"/>
                      <a:r>
                        <a:rPr lang="en-GB" sz="1200" b="1" u="none" strike="noStrike" dirty="0" smtClean="0">
                          <a:solidFill>
                            <a:schemeClr val="bg1"/>
                          </a:solidFill>
                          <a:effectLst/>
                          <a:latin typeface="Arial" panose="020B0604020202020204" pitchFamily="34" charset="0"/>
                          <a:cs typeface="Arial" panose="020B0604020202020204" pitchFamily="34" charset="0"/>
                        </a:rPr>
                        <a:t>01/10</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ctr"/>
                      <a:r>
                        <a:rPr lang="en-GB" sz="1200" b="1" u="none" strike="noStrike" dirty="0" smtClean="0">
                          <a:solidFill>
                            <a:schemeClr val="bg1"/>
                          </a:solidFill>
                          <a:effectLst/>
                          <a:latin typeface="Arial" panose="020B0604020202020204" pitchFamily="34" charset="0"/>
                          <a:cs typeface="Arial" panose="020B0604020202020204" pitchFamily="34" charset="0"/>
                        </a:rPr>
                        <a:t>08/10</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ctr"/>
                      <a:r>
                        <a:rPr lang="en-GB" sz="1200" b="1" u="none" strike="noStrike" dirty="0" smtClean="0">
                          <a:solidFill>
                            <a:schemeClr val="bg1"/>
                          </a:solidFill>
                          <a:effectLst/>
                          <a:latin typeface="Arial" panose="020B0604020202020204" pitchFamily="34" charset="0"/>
                          <a:cs typeface="Arial" panose="020B0604020202020204" pitchFamily="34" charset="0"/>
                        </a:rPr>
                        <a:t>15/10</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ctr"/>
                      <a:r>
                        <a:rPr lang="en-GB" sz="1200" b="1" u="none" strike="noStrike" dirty="0" smtClean="0">
                          <a:solidFill>
                            <a:schemeClr val="bg1"/>
                          </a:solidFill>
                          <a:effectLst/>
                          <a:latin typeface="Arial" panose="020B0604020202020204" pitchFamily="34" charset="0"/>
                          <a:cs typeface="Arial" panose="020B0604020202020204" pitchFamily="34" charset="0"/>
                        </a:rPr>
                        <a:t>22/10</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ctr"/>
                      <a:r>
                        <a:rPr lang="en-GB" sz="1200" b="1" u="none" strike="noStrike" dirty="0" smtClean="0">
                          <a:solidFill>
                            <a:schemeClr val="bg1"/>
                          </a:solidFill>
                          <a:effectLst/>
                          <a:latin typeface="Arial" panose="020B0604020202020204" pitchFamily="34" charset="0"/>
                          <a:cs typeface="Arial" panose="020B0604020202020204" pitchFamily="34" charset="0"/>
                        </a:rPr>
                        <a:t>29/10</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b"/>
                      <a:r>
                        <a:rPr lang="en-GB" sz="1200" b="1" u="none" strike="noStrike" dirty="0" smtClean="0">
                          <a:solidFill>
                            <a:schemeClr val="bg1"/>
                          </a:solidFill>
                          <a:effectLst/>
                          <a:latin typeface="Arial" panose="020B0604020202020204" pitchFamily="34" charset="0"/>
                          <a:cs typeface="Arial" panose="020B0604020202020204" pitchFamily="34" charset="0"/>
                        </a:rPr>
                        <a:t>05/11</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b"/>
                      <a:r>
                        <a:rPr lang="en-GB" sz="1200" b="1" u="none" strike="noStrike" dirty="0" smtClean="0">
                          <a:solidFill>
                            <a:schemeClr val="bg1"/>
                          </a:solidFill>
                          <a:effectLst/>
                          <a:latin typeface="Arial" panose="020B0604020202020204" pitchFamily="34" charset="0"/>
                          <a:cs typeface="Arial" panose="020B0604020202020204" pitchFamily="34" charset="0"/>
                        </a:rPr>
                        <a:t>12/11</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c>
                  <a:txBody>
                    <a:bodyPr/>
                    <a:lstStyle/>
                    <a:p>
                      <a:pPr algn="ctr" fontAlgn="b"/>
                      <a:r>
                        <a:rPr lang="en-GB" sz="1200" b="1" u="none" strike="noStrike" dirty="0" smtClean="0">
                          <a:solidFill>
                            <a:schemeClr val="bg1"/>
                          </a:solidFill>
                          <a:effectLst/>
                          <a:latin typeface="Arial" panose="020B0604020202020204" pitchFamily="34" charset="0"/>
                          <a:cs typeface="Arial" panose="020B0604020202020204" pitchFamily="34" charset="0"/>
                        </a:rPr>
                        <a:t>19/11</a:t>
                      </a:r>
                      <a:endParaRPr lang="en-GB" sz="12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anchor="ctr">
                    <a:solidFill>
                      <a:srgbClr val="40D1F5"/>
                    </a:solidFill>
                  </a:tcPr>
                </a:tc>
              </a:tr>
              <a:tr h="283213">
                <a:tc rowSpan="6">
                  <a:txBody>
                    <a:bodyPr/>
                    <a:lstStyle/>
                    <a:p>
                      <a:pPr algn="ctr" fontAlgn="b"/>
                      <a:r>
                        <a:rPr lang="en-GB" sz="1400" b="1" i="0" u="none" strike="noStrike" dirty="0" smtClean="0">
                          <a:solidFill>
                            <a:schemeClr val="bg1"/>
                          </a:solidFill>
                          <a:effectLst/>
                          <a:latin typeface="Arial" panose="020B0604020202020204" pitchFamily="34" charset="0"/>
                          <a:cs typeface="Arial" panose="020B0604020202020204" pitchFamily="34" charset="0"/>
                        </a:rPr>
                        <a:t>Meetings</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vert="vert270" anchor="ctr">
                    <a:solidFill>
                      <a:srgbClr val="6440A3"/>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err="1" smtClean="0">
                          <a:solidFill>
                            <a:schemeClr val="dk1"/>
                          </a:solidFill>
                          <a:effectLst/>
                          <a:latin typeface="Arial" panose="020B0604020202020204" pitchFamily="34" charset="0"/>
                          <a:cs typeface="Arial" panose="020B0604020202020204" pitchFamily="34" charset="0"/>
                        </a:rPr>
                        <a:t>ChMC</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err="1" smtClean="0">
                          <a:solidFill>
                            <a:schemeClr val="dk1"/>
                          </a:solidFill>
                          <a:effectLst/>
                          <a:latin typeface="Arial" panose="020B0604020202020204" pitchFamily="34" charset="0"/>
                          <a:cs typeface="Arial" panose="020B0604020202020204" pitchFamily="34" charset="0"/>
                        </a:rPr>
                        <a:t>ChMC</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err="1" smtClean="0">
                          <a:solidFill>
                            <a:schemeClr val="dk1"/>
                          </a:solidFill>
                          <a:effectLst/>
                          <a:latin typeface="Arial" panose="020B0604020202020204" pitchFamily="34" charset="0"/>
                          <a:cs typeface="Arial" panose="020B0604020202020204" pitchFamily="34" charset="0"/>
                        </a:rPr>
                        <a:t>ChMC</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GB" sz="800" b="0" i="0" u="none" strike="noStrike" dirty="0">
                        <a:solidFill>
                          <a:srgbClr val="000000"/>
                        </a:solidFill>
                        <a:effectLst/>
                        <a:latin typeface="Calibri"/>
                      </a:endParaRPr>
                    </a:p>
                  </a:txBody>
                  <a:tcPr marL="7021" marR="7021" marT="7021" marB="0" anchor="b">
                    <a:solidFill>
                      <a:schemeClr val="tx2">
                        <a:lumMod val="40000"/>
                        <a:lumOff val="60000"/>
                      </a:scheme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err="1" smtClean="0">
                          <a:solidFill>
                            <a:schemeClr val="dk1"/>
                          </a:solidFill>
                          <a:effectLst/>
                          <a:latin typeface="Arial" panose="020B0604020202020204" pitchFamily="34" charset="0"/>
                          <a:cs typeface="Arial" panose="020B0604020202020204" pitchFamily="34" charset="0"/>
                        </a:rPr>
                        <a:t>CoMC</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1"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err="1" smtClean="0">
                          <a:solidFill>
                            <a:schemeClr val="dk1"/>
                          </a:solidFill>
                          <a:effectLst/>
                          <a:latin typeface="Arial" panose="020B0604020202020204" pitchFamily="34" charset="0"/>
                          <a:cs typeface="Arial" panose="020B0604020202020204" pitchFamily="34" charset="0"/>
                        </a:rPr>
                        <a:t>CoMC</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err="1" smtClean="0">
                          <a:solidFill>
                            <a:schemeClr val="dk1"/>
                          </a:solidFill>
                          <a:effectLst/>
                          <a:latin typeface="Arial" panose="020B0604020202020204" pitchFamily="34" charset="0"/>
                          <a:cs typeface="Arial" panose="020B0604020202020204" pitchFamily="34" charset="0"/>
                        </a:rPr>
                        <a:t>CoMC</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GB" sz="800" b="0" i="0" u="none" strike="noStrike" dirty="0">
                        <a:solidFill>
                          <a:srgbClr val="000000"/>
                        </a:solidFill>
                        <a:effectLst/>
                        <a:latin typeface="Calibri"/>
                      </a:endParaRPr>
                    </a:p>
                  </a:txBody>
                  <a:tcPr marL="7021" marR="7021" marT="7021" marB="0" anchor="b">
                    <a:solidFill>
                      <a:schemeClr val="tx2">
                        <a:lumMod val="40000"/>
                        <a:lumOff val="60000"/>
                      </a:scheme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CSS/OSP</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CSS/OSP</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CSS/OSP</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GB" sz="800" b="0" i="0" u="none" strike="noStrike" dirty="0">
                        <a:solidFill>
                          <a:srgbClr val="000000"/>
                        </a:solidFill>
                        <a:effectLst/>
                        <a:latin typeface="Calibri"/>
                      </a:endParaRPr>
                    </a:p>
                  </a:txBody>
                  <a:tcPr marL="7021" marR="7021" marT="7021" marB="0" anchor="b">
                    <a:solidFill>
                      <a:schemeClr val="tx2">
                        <a:lumMod val="40000"/>
                        <a:lumOff val="60000"/>
                      </a:scheme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DSGC</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DSGC</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GB" sz="800" b="0" i="0" u="none" strike="noStrike" dirty="0">
                        <a:solidFill>
                          <a:srgbClr val="000000"/>
                        </a:solidFill>
                        <a:effectLst/>
                        <a:latin typeface="Calibri"/>
                      </a:endParaRPr>
                    </a:p>
                  </a:txBody>
                  <a:tcPr marL="7021" marR="7021" marT="7021" marB="0" anchor="b">
                    <a:solidFill>
                      <a:schemeClr val="tx2">
                        <a:lumMod val="40000"/>
                        <a:lumOff val="60000"/>
                      </a:scheme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CSSC</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CSSC</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CSSC</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GB" sz="800" b="0" i="0" u="none" strike="noStrike" dirty="0">
                        <a:solidFill>
                          <a:srgbClr val="000000"/>
                        </a:solidFill>
                        <a:effectLst/>
                        <a:latin typeface="Calibri"/>
                      </a:endParaRPr>
                    </a:p>
                  </a:txBody>
                  <a:tcPr marL="7021" marR="7021" marT="7021" marB="0" anchor="b">
                    <a:solidFill>
                      <a:schemeClr val="tx2">
                        <a:lumMod val="40000"/>
                        <a:lumOff val="60000"/>
                      </a:scheme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1-2-1’s</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1-2-1’s</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1-2-1’s</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1-2-1’s</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1-2-1’s</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1-2-1’s</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1-2-1’s</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1-2-1’s</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 </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u="none" strike="noStrike">
                          <a:effectLst/>
                          <a:latin typeface="Arial" panose="020B0604020202020204" pitchFamily="34" charset="0"/>
                          <a:cs typeface="Arial" panose="020B0604020202020204" pitchFamily="34" charset="0"/>
                        </a:rPr>
                        <a:t> </a:t>
                      </a:r>
                      <a:endParaRPr lang="en-GB" sz="800" b="0" i="0" u="none" strike="noStrike">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u="none" strike="noStrike" spc="-100" baseline="0" dirty="0" smtClean="0">
                          <a:effectLst/>
                          <a:latin typeface="Arial" panose="020B0604020202020204" pitchFamily="34" charset="0"/>
                          <a:cs typeface="Arial" panose="020B0604020202020204" pitchFamily="34" charset="0"/>
                        </a:rPr>
                        <a:t>CSS</a:t>
                      </a:r>
                      <a:r>
                        <a:rPr lang="en-GB" sz="800" b="0" u="none" strike="noStrike" dirty="0" smtClean="0">
                          <a:effectLst/>
                          <a:latin typeface="Arial" panose="020B0604020202020204" pitchFamily="34" charset="0"/>
                          <a:cs typeface="Arial" panose="020B0604020202020204" pitchFamily="34" charset="0"/>
                        </a:rPr>
                        <a:t> Day? </a:t>
                      </a:r>
                      <a:endParaRPr lang="en-GB" sz="800" b="0" i="0" u="none" strike="noStrike" dirty="0">
                        <a:solidFill>
                          <a:srgbClr val="FF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rowSpan="4">
                  <a:txBody>
                    <a:bodyPr/>
                    <a:lstStyle/>
                    <a:p>
                      <a:pPr algn="ctr" fontAlgn="b"/>
                      <a:r>
                        <a:rPr lang="en-GB" sz="1400" b="1" i="0" u="none" strike="noStrike" dirty="0" smtClean="0">
                          <a:solidFill>
                            <a:schemeClr val="bg1"/>
                          </a:solidFill>
                          <a:effectLst/>
                          <a:latin typeface="Arial" panose="020B0604020202020204" pitchFamily="34" charset="0"/>
                          <a:cs typeface="Arial" panose="020B0604020202020204" pitchFamily="34" charset="0"/>
                        </a:rPr>
                        <a:t>Products</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vert="vert270" anchor="ctr">
                    <a:solidFill>
                      <a:srgbClr val="6440A3"/>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BRD’s</a:t>
                      </a:r>
                      <a:r>
                        <a:rPr lang="en-GB" sz="800" b="0" i="0" u="none" strike="noStrike" baseline="0" dirty="0" smtClean="0">
                          <a:solidFill>
                            <a:schemeClr val="dk1"/>
                          </a:solidFill>
                          <a:effectLst/>
                          <a:latin typeface="Arial" panose="020B0604020202020204" pitchFamily="34" charset="0"/>
                          <a:cs typeface="Arial" panose="020B0604020202020204" pitchFamily="34" charset="0"/>
                        </a:rPr>
                        <a:t> Publish</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GB" sz="800" b="0" i="0" u="none" strike="noStrike" dirty="0">
                        <a:solidFill>
                          <a:srgbClr val="000000"/>
                        </a:solidFill>
                        <a:effectLst/>
                        <a:latin typeface="Calibri"/>
                      </a:endParaRPr>
                    </a:p>
                  </a:txBody>
                  <a:tcPr marL="7021" marR="7021" marT="7021" marB="0" anchor="b">
                    <a:solidFill>
                      <a:schemeClr val="tx2">
                        <a:lumMod val="40000"/>
                        <a:lumOff val="60000"/>
                      </a:scheme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b"/>
                      <a:r>
                        <a:rPr lang="en-GB" sz="800" b="0" i="0" u="none" strike="noStrike" dirty="0" smtClean="0">
                          <a:solidFill>
                            <a:srgbClr val="000000"/>
                          </a:solidFill>
                          <a:effectLst/>
                          <a:latin typeface="Arial" panose="020B0604020202020204" pitchFamily="34" charset="0"/>
                          <a:cs typeface="Arial" panose="020B0604020202020204" pitchFamily="34" charset="0"/>
                        </a:rPr>
                        <a:t>As Is </a:t>
                      </a:r>
                    </a:p>
                    <a:p>
                      <a:pPr algn="ctr" fontAlgn="b"/>
                      <a:r>
                        <a:rPr lang="en-GB" sz="800" b="0" i="0" u="none" strike="noStrike" dirty="0" smtClean="0">
                          <a:solidFill>
                            <a:srgbClr val="000000"/>
                          </a:solidFill>
                          <a:effectLst/>
                          <a:latin typeface="Arial" panose="020B0604020202020204" pitchFamily="34" charset="0"/>
                          <a:cs typeface="Arial" panose="020B0604020202020204" pitchFamily="34" charset="0"/>
                        </a:rPr>
                        <a:t>Models</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GB" sz="800" b="0" i="0" u="none" strike="noStrike" dirty="0">
                        <a:solidFill>
                          <a:srgbClr val="000000"/>
                        </a:solidFill>
                        <a:effectLst/>
                        <a:latin typeface="Calibri"/>
                      </a:endParaRPr>
                    </a:p>
                  </a:txBody>
                  <a:tcPr marL="7021" marR="7021" marT="7021" marB="0" anchor="b">
                    <a:solidFill>
                      <a:schemeClr val="tx2">
                        <a:lumMod val="40000"/>
                        <a:lumOff val="60000"/>
                      </a:scheme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b"/>
                      <a:r>
                        <a:rPr lang="en-GB" sz="800" b="0" i="0" u="none" strike="noStrike" dirty="0" smtClean="0">
                          <a:solidFill>
                            <a:srgbClr val="000000"/>
                          </a:solidFill>
                          <a:effectLst/>
                          <a:latin typeface="Arial" panose="020B0604020202020204" pitchFamily="34" charset="0"/>
                          <a:cs typeface="Arial" panose="020B0604020202020204" pitchFamily="34" charset="0"/>
                        </a:rPr>
                        <a:t>To be Models</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GB" sz="800" b="0" i="0" u="none" strike="noStrike" dirty="0">
                        <a:solidFill>
                          <a:srgbClr val="000000"/>
                        </a:solidFill>
                        <a:effectLst/>
                        <a:latin typeface="Calibri"/>
                      </a:endParaRPr>
                    </a:p>
                  </a:txBody>
                  <a:tcPr marL="7021" marR="7021" marT="7021" marB="0" anchor="b">
                    <a:solidFill>
                      <a:schemeClr val="tx2">
                        <a:lumMod val="40000"/>
                        <a:lumOff val="60000"/>
                      </a:scheme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u="none" strike="noStrike" dirty="0">
                          <a:effectLst/>
                          <a:latin typeface="Arial" panose="020B0604020202020204" pitchFamily="34" charset="0"/>
                          <a:cs typeface="Arial" panose="020B0604020202020204" pitchFamily="34" charset="0"/>
                        </a:rPr>
                        <a:t> </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dirty="0" smtClean="0">
                        <a:solidFill>
                          <a:schemeClr val="dk1"/>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rowSpan="3">
                  <a:txBody>
                    <a:bodyPr/>
                    <a:lstStyle/>
                    <a:p>
                      <a:pPr algn="ctr" fontAlgn="b"/>
                      <a:r>
                        <a:rPr lang="en-GB" sz="1400" b="1" i="0" u="none" strike="noStrike" dirty="0" smtClean="0">
                          <a:solidFill>
                            <a:schemeClr val="bg1"/>
                          </a:solidFill>
                          <a:effectLst/>
                          <a:latin typeface="Arial" panose="020B0604020202020204" pitchFamily="34" charset="0"/>
                          <a:cs typeface="Arial" panose="020B0604020202020204" pitchFamily="34" charset="0"/>
                        </a:rPr>
                        <a:t>Mods</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021" marR="7021" marT="7021" marB="0" vert="vert270" anchor="ctr">
                    <a:solidFill>
                      <a:srgbClr val="6440A3"/>
                    </a:solidFill>
                  </a:tcPr>
                </a:tc>
                <a:tc>
                  <a:txBody>
                    <a:bodyPr/>
                    <a:lstStyle/>
                    <a:p>
                      <a:pPr algn="ctr" fontAlgn="b"/>
                      <a:r>
                        <a:rPr lang="en-GB" sz="800" b="0" i="0" u="none" strike="noStrike" dirty="0" smtClean="0">
                          <a:solidFill>
                            <a:srgbClr val="000000"/>
                          </a:solidFill>
                          <a:effectLst/>
                          <a:latin typeface="Arial" panose="020B0604020202020204" pitchFamily="34" charset="0"/>
                          <a:cs typeface="Arial" panose="020B0604020202020204" pitchFamily="34" charset="0"/>
                        </a:rPr>
                        <a:t>Phase 1</a:t>
                      </a:r>
                    </a:p>
                    <a:p>
                      <a:pPr algn="l" fontAlgn="b"/>
                      <a:r>
                        <a:rPr lang="en-GB" sz="800" b="0" i="0" u="none" strike="noStrike" dirty="0" smtClean="0">
                          <a:solidFill>
                            <a:srgbClr val="000000"/>
                          </a:solidFill>
                          <a:effectLst/>
                          <a:latin typeface="Arial" panose="020B0604020202020204" pitchFamily="34" charset="0"/>
                          <a:cs typeface="Arial" panose="020B0604020202020204" pitchFamily="34" charset="0"/>
                        </a:rPr>
                        <a:t> Work</a:t>
                      </a:r>
                      <a:r>
                        <a:rPr lang="en-GB" sz="800" b="0" i="0" u="none" strike="noStrike" baseline="0" dirty="0" smtClean="0">
                          <a:solidFill>
                            <a:srgbClr val="000000"/>
                          </a:solidFill>
                          <a:effectLst/>
                          <a:latin typeface="Arial" panose="020B0604020202020204" pitchFamily="34" charset="0"/>
                          <a:cs typeface="Arial" panose="020B0604020202020204" pitchFamily="34" charset="0"/>
                        </a:rPr>
                        <a:t> group</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1"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b"/>
                      <a:r>
                        <a:rPr lang="en-GB" sz="800" b="0" i="0" u="none" strike="noStrike" dirty="0" smtClean="0">
                          <a:solidFill>
                            <a:srgbClr val="000000"/>
                          </a:solidFill>
                          <a:effectLst/>
                          <a:latin typeface="Arial" panose="020B0604020202020204" pitchFamily="34" charset="0"/>
                          <a:cs typeface="Arial" panose="020B0604020202020204" pitchFamily="34" charset="0"/>
                        </a:rPr>
                        <a:t>Phase</a:t>
                      </a:r>
                      <a:r>
                        <a:rPr lang="en-GB" sz="800" b="0" i="0" u="none" strike="noStrike" baseline="0" dirty="0" smtClean="0">
                          <a:solidFill>
                            <a:srgbClr val="000000"/>
                          </a:solidFill>
                          <a:effectLst/>
                          <a:latin typeface="Arial" panose="020B0604020202020204" pitchFamily="34" charset="0"/>
                          <a:cs typeface="Arial" panose="020B0604020202020204" pitchFamily="34" charset="0"/>
                        </a:rPr>
                        <a:t> 1 Approval</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1"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US" sz="800" b="0" i="0" u="none" strike="noStrike" dirty="0">
                        <a:solidFill>
                          <a:srgbClr val="000000"/>
                        </a:solidFill>
                        <a:effectLst/>
                        <a:latin typeface="Calibri"/>
                      </a:endParaRPr>
                    </a:p>
                  </a:txBody>
                  <a:tcPr marL="7021" marR="7021" marT="7021" marB="0" anchor="b">
                    <a:solidFill>
                      <a:schemeClr val="tx2">
                        <a:lumMod val="40000"/>
                        <a:lumOff val="60000"/>
                      </a:scheme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b="0" i="0" u="none" strike="noStrike" dirty="0" smtClean="0">
                          <a:solidFill>
                            <a:schemeClr val="dk1"/>
                          </a:solidFill>
                          <a:effectLst/>
                          <a:latin typeface="Arial" panose="020B0604020202020204" pitchFamily="34" charset="0"/>
                          <a:cs typeface="Arial" panose="020B0604020202020204" pitchFamily="34" charset="0"/>
                        </a:rPr>
                        <a:t>Phase</a:t>
                      </a:r>
                      <a:r>
                        <a:rPr lang="en-GB" sz="800" b="0" i="0" u="none" strike="noStrike" baseline="0" dirty="0" smtClean="0">
                          <a:solidFill>
                            <a:schemeClr val="dk1"/>
                          </a:solidFill>
                          <a:effectLst/>
                          <a:latin typeface="Arial" panose="020B0604020202020204" pitchFamily="34" charset="0"/>
                          <a:cs typeface="Arial" panose="020B0604020202020204" pitchFamily="34" charset="0"/>
                        </a:rPr>
                        <a:t> 2 Publish</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b"/>
                      <a:r>
                        <a:rPr lang="en-GB" sz="800" b="0" i="0" u="none" strike="noStrike" dirty="0" smtClean="0">
                          <a:solidFill>
                            <a:srgbClr val="000000"/>
                          </a:solidFill>
                          <a:effectLst/>
                          <a:latin typeface="Arial" panose="020B0604020202020204" pitchFamily="34" charset="0"/>
                          <a:cs typeface="Arial" panose="020B0604020202020204" pitchFamily="34" charset="0"/>
                        </a:rPr>
                        <a:t>Phase 2 </a:t>
                      </a:r>
                    </a:p>
                    <a:p>
                      <a:pPr algn="ctr" fontAlgn="b"/>
                      <a:r>
                        <a:rPr lang="en-GB" sz="800" b="0" i="0" u="none" strike="noStrike" dirty="0" smtClean="0">
                          <a:solidFill>
                            <a:srgbClr val="000000"/>
                          </a:solidFill>
                          <a:effectLst/>
                          <a:latin typeface="Arial" panose="020B0604020202020204" pitchFamily="34" charset="0"/>
                          <a:cs typeface="Arial" panose="020B0604020202020204" pitchFamily="34" charset="0"/>
                        </a:rPr>
                        <a:t>Work</a:t>
                      </a:r>
                      <a:r>
                        <a:rPr lang="en-GB" sz="800" b="0" i="0" u="none" strike="noStrike" baseline="0" dirty="0" smtClean="0">
                          <a:solidFill>
                            <a:srgbClr val="000000"/>
                          </a:solidFill>
                          <a:effectLst/>
                          <a:latin typeface="Arial" panose="020B0604020202020204" pitchFamily="34" charset="0"/>
                          <a:cs typeface="Arial" panose="020B0604020202020204" pitchFamily="34" charset="0"/>
                        </a:rPr>
                        <a:t> group</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b"/>
                      <a:r>
                        <a:rPr lang="en-GB" sz="800" b="0" i="0" u="none" strike="noStrike" dirty="0" smtClean="0">
                          <a:solidFill>
                            <a:srgbClr val="000000"/>
                          </a:solidFill>
                          <a:effectLst/>
                          <a:latin typeface="Arial" panose="020B0604020202020204" pitchFamily="34" charset="0"/>
                          <a:cs typeface="Arial" panose="020B0604020202020204" pitchFamily="34" charset="0"/>
                        </a:rPr>
                        <a:t>Phase 2 Workgroup</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b"/>
                      <a:r>
                        <a:rPr lang="en-GB" sz="800" b="0" i="0" u="none" strike="noStrike" dirty="0" smtClean="0">
                          <a:solidFill>
                            <a:srgbClr val="000000"/>
                          </a:solidFill>
                          <a:effectLst/>
                          <a:latin typeface="Arial" panose="020B0604020202020204" pitchFamily="34" charset="0"/>
                          <a:cs typeface="Arial" panose="020B0604020202020204" pitchFamily="34" charset="0"/>
                        </a:rPr>
                        <a:t>Phase 2 Workgroup</a:t>
                      </a: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r h="283213">
                <a:tc vMerge="1">
                  <a:txBody>
                    <a:bodyPr/>
                    <a:lstStyle/>
                    <a:p>
                      <a:pPr algn="l" fontAlgn="b"/>
                      <a:endParaRPr lang="en-GB" sz="800" b="0" i="0" u="none" strike="noStrike" dirty="0">
                        <a:solidFill>
                          <a:srgbClr val="000000"/>
                        </a:solidFill>
                        <a:effectLst/>
                        <a:latin typeface="Calibri"/>
                      </a:endParaRPr>
                    </a:p>
                  </a:txBody>
                  <a:tcPr marL="7021" marR="7021" marT="7021" marB="0" vert="vert270" anchor="ctr">
                    <a:solidFill>
                      <a:schemeClr val="tx2">
                        <a:lumMod val="40000"/>
                        <a:lumOff val="60000"/>
                      </a:scheme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ctr"/>
                      <a:r>
                        <a:rPr lang="en-GB" sz="800" u="none" strike="noStrike">
                          <a:effectLst/>
                          <a:latin typeface="Arial" panose="020B0604020202020204" pitchFamily="34" charset="0"/>
                          <a:cs typeface="Arial" panose="020B0604020202020204" pitchFamily="34" charset="0"/>
                        </a:rPr>
                        <a:t> </a:t>
                      </a:r>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l" fontAlgn="b"/>
                      <a:endParaRPr lang="en-GB" sz="800" b="0"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c>
                  <a:txBody>
                    <a:bodyPr/>
                    <a:lstStyle/>
                    <a:p>
                      <a:pPr algn="ctr" fontAlgn="b"/>
                      <a:endParaRPr lang="en-GB" sz="800" b="1" i="0" u="none" strike="noStrike" dirty="0">
                        <a:solidFill>
                          <a:srgbClr val="000000"/>
                        </a:solidFill>
                        <a:effectLst/>
                        <a:latin typeface="Arial" panose="020B0604020202020204" pitchFamily="34" charset="0"/>
                        <a:cs typeface="Arial" panose="020B0604020202020204" pitchFamily="34" charset="0"/>
                      </a:endParaRPr>
                    </a:p>
                  </a:txBody>
                  <a:tcPr marL="7021" marR="7021" marT="7021" marB="0" anchor="ctr">
                    <a:solidFill>
                      <a:srgbClr val="40D1F5">
                        <a:alpha val="25098"/>
                      </a:srgbClr>
                    </a:solidFill>
                  </a:tcPr>
                </a:tc>
              </a:tr>
            </a:tbl>
          </a:graphicData>
        </a:graphic>
      </p:graphicFrame>
      <p:sp>
        <p:nvSpPr>
          <p:cNvPr id="13" name="TextBox 12"/>
          <p:cNvSpPr txBox="1"/>
          <p:nvPr/>
        </p:nvSpPr>
        <p:spPr>
          <a:xfrm>
            <a:off x="827584" y="4803998"/>
            <a:ext cx="1156086" cy="276999"/>
          </a:xfrm>
          <a:prstGeom prst="rect">
            <a:avLst/>
          </a:prstGeom>
          <a:noFill/>
        </p:spPr>
        <p:txBody>
          <a:bodyPr wrap="none" rtlCol="0">
            <a:spAutoFit/>
          </a:bodyPr>
          <a:lstStyle/>
          <a:p>
            <a:r>
              <a:rPr lang="en-GB" sz="1200" b="1" dirty="0" smtClean="0">
                <a:solidFill>
                  <a:srgbClr val="1D3E61"/>
                </a:solidFill>
                <a:latin typeface="Arial" panose="020B0604020202020204" pitchFamily="34" charset="0"/>
                <a:cs typeface="Arial" panose="020B0604020202020204" pitchFamily="34" charset="0"/>
              </a:rPr>
              <a:t>= Milestones</a:t>
            </a:r>
            <a:endParaRPr lang="en-GB" sz="1200" b="1" dirty="0">
              <a:solidFill>
                <a:srgbClr val="1D3E61"/>
              </a:solidFill>
              <a:latin typeface="Arial" panose="020B0604020202020204" pitchFamily="34" charset="0"/>
              <a:cs typeface="Arial" panose="020B0604020202020204" pitchFamily="34" charset="0"/>
            </a:endParaRPr>
          </a:p>
        </p:txBody>
      </p:sp>
      <p:sp>
        <p:nvSpPr>
          <p:cNvPr id="14" name="5-Point Star 13"/>
          <p:cNvSpPr/>
          <p:nvPr/>
        </p:nvSpPr>
        <p:spPr>
          <a:xfrm>
            <a:off x="676484" y="4842659"/>
            <a:ext cx="178532" cy="178532"/>
          </a:xfrm>
          <a:prstGeom prst="star5">
            <a:avLst/>
          </a:prstGeom>
          <a:solidFill>
            <a:srgbClr val="E7BB20"/>
          </a:solidFill>
          <a:ln w="6350">
            <a:solidFill>
              <a:srgbClr val="1D3E6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5" name="5-Point Star 14"/>
          <p:cNvSpPr/>
          <p:nvPr/>
        </p:nvSpPr>
        <p:spPr>
          <a:xfrm>
            <a:off x="2718538" y="3881332"/>
            <a:ext cx="178532" cy="178532"/>
          </a:xfrm>
          <a:prstGeom prst="star5">
            <a:avLst/>
          </a:prstGeom>
          <a:solidFill>
            <a:srgbClr val="E7BB20"/>
          </a:solidFill>
          <a:ln w="6350">
            <a:solidFill>
              <a:srgbClr val="1D3E6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6" name="5-Point Star 15"/>
          <p:cNvSpPr/>
          <p:nvPr/>
        </p:nvSpPr>
        <p:spPr>
          <a:xfrm>
            <a:off x="3321833" y="3187212"/>
            <a:ext cx="178532" cy="178532"/>
          </a:xfrm>
          <a:prstGeom prst="star5">
            <a:avLst/>
          </a:prstGeom>
          <a:solidFill>
            <a:srgbClr val="E7BB20"/>
          </a:solidFill>
          <a:ln w="6350">
            <a:solidFill>
              <a:srgbClr val="1D3E6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7" name="5-Point Star 16"/>
          <p:cNvSpPr/>
          <p:nvPr/>
        </p:nvSpPr>
        <p:spPr>
          <a:xfrm>
            <a:off x="4543172" y="4145918"/>
            <a:ext cx="178532" cy="178532"/>
          </a:xfrm>
          <a:prstGeom prst="star5">
            <a:avLst/>
          </a:prstGeom>
          <a:solidFill>
            <a:srgbClr val="E7BB20"/>
          </a:solidFill>
          <a:ln w="6350">
            <a:solidFill>
              <a:srgbClr val="1D3E6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18" name="5-Point Star 17"/>
          <p:cNvSpPr/>
          <p:nvPr/>
        </p:nvSpPr>
        <p:spPr>
          <a:xfrm>
            <a:off x="6992442" y="2740764"/>
            <a:ext cx="178532" cy="178532"/>
          </a:xfrm>
          <a:prstGeom prst="star5">
            <a:avLst/>
          </a:prstGeom>
          <a:solidFill>
            <a:srgbClr val="E7BB20"/>
          </a:solidFill>
          <a:ln w="6350">
            <a:solidFill>
              <a:srgbClr val="1D3E6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Tree>
    <p:extLst>
      <p:ext uri="{BB962C8B-B14F-4D97-AF65-F5344CB8AC3E}">
        <p14:creationId xmlns:p14="http://schemas.microsoft.com/office/powerpoint/2010/main" val="3337119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purl.org/dc/elements/1.1/"/>
    <ds:schemaRef ds:uri="http://schemas.openxmlformats.org/package/2006/metadata/core-properties"/>
    <ds:schemaRef ds:uri="http://www.w3.org/XML/1998/namespace"/>
    <ds:schemaRef ds:uri="http://schemas.microsoft.com/office/2006/documentManagement/types"/>
    <ds:schemaRef ds:uri="http://purl.org/dc/terms/"/>
    <ds:schemaRef ds:uri="http://purl.org/dc/dcmitype/"/>
    <ds:schemaRef ds:uri="2a985eae-c12e-416e-9833-85f34b1ee04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56152</TotalTime>
  <Words>478</Words>
  <Application>Microsoft Office PowerPoint</Application>
  <PresentationFormat>On-screen Show (16:9)</PresentationFormat>
  <Paragraphs>83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xoserve templates</vt:lpstr>
      <vt:lpstr>DSC ChMC CSS update 12th September 2018 </vt:lpstr>
      <vt:lpstr>Ofgem Switching Programme – Consequential update</vt:lpstr>
      <vt:lpstr>Ofgem Switching Programme – Consequential update</vt:lpstr>
      <vt:lpstr>Engagement Activities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601</cp:revision>
  <cp:lastPrinted>2018-06-05T15:35:35Z</cp:lastPrinted>
  <dcterms:created xsi:type="dcterms:W3CDTF">2011-09-20T14:58:41Z</dcterms:created>
  <dcterms:modified xsi:type="dcterms:W3CDTF">2018-09-05T11:16:01Z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684846733</vt:i4>
  </property>
  <property fmtid="{D5CDD505-2E9C-101B-9397-08002B2CF9AE}" pid="4" name="_NewReviewCycle">
    <vt:lpwstr/>
  </property>
  <property fmtid="{D5CDD505-2E9C-101B-9397-08002B2CF9AE}" pid="5" name="_EmailSubject">
    <vt:lpwstr>DSC ChMC Slides</vt:lpwstr>
  </property>
  <property fmtid="{D5CDD505-2E9C-101B-9397-08002B2CF9AE}" pid="6" name="_AuthorEmail">
    <vt:lpwstr>lee.foster@xoserve.com</vt:lpwstr>
  </property>
  <property fmtid="{D5CDD505-2E9C-101B-9397-08002B2CF9AE}" pid="7" name="_AuthorEmailDisplayName">
    <vt:lpwstr>Foster, Lee</vt:lpwstr>
  </property>
  <property fmtid="{D5CDD505-2E9C-101B-9397-08002B2CF9AE}" pid="8" name="_PreviousAdHocReviewCycleID">
    <vt:i4>268240271</vt:i4>
  </property>
</Properties>
</file>