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8" r:id="rId5"/>
    <p:sldId id="299" r:id="rId6"/>
    <p:sldId id="30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30/10/2018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Release 3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-684584" y="692696"/>
            <a:ext cx="86883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graphicFrame>
        <p:nvGraphicFramePr>
          <p:cNvPr id="2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680467"/>
              </p:ext>
            </p:extLst>
          </p:nvPr>
        </p:nvGraphicFramePr>
        <p:xfrm>
          <a:off x="84130" y="528675"/>
          <a:ext cx="8952366" cy="4429692"/>
        </p:xfrm>
        <a:graphic>
          <a:graphicData uri="http://schemas.openxmlformats.org/drawingml/2006/table">
            <a:tbl>
              <a:tblPr firstRow="1" bandRow="1"/>
              <a:tblGrid>
                <a:gridCol w="1008111"/>
                <a:gridCol w="215602"/>
                <a:gridCol w="1901419"/>
                <a:gridCol w="2316691"/>
                <a:gridCol w="2316691"/>
                <a:gridCol w="1193852"/>
              </a:tblGrid>
              <a:tr h="274247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en-GB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</a:p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247">
                <a:tc gridSpan="2"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Plan/Time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7424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G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247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6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9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3 Scope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063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Plan/Time</a:t>
                      </a:r>
                    </a:p>
                    <a:p>
                      <a:pPr algn="ctr"/>
                      <a:endParaRPr lang="en-GB" sz="1200" b="1" baseline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progress against each track is as below:-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Track 1 (13 Changes) 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– IDR successfully completed and Go Live readiness in place for Cutover activities commencing 2</a:t>
                      </a:r>
                      <a:r>
                        <a:rPr lang="en-GB" sz="9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Nov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endParaRPr lang="en-GB" sz="9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Track 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 (XRN 4454) 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– Synergised 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Acceptance 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Testing underway and on track to complete in time for MT commencement. Certain BW elements may need extra contingency time</a:t>
                      </a:r>
                      <a:endParaRPr lang="en-GB" sz="9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9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Track 1 IDR successful - Implementation 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approach 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and file 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level transition plan published to participants. </a:t>
                      </a:r>
                      <a:endParaRPr lang="en-GB" sz="9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9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Cadent MT 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registration complete. 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MT information Inc. high level scenarios 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and MT approach being 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presented 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at DSG for MT starting 19</a:t>
                      </a:r>
                      <a:r>
                        <a:rPr lang="en-GB" sz="9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November.</a:t>
                      </a:r>
                      <a:endParaRPr lang="en-GB" sz="9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Issue against XRN 4534 </a:t>
                      </a: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- resolution </a:t>
                      </a: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being prioritised within Xoserve Project and Production teams for a plan of delivery </a:t>
                      </a:r>
                      <a:endParaRPr kumimoji="0" lang="en-US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Complete </a:t>
                      </a: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All System </a:t>
                      </a: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and Acceptance </a:t>
                      </a: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Testing on time </a:t>
                      </a: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for XRN 4454 to </a:t>
                      </a: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ensure Cadent MT entry on </a:t>
                      </a: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time (being managed)</a:t>
                      </a:r>
                      <a:endParaRPr kumimoji="0" lang="en-US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9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Full Delivery costs approved at ChMC in April 2018. Revision expected to accommodate XRN 4454 delivery date (ongoing discussions)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Additional </a:t>
                      </a: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resource support to deliver XRN </a:t>
                      </a: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4454 in place</a:t>
                      </a:r>
                      <a:endParaRPr kumimoji="0" lang="en-US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SME resource requirements for Build, ST and AT phases is being managed weekly with internal Xoserve teams.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dirty="0"/>
              <a:t>XRN4572 – UK Link Release </a:t>
            </a:r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26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Link Release 3 - Plan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3559413"/>
              </p:ext>
            </p:extLst>
          </p:nvPr>
        </p:nvGraphicFramePr>
        <p:xfrm>
          <a:off x="35496" y="699542"/>
          <a:ext cx="9083822" cy="3245681"/>
        </p:xfrm>
        <a:graphic>
          <a:graphicData uri="http://schemas.openxmlformats.org/drawingml/2006/table">
            <a:tbl>
              <a:tblPr firstRow="1" bandRow="1"/>
              <a:tblGrid>
                <a:gridCol w="802424"/>
                <a:gridCol w="583581"/>
                <a:gridCol w="583581"/>
                <a:gridCol w="510634"/>
                <a:gridCol w="544116"/>
                <a:gridCol w="648072"/>
                <a:gridCol w="720080"/>
                <a:gridCol w="720080"/>
                <a:gridCol w="648072"/>
                <a:gridCol w="730894"/>
                <a:gridCol w="648072"/>
                <a:gridCol w="720080"/>
                <a:gridCol w="576064"/>
                <a:gridCol w="648072"/>
              </a:tblGrid>
              <a:tr h="426647">
                <a:tc>
                  <a:txBody>
                    <a:bodyPr/>
                    <a:lstStyle/>
                    <a:p>
                      <a:pPr algn="ctr"/>
                      <a:r>
                        <a:rPr lang="en-GB" sz="105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0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&amp; System 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Market Trials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1 Baseline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04/06/18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13/08/18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19/10/18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08/10/18*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02/11/18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1 Current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13/08/18</a:t>
                      </a:r>
                      <a:endParaRPr kumimoji="0" lang="en-US" sz="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25/10/18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08/10/18*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02/11/18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2 Baseline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24/09/18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05/11/18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14/12/18*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01/02/19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08/03/19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2 Current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Complete ST synergised with AT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19/11/18**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14/12/18*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18/01/18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01/02/19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08/03/19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0" y="4309215"/>
            <a:ext cx="6217389" cy="250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GB" sz="900" b="1" dirty="0" smtClean="0">
                <a:solidFill>
                  <a:srgbClr val="000000"/>
                </a:solidFill>
              </a:rPr>
              <a:t>RAG Key – Milestones are end dates;</a:t>
            </a:r>
          </a:p>
          <a:p>
            <a:pPr defTabSz="914400"/>
            <a:endParaRPr lang="en-GB" sz="700" dirty="0" smtClean="0">
              <a:solidFill>
                <a:srgbClr val="000000"/>
              </a:solidFill>
            </a:endParaRPr>
          </a:p>
          <a:p>
            <a:pPr defTabSz="914400"/>
            <a:r>
              <a:rPr lang="en-GB" sz="700" dirty="0" smtClean="0">
                <a:solidFill>
                  <a:srgbClr val="000000"/>
                </a:solidFill>
              </a:rPr>
              <a:t>*Closedown expected to finish this week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700" dirty="0">
                <a:solidFill>
                  <a:srgbClr val="000000"/>
                </a:solidFill>
              </a:rPr>
              <a:t>** Synergised ST and AT date</a:t>
            </a:r>
          </a:p>
        </p:txBody>
      </p:sp>
      <p:sp>
        <p:nvSpPr>
          <p:cNvPr id="5" name="Flowchart: Decision 4"/>
          <p:cNvSpPr/>
          <p:nvPr/>
        </p:nvSpPr>
        <p:spPr bwMode="auto">
          <a:xfrm>
            <a:off x="5299128" y="4066571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6" name="Flowchart: Decision 5"/>
          <p:cNvSpPr/>
          <p:nvPr/>
        </p:nvSpPr>
        <p:spPr bwMode="auto">
          <a:xfrm>
            <a:off x="3570871" y="4065459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7" name="Flowchart: Decision 6"/>
          <p:cNvSpPr/>
          <p:nvPr/>
        </p:nvSpPr>
        <p:spPr bwMode="auto">
          <a:xfrm>
            <a:off x="1968296" y="4062299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8" name="Flowchart: Decision 7"/>
          <p:cNvSpPr/>
          <p:nvPr/>
        </p:nvSpPr>
        <p:spPr bwMode="auto">
          <a:xfrm>
            <a:off x="7019401" y="4057044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9" name="Flowchart: Decision 8"/>
          <p:cNvSpPr/>
          <p:nvPr/>
        </p:nvSpPr>
        <p:spPr bwMode="auto">
          <a:xfrm>
            <a:off x="96690" y="4065956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3351" y="4016182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missed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3424" y="4015071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at risk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8679" y="4011910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met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8184" y="4016182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completed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3873" y="4015569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Planning/Milestone date to be confirmed</a:t>
            </a:r>
            <a:endParaRPr lang="en-GB" sz="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37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410</Words>
  <Application>Microsoft Office PowerPoint</Application>
  <PresentationFormat>On-screen Show (16:9)</PresentationFormat>
  <Paragraphs>123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Release 3 Update</vt:lpstr>
      <vt:lpstr>XRN4572 – UK Link Release 3</vt:lpstr>
      <vt:lpstr>UK Link Release 3 - Plan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70</cp:revision>
  <dcterms:created xsi:type="dcterms:W3CDTF">2018-09-02T17:12:15Z</dcterms:created>
  <dcterms:modified xsi:type="dcterms:W3CDTF">2018-10-30T23:43:18Z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74703160</vt:i4>
  </property>
  <property fmtid="{D5CDD505-2E9C-101B-9397-08002B2CF9AE}" pid="3" name="_NewReviewCycle">
    <vt:lpwstr/>
  </property>
  <property fmtid="{D5CDD505-2E9C-101B-9397-08002B2CF9AE}" pid="4" name="_EmailSubject">
    <vt:lpwstr>Change Assurance Update from Jane Rocky</vt:lpwstr>
  </property>
  <property fmtid="{D5CDD505-2E9C-101B-9397-08002B2CF9AE}" pid="5" name="_AuthorEmail">
    <vt:lpwstr>Richard.Johnson@Xoserve.com</vt:lpwstr>
  </property>
  <property fmtid="{D5CDD505-2E9C-101B-9397-08002B2CF9AE}" pid="6" name="_AuthorEmailDisplayName">
    <vt:lpwstr>Johnson, Richard</vt:lpwstr>
  </property>
  <property fmtid="{D5CDD505-2E9C-101B-9397-08002B2CF9AE}" pid="7" name="_PreviousAdHocReviewCycleID">
    <vt:i4>-1809524980</vt:i4>
  </property>
  <property fmtid="{D5CDD505-2E9C-101B-9397-08002B2CF9AE}" pid="8" name="ContentTypeId">
    <vt:lpwstr>0x0101006E927B77B7F39148B9CB17AE711C8D35</vt:lpwstr>
  </property>
</Properties>
</file>