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21"/>
  </p:notesMasterIdLst>
  <p:handoutMasterIdLst>
    <p:handoutMasterId r:id="rId22"/>
  </p:handoutMasterIdLst>
  <p:sldIdLst>
    <p:sldId id="309" r:id="rId6"/>
    <p:sldId id="350" r:id="rId7"/>
    <p:sldId id="354" r:id="rId8"/>
    <p:sldId id="366" r:id="rId9"/>
    <p:sldId id="362" r:id="rId10"/>
    <p:sldId id="363" r:id="rId11"/>
    <p:sldId id="364" r:id="rId12"/>
    <p:sldId id="367" r:id="rId13"/>
    <p:sldId id="376" r:id="rId14"/>
    <p:sldId id="375" r:id="rId15"/>
    <p:sldId id="372" r:id="rId16"/>
    <p:sldId id="369" r:id="rId17"/>
    <p:sldId id="370" r:id="rId18"/>
    <p:sldId id="371" r:id="rId19"/>
    <p:sldId id="355" r:id="rId20"/>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guide id="3" orient="horz" pos="3110">
          <p15:clr>
            <a:srgbClr val="A4A3A4"/>
          </p15:clr>
        </p15:guide>
        <p15:guide id="4"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DAJ" initials="DAJ" lastIdx="0" clrIdx="1"/>
  <p:cmAuthor id="2" name="National Grid" initials="NG" lastIdx="5"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68AEE0"/>
    <a:srgbClr val="D2232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CAD63-E758-4541-8971-58C857A0CA13}" v="93" dt="2018-08-23T16:23:11.313"/>
    <p1510:client id="{8ADD4109-B0B3-9D43-BB2A-D15041D2EA19}" v="779" dt="2018-08-24T09:44:23.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9467" autoAdjust="0"/>
  </p:normalViewPr>
  <p:slideViewPr>
    <p:cSldViewPr snapToObjects="1">
      <p:cViewPr>
        <p:scale>
          <a:sx n="110" d="100"/>
          <a:sy n="110" d="100"/>
        </p:scale>
        <p:origin x="-726" y="-31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44"/>
        <p:guide orient="horz" pos="3127"/>
        <p:guide pos="2164"/>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b Fox" userId="ebef3cba-d37b-4760-8813-b688855b9062" providerId="ADAL" clId="{8ADD4109-B0B3-9D43-BB2A-D15041D2EA19}"/>
    <pc:docChg chg="undo custSel addSld delSld modSld">
      <pc:chgData name="Seb Fox" userId="ebef3cba-d37b-4760-8813-b688855b9062" providerId="ADAL" clId="{8ADD4109-B0B3-9D43-BB2A-D15041D2EA19}" dt="2018-08-24T15:32:37.306" v="6215" actId="20577"/>
      <pc:docMkLst>
        <pc:docMk/>
      </pc:docMkLst>
      <pc:sldChg chg="del">
        <pc:chgData name="Seb Fox" userId="ebef3cba-d37b-4760-8813-b688855b9062" providerId="ADAL" clId="{8ADD4109-B0B3-9D43-BB2A-D15041D2EA19}" dt="2018-08-24T08:38:19.629" v="0" actId="2696"/>
        <pc:sldMkLst>
          <pc:docMk/>
          <pc:sldMk cId="1649722569" sldId="304"/>
        </pc:sldMkLst>
      </pc:sldChg>
      <pc:sldChg chg="addSp delSp modSp modNotesTx">
        <pc:chgData name="Seb Fox" userId="ebef3cba-d37b-4760-8813-b688855b9062" providerId="ADAL" clId="{8ADD4109-B0B3-9D43-BB2A-D15041D2EA19}" dt="2018-08-24T12:01:38.739" v="1790" actId="20577"/>
        <pc:sldMkLst>
          <pc:docMk/>
          <pc:sldMk cId="470974570" sldId="333"/>
        </pc:sldMkLst>
        <pc:spChg chg="add mod">
          <ac:chgData name="Seb Fox" userId="ebef3cba-d37b-4760-8813-b688855b9062" providerId="ADAL" clId="{8ADD4109-B0B3-9D43-BB2A-D15041D2EA19}" dt="2018-08-24T08:59:09.363" v="533" actId="20577"/>
          <ac:spMkLst>
            <pc:docMk/>
            <pc:sldMk cId="470974570" sldId="333"/>
            <ac:spMk id="3" creationId="{C75301D9-18D7-9847-AF33-4CF442A312DB}"/>
          </ac:spMkLst>
        </pc:spChg>
        <pc:spChg chg="del">
          <ac:chgData name="Seb Fox" userId="ebef3cba-d37b-4760-8813-b688855b9062" providerId="ADAL" clId="{8ADD4109-B0B3-9D43-BB2A-D15041D2EA19}" dt="2018-08-24T08:51:38.662" v="194" actId="478"/>
          <ac:spMkLst>
            <pc:docMk/>
            <pc:sldMk cId="470974570" sldId="333"/>
            <ac:spMk id="29"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30" creationId="{8DE52843-4138-1442-9B64-C4E1D836BDAC}"/>
          </ac:spMkLst>
        </pc:spChg>
        <pc:spChg chg="mod">
          <ac:chgData name="Seb Fox" userId="ebef3cba-d37b-4760-8813-b688855b9062" providerId="ADAL" clId="{8ADD4109-B0B3-9D43-BB2A-D15041D2EA19}" dt="2018-08-24T08:51:03.245" v="191" actId="20577"/>
          <ac:spMkLst>
            <pc:docMk/>
            <pc:sldMk cId="470974570" sldId="333"/>
            <ac:spMk id="48" creationId="{8B803917-08C4-B347-AB2A-57446C6406BD}"/>
          </ac:spMkLst>
        </pc:spChg>
        <pc:spChg chg="del">
          <ac:chgData name="Seb Fox" userId="ebef3cba-d37b-4760-8813-b688855b9062" providerId="ADAL" clId="{8ADD4109-B0B3-9D43-BB2A-D15041D2EA19}" dt="2018-08-24T08:50:29.858" v="188" actId="478"/>
          <ac:spMkLst>
            <pc:docMk/>
            <pc:sldMk cId="470974570" sldId="333"/>
            <ac:spMk id="53" creationId="{650F2950-62D4-654B-A968-D32695357EDC}"/>
          </ac:spMkLst>
        </pc:spChg>
        <pc:spChg chg="del">
          <ac:chgData name="Seb Fox" userId="ebef3cba-d37b-4760-8813-b688855b9062" providerId="ADAL" clId="{8ADD4109-B0B3-9D43-BB2A-D15041D2EA19}" dt="2018-08-24T08:50:27.853" v="187" actId="478"/>
          <ac:spMkLst>
            <pc:docMk/>
            <pc:sldMk cId="470974570" sldId="333"/>
            <ac:spMk id="54" creationId="{8DE52843-4138-1442-9B64-C4E1D836BDAC}"/>
          </ac:spMkLst>
        </pc:spChg>
        <pc:spChg chg="del">
          <ac:chgData name="Seb Fox" userId="ebef3cba-d37b-4760-8813-b688855b9062" providerId="ADAL" clId="{8ADD4109-B0B3-9D43-BB2A-D15041D2EA19}" dt="2018-08-24T08:51:27.834" v="192" actId="478"/>
          <ac:spMkLst>
            <pc:docMk/>
            <pc:sldMk cId="470974570" sldId="333"/>
            <ac:spMk id="56" creationId="{8B803917-08C4-B347-AB2A-57446C6406BD}"/>
          </ac:spMkLst>
        </pc:spChg>
        <pc:spChg chg="add del">
          <ac:chgData name="Seb Fox" userId="ebef3cba-d37b-4760-8813-b688855b9062" providerId="ADAL" clId="{8ADD4109-B0B3-9D43-BB2A-D15041D2EA19}" dt="2018-08-24T08:52:01.185" v="197" actId="478"/>
          <ac:spMkLst>
            <pc:docMk/>
            <pc:sldMk cId="470974570" sldId="333"/>
            <ac:spMk id="59" creationId="{F2514A57-EAB8-CB4E-84E6-DF12B07E78FE}"/>
          </ac:spMkLst>
        </pc:spChg>
        <pc:spChg chg="add del">
          <ac:chgData name="Seb Fox" userId="ebef3cba-d37b-4760-8813-b688855b9062" providerId="ADAL" clId="{8ADD4109-B0B3-9D43-BB2A-D15041D2EA19}" dt="2018-08-24T08:52:01.185" v="197" actId="478"/>
          <ac:spMkLst>
            <pc:docMk/>
            <pc:sldMk cId="470974570" sldId="333"/>
            <ac:spMk id="60" creationId="{81E55E02-68A2-C546-9C54-3839D71C3735}"/>
          </ac:spMkLst>
        </pc:spChg>
        <pc:spChg chg="del">
          <ac:chgData name="Seb Fox" userId="ebef3cba-d37b-4760-8813-b688855b9062" providerId="ADAL" clId="{8ADD4109-B0B3-9D43-BB2A-D15041D2EA19}" dt="2018-08-24T08:51:38.662" v="194" actId="478"/>
          <ac:spMkLst>
            <pc:docMk/>
            <pc:sldMk cId="470974570" sldId="333"/>
            <ac:spMk id="63"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64" creationId="{8DE52843-4138-1442-9B64-C4E1D836BDAC}"/>
          </ac:spMkLst>
        </pc:spChg>
        <pc:spChg chg="mod">
          <ac:chgData name="Seb Fox" userId="ebef3cba-d37b-4760-8813-b688855b9062" providerId="ADAL" clId="{8ADD4109-B0B3-9D43-BB2A-D15041D2EA19}" dt="2018-08-24T12:01:38.739" v="1790" actId="20577"/>
          <ac:spMkLst>
            <pc:docMk/>
            <pc:sldMk cId="470974570" sldId="333"/>
            <ac:spMk id="68" creationId="{00000000-0000-0000-0000-000000000000}"/>
          </ac:spMkLst>
        </pc:spChg>
        <pc:spChg chg="add mod">
          <ac:chgData name="Seb Fox" userId="ebef3cba-d37b-4760-8813-b688855b9062" providerId="ADAL" clId="{8ADD4109-B0B3-9D43-BB2A-D15041D2EA19}" dt="2018-08-24T08:54:39.278" v="281" actId="571"/>
          <ac:spMkLst>
            <pc:docMk/>
            <pc:sldMk cId="470974570" sldId="333"/>
            <ac:spMk id="70" creationId="{B48B436C-4BEC-C54C-A472-9FBDA25FE9EE}"/>
          </ac:spMkLst>
        </pc:spChg>
        <pc:cxnChg chg="add mod">
          <ac:chgData name="Seb Fox" userId="ebef3cba-d37b-4760-8813-b688855b9062" providerId="ADAL" clId="{8ADD4109-B0B3-9D43-BB2A-D15041D2EA19}" dt="2018-08-24T08:58:31.116" v="444" actId="14100"/>
          <ac:cxnSpMkLst>
            <pc:docMk/>
            <pc:sldMk cId="470974570" sldId="333"/>
            <ac:cxnSpMk id="6" creationId="{7697F079-4426-F540-89BD-05FEEB54ABF9}"/>
          </ac:cxnSpMkLst>
        </pc:cxnChg>
        <pc:cxnChg chg="del mod">
          <ac:chgData name="Seb Fox" userId="ebef3cba-d37b-4760-8813-b688855b9062" providerId="ADAL" clId="{8ADD4109-B0B3-9D43-BB2A-D15041D2EA19}" dt="2018-08-24T08:51:29.748" v="193" actId="478"/>
          <ac:cxnSpMkLst>
            <pc:docMk/>
            <pc:sldMk cId="470974570" sldId="333"/>
            <ac:cxnSpMk id="57" creationId="{D2B540B9-E456-FD48-BC1D-C0144602AC83}"/>
          </ac:cxnSpMkLst>
        </pc:cxnChg>
      </pc:sldChg>
      <pc:sldChg chg="modSp">
        <pc:chgData name="Seb Fox" userId="ebef3cba-d37b-4760-8813-b688855b9062" providerId="ADAL" clId="{8ADD4109-B0B3-9D43-BB2A-D15041D2EA19}" dt="2018-08-24T12:02:28.755" v="1890" actId="20577"/>
        <pc:sldMkLst>
          <pc:docMk/>
          <pc:sldMk cId="1836958619" sldId="335"/>
        </pc:sldMkLst>
        <pc:spChg chg="mod">
          <ac:chgData name="Seb Fox" userId="ebef3cba-d37b-4760-8813-b688855b9062" providerId="ADAL" clId="{8ADD4109-B0B3-9D43-BB2A-D15041D2EA19}" dt="2018-08-24T12:02:28.755" v="1890" actId="20577"/>
          <ac:spMkLst>
            <pc:docMk/>
            <pc:sldMk cId="1836958619" sldId="335"/>
            <ac:spMk id="5" creationId="{00000000-0000-0000-0000-000000000000}"/>
          </ac:spMkLst>
        </pc:spChg>
      </pc:sldChg>
      <pc:sldChg chg="addSp delSp modSp modNotesTx">
        <pc:chgData name="Seb Fox" userId="ebef3cba-d37b-4760-8813-b688855b9062" providerId="ADAL" clId="{8ADD4109-B0B3-9D43-BB2A-D15041D2EA19}" dt="2018-08-24T15:32:19.466" v="6212" actId="20577"/>
        <pc:sldMkLst>
          <pc:docMk/>
          <pc:sldMk cId="1284602823" sldId="337"/>
        </pc:sldMkLst>
        <pc:spChg chg="mod">
          <ac:chgData name="Seb Fox" userId="ebef3cba-d37b-4760-8813-b688855b9062" providerId="ADAL" clId="{8ADD4109-B0B3-9D43-BB2A-D15041D2EA19}" dt="2018-08-24T14:29:38.921" v="3174" actId="20577"/>
          <ac:spMkLst>
            <pc:docMk/>
            <pc:sldMk cId="1284602823" sldId="337"/>
            <ac:spMk id="2" creationId="{00000000-0000-0000-0000-000000000000}"/>
          </ac:spMkLst>
        </pc:spChg>
        <pc:spChg chg="del">
          <ac:chgData name="Seb Fox" userId="ebef3cba-d37b-4760-8813-b688855b9062" providerId="ADAL" clId="{8ADD4109-B0B3-9D43-BB2A-D15041D2EA19}" dt="2018-08-24T14:13:57.533" v="2835" actId="478"/>
          <ac:spMkLst>
            <pc:docMk/>
            <pc:sldMk cId="1284602823" sldId="337"/>
            <ac:spMk id="3" creationId="{00000000-0000-0000-0000-000000000000}"/>
          </ac:spMkLst>
        </pc:spChg>
        <pc:spChg chg="del mod">
          <ac:chgData name="Seb Fox" userId="ebef3cba-d37b-4760-8813-b688855b9062" providerId="ADAL" clId="{8ADD4109-B0B3-9D43-BB2A-D15041D2EA19}" dt="2018-08-24T14:47:24.070" v="4780" actId="478"/>
          <ac:spMkLst>
            <pc:docMk/>
            <pc:sldMk cId="1284602823" sldId="337"/>
            <ac:spMk id="4" creationId="{00000000-0000-0000-0000-000000000000}"/>
          </ac:spMkLst>
        </pc:spChg>
        <pc:spChg chg="add del mod">
          <ac:chgData name="Seb Fox" userId="ebef3cba-d37b-4760-8813-b688855b9062" providerId="ADAL" clId="{8ADD4109-B0B3-9D43-BB2A-D15041D2EA19}" dt="2018-08-24T14:17:45.238" v="2898" actId="478"/>
          <ac:spMkLst>
            <pc:docMk/>
            <pc:sldMk cId="1284602823" sldId="337"/>
            <ac:spMk id="6" creationId="{96C6DE35-6017-1240-8D22-1A9DEFBF7FAD}"/>
          </ac:spMkLst>
        </pc:spChg>
        <pc:spChg chg="add del mod">
          <ac:chgData name="Seb Fox" userId="ebef3cba-d37b-4760-8813-b688855b9062" providerId="ADAL" clId="{8ADD4109-B0B3-9D43-BB2A-D15041D2EA19}" dt="2018-08-24T14:24:41.667" v="3030" actId="478"/>
          <ac:spMkLst>
            <pc:docMk/>
            <pc:sldMk cId="1284602823" sldId="337"/>
            <ac:spMk id="7" creationId="{072DE8B9-C884-B840-B5C8-164A9D829A90}"/>
          </ac:spMkLst>
        </pc:spChg>
        <pc:spChg chg="add del mod">
          <ac:chgData name="Seb Fox" userId="ebef3cba-d37b-4760-8813-b688855b9062" providerId="ADAL" clId="{8ADD4109-B0B3-9D43-BB2A-D15041D2EA19}" dt="2018-08-24T14:24:41.667" v="3030" actId="478"/>
          <ac:spMkLst>
            <pc:docMk/>
            <pc:sldMk cId="1284602823" sldId="337"/>
            <ac:spMk id="8" creationId="{64E32246-15A8-524B-A65D-2D6C79D02CC0}"/>
          </ac:spMkLst>
        </pc:spChg>
        <pc:spChg chg="add del mod">
          <ac:chgData name="Seb Fox" userId="ebef3cba-d37b-4760-8813-b688855b9062" providerId="ADAL" clId="{8ADD4109-B0B3-9D43-BB2A-D15041D2EA19}" dt="2018-08-24T14:24:41.667" v="3030" actId="478"/>
          <ac:spMkLst>
            <pc:docMk/>
            <pc:sldMk cId="1284602823" sldId="337"/>
            <ac:spMk id="9" creationId="{A4DEC5E3-EBD0-904E-A611-97B97211C429}"/>
          </ac:spMkLst>
        </pc:spChg>
        <pc:spChg chg="add del mod">
          <ac:chgData name="Seb Fox" userId="ebef3cba-d37b-4760-8813-b688855b9062" providerId="ADAL" clId="{8ADD4109-B0B3-9D43-BB2A-D15041D2EA19}" dt="2018-08-24T14:24:41.667" v="3030" actId="478"/>
          <ac:spMkLst>
            <pc:docMk/>
            <pc:sldMk cId="1284602823" sldId="337"/>
            <ac:spMk id="10" creationId="{DE1AECB0-5300-CB40-948E-6E8109F1E1B9}"/>
          </ac:spMkLst>
        </pc:spChg>
        <pc:spChg chg="add del mod">
          <ac:chgData name="Seb Fox" userId="ebef3cba-d37b-4760-8813-b688855b9062" providerId="ADAL" clId="{8ADD4109-B0B3-9D43-BB2A-D15041D2EA19}" dt="2018-08-24T14:24:41.667" v="3030" actId="478"/>
          <ac:spMkLst>
            <pc:docMk/>
            <pc:sldMk cId="1284602823" sldId="337"/>
            <ac:spMk id="11" creationId="{B4687524-2EDC-B445-AFC5-391CEFA1B03B}"/>
          </ac:spMkLst>
        </pc:spChg>
        <pc:spChg chg="add del mod">
          <ac:chgData name="Seb Fox" userId="ebef3cba-d37b-4760-8813-b688855b9062" providerId="ADAL" clId="{8ADD4109-B0B3-9D43-BB2A-D15041D2EA19}" dt="2018-08-24T14:17:48.279" v="2900" actId="478"/>
          <ac:spMkLst>
            <pc:docMk/>
            <pc:sldMk cId="1284602823" sldId="337"/>
            <ac:spMk id="13" creationId="{F011A512-8183-C74D-83F4-0FD1CFF7EFF1}"/>
          </ac:spMkLst>
        </pc:spChg>
        <pc:spChg chg="add del mod">
          <ac:chgData name="Seb Fox" userId="ebef3cba-d37b-4760-8813-b688855b9062" providerId="ADAL" clId="{8ADD4109-B0B3-9D43-BB2A-D15041D2EA19}" dt="2018-08-24T14:24:41.667" v="3030" actId="478"/>
          <ac:spMkLst>
            <pc:docMk/>
            <pc:sldMk cId="1284602823" sldId="337"/>
            <ac:spMk id="26" creationId="{D6EAB01F-7668-5F4C-AD6B-894EC4E85CE9}"/>
          </ac:spMkLst>
        </pc:spChg>
        <pc:spChg chg="add del mod">
          <ac:chgData name="Seb Fox" userId="ebef3cba-d37b-4760-8813-b688855b9062" providerId="ADAL" clId="{8ADD4109-B0B3-9D43-BB2A-D15041D2EA19}" dt="2018-08-24T14:24:41.667" v="3030" actId="478"/>
          <ac:spMkLst>
            <pc:docMk/>
            <pc:sldMk cId="1284602823" sldId="337"/>
            <ac:spMk id="27" creationId="{960486F5-6519-6442-9466-F80052D5B87B}"/>
          </ac:spMkLst>
        </pc:spChg>
        <pc:spChg chg="add del mod">
          <ac:chgData name="Seb Fox" userId="ebef3cba-d37b-4760-8813-b688855b9062" providerId="ADAL" clId="{8ADD4109-B0B3-9D43-BB2A-D15041D2EA19}" dt="2018-08-24T14:24:41.667" v="3030" actId="478"/>
          <ac:spMkLst>
            <pc:docMk/>
            <pc:sldMk cId="1284602823" sldId="337"/>
            <ac:spMk id="28" creationId="{1B3B33DF-5194-594A-9D39-7AFCA3363148}"/>
          </ac:spMkLst>
        </pc:spChg>
        <pc:spChg chg="add del mod">
          <ac:chgData name="Seb Fox" userId="ebef3cba-d37b-4760-8813-b688855b9062" providerId="ADAL" clId="{8ADD4109-B0B3-9D43-BB2A-D15041D2EA19}" dt="2018-08-24T14:24:41.667" v="3030" actId="478"/>
          <ac:spMkLst>
            <pc:docMk/>
            <pc:sldMk cId="1284602823" sldId="337"/>
            <ac:spMk id="29" creationId="{001B444C-72A6-FB4D-84A3-1CB4ABCDB77F}"/>
          </ac:spMkLst>
        </pc:spChg>
        <pc:spChg chg="add del mod">
          <ac:chgData name="Seb Fox" userId="ebef3cba-d37b-4760-8813-b688855b9062" providerId="ADAL" clId="{8ADD4109-B0B3-9D43-BB2A-D15041D2EA19}" dt="2018-08-24T14:24:41.667" v="3030" actId="478"/>
          <ac:spMkLst>
            <pc:docMk/>
            <pc:sldMk cId="1284602823" sldId="337"/>
            <ac:spMk id="30" creationId="{621D4990-2F72-B742-A647-741A0D2E8128}"/>
          </ac:spMkLst>
        </pc:spChg>
        <pc:spChg chg="add del mod">
          <ac:chgData name="Seb Fox" userId="ebef3cba-d37b-4760-8813-b688855b9062" providerId="ADAL" clId="{8ADD4109-B0B3-9D43-BB2A-D15041D2EA19}" dt="2018-08-24T14:24:41.667" v="3030" actId="478"/>
          <ac:spMkLst>
            <pc:docMk/>
            <pc:sldMk cId="1284602823" sldId="337"/>
            <ac:spMk id="31" creationId="{96F69B39-477E-874B-A3CF-29D854335B46}"/>
          </ac:spMkLst>
        </pc:spChg>
        <pc:spChg chg="add del mod">
          <ac:chgData name="Seb Fox" userId="ebef3cba-d37b-4760-8813-b688855b9062" providerId="ADAL" clId="{8ADD4109-B0B3-9D43-BB2A-D15041D2EA19}" dt="2018-08-24T14:24:41.667" v="3030" actId="478"/>
          <ac:spMkLst>
            <pc:docMk/>
            <pc:sldMk cId="1284602823" sldId="337"/>
            <ac:spMk id="32" creationId="{3B79CDF0-DE83-554D-B99E-6F14946FD633}"/>
          </ac:spMkLst>
        </pc:spChg>
        <pc:spChg chg="add del mod">
          <ac:chgData name="Seb Fox" userId="ebef3cba-d37b-4760-8813-b688855b9062" providerId="ADAL" clId="{8ADD4109-B0B3-9D43-BB2A-D15041D2EA19}" dt="2018-08-24T14:24:41.667" v="3030" actId="478"/>
          <ac:spMkLst>
            <pc:docMk/>
            <pc:sldMk cId="1284602823" sldId="337"/>
            <ac:spMk id="37" creationId="{18EDEBC6-31A9-914A-86F7-254641746BA3}"/>
          </ac:spMkLst>
        </pc:spChg>
        <pc:spChg chg="add mod">
          <ac:chgData name="Seb Fox" userId="ebef3cba-d37b-4760-8813-b688855b9062" providerId="ADAL" clId="{8ADD4109-B0B3-9D43-BB2A-D15041D2EA19}" dt="2018-08-24T15:08:15.210" v="5496" actId="20577"/>
          <ac:spMkLst>
            <pc:docMk/>
            <pc:sldMk cId="1284602823" sldId="337"/>
            <ac:spMk id="38" creationId="{811BAD30-C116-5B49-B67F-70B3830DFC03}"/>
          </ac:spMkLst>
        </pc:spChg>
        <pc:spChg chg="add del">
          <ac:chgData name="Seb Fox" userId="ebef3cba-d37b-4760-8813-b688855b9062" providerId="ADAL" clId="{8ADD4109-B0B3-9D43-BB2A-D15041D2EA19}" dt="2018-08-24T14:44:38.299" v="4600" actId="20577"/>
          <ac:spMkLst>
            <pc:docMk/>
            <pc:sldMk cId="1284602823" sldId="337"/>
            <ac:spMk id="39" creationId="{A947A30F-CF35-FB42-A2C6-1968C11E9F39}"/>
          </ac:spMkLst>
        </pc:spChg>
        <pc:spChg chg="add mod">
          <ac:chgData name="Seb Fox" userId="ebef3cba-d37b-4760-8813-b688855b9062" providerId="ADAL" clId="{8ADD4109-B0B3-9D43-BB2A-D15041D2EA19}" dt="2018-08-24T15:11:06.922" v="5649" actId="1076"/>
          <ac:spMkLst>
            <pc:docMk/>
            <pc:sldMk cId="1284602823" sldId="337"/>
            <ac:spMk id="40" creationId="{194F6C47-6CF4-5D44-A19F-CA1042872774}"/>
          </ac:spMkLst>
        </pc:spChg>
        <pc:spChg chg="add mod">
          <ac:chgData name="Seb Fox" userId="ebef3cba-d37b-4760-8813-b688855b9062" providerId="ADAL" clId="{8ADD4109-B0B3-9D43-BB2A-D15041D2EA19}" dt="2018-08-24T14:54:02.336" v="5250" actId="1036"/>
          <ac:spMkLst>
            <pc:docMk/>
            <pc:sldMk cId="1284602823" sldId="337"/>
            <ac:spMk id="41" creationId="{245EB79C-220F-4C4D-9BE3-9B7FDF7806FB}"/>
          </ac:spMkLst>
        </pc:spChg>
        <pc:spChg chg="add mod">
          <ac:chgData name="Seb Fox" userId="ebef3cba-d37b-4760-8813-b688855b9062" providerId="ADAL" clId="{8ADD4109-B0B3-9D43-BB2A-D15041D2EA19}" dt="2018-08-24T14:54:02.336" v="5250" actId="1036"/>
          <ac:spMkLst>
            <pc:docMk/>
            <pc:sldMk cId="1284602823" sldId="337"/>
            <ac:spMk id="42" creationId="{FB726E40-E6F9-484E-BCC6-5EEB320B228B}"/>
          </ac:spMkLst>
        </pc:spChg>
        <pc:spChg chg="add mod">
          <ac:chgData name="Seb Fox" userId="ebef3cba-d37b-4760-8813-b688855b9062" providerId="ADAL" clId="{8ADD4109-B0B3-9D43-BB2A-D15041D2EA19}" dt="2018-08-24T14:54:02.336" v="5250" actId="1036"/>
          <ac:spMkLst>
            <pc:docMk/>
            <pc:sldMk cId="1284602823" sldId="337"/>
            <ac:spMk id="43" creationId="{A00783DB-B863-AD4F-AF56-B78B9153661E}"/>
          </ac:spMkLst>
        </pc:spChg>
        <pc:spChg chg="add mod">
          <ac:chgData name="Seb Fox" userId="ebef3cba-d37b-4760-8813-b688855b9062" providerId="ADAL" clId="{8ADD4109-B0B3-9D43-BB2A-D15041D2EA19}" dt="2018-08-24T14:54:02.336" v="5250" actId="1036"/>
          <ac:spMkLst>
            <pc:docMk/>
            <pc:sldMk cId="1284602823" sldId="337"/>
            <ac:spMk id="44" creationId="{6BEE9F9F-BB9D-B442-81C7-21F9FA9223D4}"/>
          </ac:spMkLst>
        </pc:spChg>
        <pc:spChg chg="add mod">
          <ac:chgData name="Seb Fox" userId="ebef3cba-d37b-4760-8813-b688855b9062" providerId="ADAL" clId="{8ADD4109-B0B3-9D43-BB2A-D15041D2EA19}" dt="2018-08-24T14:54:02.336" v="5250" actId="1036"/>
          <ac:spMkLst>
            <pc:docMk/>
            <pc:sldMk cId="1284602823" sldId="337"/>
            <ac:spMk id="45" creationId="{2E55AB55-6C46-A94E-BA76-3DB29BB014D3}"/>
          </ac:spMkLst>
        </pc:spChg>
        <pc:spChg chg="add mod">
          <ac:chgData name="Seb Fox" userId="ebef3cba-d37b-4760-8813-b688855b9062" providerId="ADAL" clId="{8ADD4109-B0B3-9D43-BB2A-D15041D2EA19}" dt="2018-08-24T14:54:22.939" v="5252" actId="14100"/>
          <ac:spMkLst>
            <pc:docMk/>
            <pc:sldMk cId="1284602823" sldId="337"/>
            <ac:spMk id="50" creationId="{2E73D4C9-7D97-3645-B3C0-110CA989967A}"/>
          </ac:spMkLst>
        </pc:spChg>
        <pc:spChg chg="add mod">
          <ac:chgData name="Seb Fox" userId="ebef3cba-d37b-4760-8813-b688855b9062" providerId="ADAL" clId="{8ADD4109-B0B3-9D43-BB2A-D15041D2EA19}" dt="2018-08-24T15:05:51" v="5470" actId="20577"/>
          <ac:spMkLst>
            <pc:docMk/>
            <pc:sldMk cId="1284602823" sldId="337"/>
            <ac:spMk id="55" creationId="{61D208FD-DBDA-5C4F-AE42-C26B0E4B59C6}"/>
          </ac:spMkLst>
        </pc:spChg>
        <pc:spChg chg="add del mod">
          <ac:chgData name="Seb Fox" userId="ebef3cba-d37b-4760-8813-b688855b9062" providerId="ADAL" clId="{8ADD4109-B0B3-9D43-BB2A-D15041D2EA19}" dt="2018-08-24T14:58:17.566" v="5255" actId="478"/>
          <ac:spMkLst>
            <pc:docMk/>
            <pc:sldMk cId="1284602823" sldId="337"/>
            <ac:spMk id="56" creationId="{3DD22CA0-6FF8-6A46-BFFF-A5D67B93484C}"/>
          </ac:spMkLst>
        </pc:spChg>
        <pc:spChg chg="add del mod">
          <ac:chgData name="Seb Fox" userId="ebef3cba-d37b-4760-8813-b688855b9062" providerId="ADAL" clId="{8ADD4109-B0B3-9D43-BB2A-D15041D2EA19}" dt="2018-08-24T14:58:17.566" v="5255" actId="478"/>
          <ac:spMkLst>
            <pc:docMk/>
            <pc:sldMk cId="1284602823" sldId="337"/>
            <ac:spMk id="57" creationId="{69641911-6C0D-5E42-AF68-A52DDBB3A179}"/>
          </ac:spMkLst>
        </pc:spChg>
        <pc:spChg chg="add del mod">
          <ac:chgData name="Seb Fox" userId="ebef3cba-d37b-4760-8813-b688855b9062" providerId="ADAL" clId="{8ADD4109-B0B3-9D43-BB2A-D15041D2EA19}" dt="2018-08-24T14:58:17.566" v="5255" actId="478"/>
          <ac:spMkLst>
            <pc:docMk/>
            <pc:sldMk cId="1284602823" sldId="337"/>
            <ac:spMk id="58" creationId="{20BF9991-9C1A-4843-BDFA-DA1152F45D14}"/>
          </ac:spMkLst>
        </pc:spChg>
        <pc:spChg chg="add del mod">
          <ac:chgData name="Seb Fox" userId="ebef3cba-d37b-4760-8813-b688855b9062" providerId="ADAL" clId="{8ADD4109-B0B3-9D43-BB2A-D15041D2EA19}" dt="2018-08-24T14:58:17.566" v="5255" actId="478"/>
          <ac:spMkLst>
            <pc:docMk/>
            <pc:sldMk cId="1284602823" sldId="337"/>
            <ac:spMk id="59" creationId="{7D1572F1-ACFE-224A-9DC3-918EB3025E79}"/>
          </ac:spMkLst>
        </pc:spChg>
        <pc:spChg chg="add mod">
          <ac:chgData name="Seb Fox" userId="ebef3cba-d37b-4760-8813-b688855b9062" providerId="ADAL" clId="{8ADD4109-B0B3-9D43-BB2A-D15041D2EA19}" dt="2018-08-24T14:54:42.493" v="5254" actId="1076"/>
          <ac:spMkLst>
            <pc:docMk/>
            <pc:sldMk cId="1284602823" sldId="337"/>
            <ac:spMk id="64" creationId="{EA4C9772-4764-C547-AD6A-658A8615CBCA}"/>
          </ac:spMkLst>
        </pc:spChg>
        <pc:spChg chg="add">
          <ac:chgData name="Seb Fox" userId="ebef3cba-d37b-4760-8813-b688855b9062" providerId="ADAL" clId="{8ADD4109-B0B3-9D43-BB2A-D15041D2EA19}" dt="2018-08-24T14:58:46.171" v="5265" actId="20577"/>
          <ac:spMkLst>
            <pc:docMk/>
            <pc:sldMk cId="1284602823" sldId="337"/>
            <ac:spMk id="65" creationId="{EACAA017-C3E9-7448-A17F-F6D497301B9B}"/>
          </ac:spMkLst>
        </pc:spChg>
        <pc:spChg chg="add mod">
          <ac:chgData name="Seb Fox" userId="ebef3cba-d37b-4760-8813-b688855b9062" providerId="ADAL" clId="{8ADD4109-B0B3-9D43-BB2A-D15041D2EA19}" dt="2018-08-24T15:00:04.275" v="5298" actId="208"/>
          <ac:spMkLst>
            <pc:docMk/>
            <pc:sldMk cId="1284602823" sldId="337"/>
            <ac:spMk id="66" creationId="{C06CAE12-6F7E-1F4A-98AD-E1EF39347E83}"/>
          </ac:spMkLst>
        </pc:spChg>
        <pc:spChg chg="add del mod">
          <ac:chgData name="Seb Fox" userId="ebef3cba-d37b-4760-8813-b688855b9062" providerId="ADAL" clId="{8ADD4109-B0B3-9D43-BB2A-D15041D2EA19}" dt="2018-08-24T14:59:16.210" v="5284" actId="478"/>
          <ac:spMkLst>
            <pc:docMk/>
            <pc:sldMk cId="1284602823" sldId="337"/>
            <ac:spMk id="67" creationId="{25E13689-E440-7449-9874-FE765A27E468}"/>
          </ac:spMkLst>
        </pc:spChg>
        <pc:spChg chg="add del mod">
          <ac:chgData name="Seb Fox" userId="ebef3cba-d37b-4760-8813-b688855b9062" providerId="ADAL" clId="{8ADD4109-B0B3-9D43-BB2A-D15041D2EA19}" dt="2018-08-24T14:59:13.803" v="5283" actId="478"/>
          <ac:spMkLst>
            <pc:docMk/>
            <pc:sldMk cId="1284602823" sldId="337"/>
            <ac:spMk id="68" creationId="{2E6D2549-5507-0743-90D1-F44A333C56B8}"/>
          </ac:spMkLst>
        </pc:spChg>
        <pc:spChg chg="add del">
          <ac:chgData name="Seb Fox" userId="ebef3cba-d37b-4760-8813-b688855b9062" providerId="ADAL" clId="{8ADD4109-B0B3-9D43-BB2A-D15041D2EA19}" dt="2018-08-24T14:58:54.448" v="5274" actId="478"/>
          <ac:spMkLst>
            <pc:docMk/>
            <pc:sldMk cId="1284602823" sldId="337"/>
            <ac:spMk id="69" creationId="{07CE1A77-91E6-E045-8C40-D54359D13382}"/>
          </ac:spMkLst>
        </pc:spChg>
        <pc:spChg chg="add del">
          <ac:chgData name="Seb Fox" userId="ebef3cba-d37b-4760-8813-b688855b9062" providerId="ADAL" clId="{8ADD4109-B0B3-9D43-BB2A-D15041D2EA19}" dt="2018-08-24T14:58:53.216" v="5273" actId="478"/>
          <ac:spMkLst>
            <pc:docMk/>
            <pc:sldMk cId="1284602823" sldId="337"/>
            <ac:spMk id="70" creationId="{7A874313-F0F2-824E-A644-E0E9E27499C7}"/>
          </ac:spMkLst>
        </pc:spChg>
        <pc:spChg chg="add del">
          <ac:chgData name="Seb Fox" userId="ebef3cba-d37b-4760-8813-b688855b9062" providerId="ADAL" clId="{8ADD4109-B0B3-9D43-BB2A-D15041D2EA19}" dt="2018-08-24T14:58:51.295" v="5272" actId="478"/>
          <ac:spMkLst>
            <pc:docMk/>
            <pc:sldMk cId="1284602823" sldId="337"/>
            <ac:spMk id="71" creationId="{7A2F6D8F-C050-D343-BD08-0EB1C031F5C9}"/>
          </ac:spMkLst>
        </pc:spChg>
        <pc:spChg chg="add mod">
          <ac:chgData name="Seb Fox" userId="ebef3cba-d37b-4760-8813-b688855b9062" providerId="ADAL" clId="{8ADD4109-B0B3-9D43-BB2A-D15041D2EA19}" dt="2018-08-24T15:00:12.617" v="5299" actId="207"/>
          <ac:spMkLst>
            <pc:docMk/>
            <pc:sldMk cId="1284602823" sldId="337"/>
            <ac:spMk id="72" creationId="{E7F50CDE-60E4-4D46-8EF8-85B731E40581}"/>
          </ac:spMkLst>
        </pc:spChg>
        <pc:spChg chg="add mod">
          <ac:chgData name="Seb Fox" userId="ebef3cba-d37b-4760-8813-b688855b9062" providerId="ADAL" clId="{8ADD4109-B0B3-9D43-BB2A-D15041D2EA19}" dt="2018-08-24T15:00:55.038" v="5314" actId="1038"/>
          <ac:spMkLst>
            <pc:docMk/>
            <pc:sldMk cId="1284602823" sldId="337"/>
            <ac:spMk id="73" creationId="{E1D8FECF-2100-5142-9915-C2B4C0CBC120}"/>
          </ac:spMkLst>
        </pc:spChg>
        <pc:spChg chg="add mod">
          <ac:chgData name="Seb Fox" userId="ebef3cba-d37b-4760-8813-b688855b9062" providerId="ADAL" clId="{8ADD4109-B0B3-9D43-BB2A-D15041D2EA19}" dt="2018-08-24T15:01:05.825" v="5326" actId="1037"/>
          <ac:spMkLst>
            <pc:docMk/>
            <pc:sldMk cId="1284602823" sldId="337"/>
            <ac:spMk id="74" creationId="{95B2E7E3-FBAA-7042-9621-6EE9CEBAD94D}"/>
          </ac:spMkLst>
        </pc:spChg>
        <pc:spChg chg="add mod">
          <ac:chgData name="Seb Fox" userId="ebef3cba-d37b-4760-8813-b688855b9062" providerId="ADAL" clId="{8ADD4109-B0B3-9D43-BB2A-D15041D2EA19}" dt="2018-08-24T15:01:05.825" v="5326" actId="1037"/>
          <ac:spMkLst>
            <pc:docMk/>
            <pc:sldMk cId="1284602823" sldId="337"/>
            <ac:spMk id="75" creationId="{549CD4B2-F3AE-0544-B5D9-A0B208D722DD}"/>
          </ac:spMkLst>
        </pc:spChg>
        <pc:spChg chg="add mod">
          <ac:chgData name="Seb Fox" userId="ebef3cba-d37b-4760-8813-b688855b9062" providerId="ADAL" clId="{8ADD4109-B0B3-9D43-BB2A-D15041D2EA19}" dt="2018-08-24T15:01:05.825" v="5326" actId="1037"/>
          <ac:spMkLst>
            <pc:docMk/>
            <pc:sldMk cId="1284602823" sldId="337"/>
            <ac:spMk id="76" creationId="{C74DD11E-C2E4-E64B-9617-5640C0E07880}"/>
          </ac:spMkLst>
        </pc:spChg>
        <pc:spChg chg="add mod">
          <ac:chgData name="Seb Fox" userId="ebef3cba-d37b-4760-8813-b688855b9062" providerId="ADAL" clId="{8ADD4109-B0B3-9D43-BB2A-D15041D2EA19}" dt="2018-08-24T15:01:05.825" v="5326" actId="1037"/>
          <ac:spMkLst>
            <pc:docMk/>
            <pc:sldMk cId="1284602823" sldId="337"/>
            <ac:spMk id="77" creationId="{6129F912-AA9F-F848-AEDB-C14436F144B4}"/>
          </ac:spMkLst>
        </pc:spChg>
        <pc:spChg chg="add mod">
          <ac:chgData name="Seb Fox" userId="ebef3cba-d37b-4760-8813-b688855b9062" providerId="ADAL" clId="{8ADD4109-B0B3-9D43-BB2A-D15041D2EA19}" dt="2018-08-24T15:05:57.358" v="5479" actId="20577"/>
          <ac:spMkLst>
            <pc:docMk/>
            <pc:sldMk cId="1284602823" sldId="337"/>
            <ac:spMk id="78" creationId="{C0D08770-E86A-874E-BA16-9C89CF044AF6}"/>
          </ac:spMkLst>
        </pc:spChg>
        <pc:spChg chg="add mod">
          <ac:chgData name="Seb Fox" userId="ebef3cba-d37b-4760-8813-b688855b9062" providerId="ADAL" clId="{8ADD4109-B0B3-9D43-BB2A-D15041D2EA19}" dt="2018-08-24T15:01:11.947" v="5341" actId="1036"/>
          <ac:spMkLst>
            <pc:docMk/>
            <pc:sldMk cId="1284602823" sldId="337"/>
            <ac:spMk id="79" creationId="{F7C16AED-257B-B849-A475-81303A66BB4F}"/>
          </ac:spMkLst>
        </pc:spChg>
        <pc:spChg chg="add mod">
          <ac:chgData name="Seb Fox" userId="ebef3cba-d37b-4760-8813-b688855b9062" providerId="ADAL" clId="{8ADD4109-B0B3-9D43-BB2A-D15041D2EA19}" dt="2018-08-24T15:01:11.947" v="5341" actId="1036"/>
          <ac:spMkLst>
            <pc:docMk/>
            <pc:sldMk cId="1284602823" sldId="337"/>
            <ac:spMk id="80" creationId="{6D903E80-5D4B-DD4A-90C9-54708CAE4116}"/>
          </ac:spMkLst>
        </pc:spChg>
        <pc:spChg chg="add mod">
          <ac:chgData name="Seb Fox" userId="ebef3cba-d37b-4760-8813-b688855b9062" providerId="ADAL" clId="{8ADD4109-B0B3-9D43-BB2A-D15041D2EA19}" dt="2018-08-24T15:01:11.947" v="5341" actId="1036"/>
          <ac:spMkLst>
            <pc:docMk/>
            <pc:sldMk cId="1284602823" sldId="337"/>
            <ac:spMk id="81" creationId="{5CC3D468-3604-C543-B205-A418A392711C}"/>
          </ac:spMkLst>
        </pc:spChg>
        <pc:spChg chg="add mod">
          <ac:chgData name="Seb Fox" userId="ebef3cba-d37b-4760-8813-b688855b9062" providerId="ADAL" clId="{8ADD4109-B0B3-9D43-BB2A-D15041D2EA19}" dt="2018-08-24T15:01:11.947" v="5341" actId="1036"/>
          <ac:spMkLst>
            <pc:docMk/>
            <pc:sldMk cId="1284602823" sldId="337"/>
            <ac:spMk id="82" creationId="{9041F593-C4DE-E946-B570-BD874D9F9303}"/>
          </ac:spMkLst>
        </pc:spChg>
        <pc:spChg chg="add mod">
          <ac:chgData name="Seb Fox" userId="ebef3cba-d37b-4760-8813-b688855b9062" providerId="ADAL" clId="{8ADD4109-B0B3-9D43-BB2A-D15041D2EA19}" dt="2018-08-24T15:06:06.822" v="5488" actId="20577"/>
          <ac:spMkLst>
            <pc:docMk/>
            <pc:sldMk cId="1284602823" sldId="337"/>
            <ac:spMk id="83" creationId="{91B1A1CA-DC75-7843-8CD3-F228CF99BF1D}"/>
          </ac:spMkLst>
        </pc:spChg>
        <pc:spChg chg="add mod">
          <ac:chgData name="Seb Fox" userId="ebef3cba-d37b-4760-8813-b688855b9062" providerId="ADAL" clId="{8ADD4109-B0B3-9D43-BB2A-D15041D2EA19}" dt="2018-08-24T15:03:42.825" v="5385" actId="1038"/>
          <ac:spMkLst>
            <pc:docMk/>
            <pc:sldMk cId="1284602823" sldId="337"/>
            <ac:spMk id="94" creationId="{6FE54FF8-4DB6-2649-8D32-AC1E6FC40287}"/>
          </ac:spMkLst>
        </pc:spChg>
        <pc:spChg chg="add mod">
          <ac:chgData name="Seb Fox" userId="ebef3cba-d37b-4760-8813-b688855b9062" providerId="ADAL" clId="{8ADD4109-B0B3-9D43-BB2A-D15041D2EA19}" dt="2018-08-24T15:04:04.578" v="5458" actId="1038"/>
          <ac:spMkLst>
            <pc:docMk/>
            <pc:sldMk cId="1284602823" sldId="337"/>
            <ac:spMk id="95" creationId="{3B078787-CD40-2D43-92F8-437FB8247E8F}"/>
          </ac:spMkLst>
        </pc:spChg>
        <pc:spChg chg="add mod">
          <ac:chgData name="Seb Fox" userId="ebef3cba-d37b-4760-8813-b688855b9062" providerId="ADAL" clId="{8ADD4109-B0B3-9D43-BB2A-D15041D2EA19}" dt="2018-08-24T15:16:02.179" v="6120" actId="14100"/>
          <ac:spMkLst>
            <pc:docMk/>
            <pc:sldMk cId="1284602823" sldId="337"/>
            <ac:spMk id="96" creationId="{17DBA892-9191-D843-BC72-97F573BED5EB}"/>
          </ac:spMkLst>
        </pc:spChg>
        <pc:spChg chg="add mod">
          <ac:chgData name="Seb Fox" userId="ebef3cba-d37b-4760-8813-b688855b9062" providerId="ADAL" clId="{8ADD4109-B0B3-9D43-BB2A-D15041D2EA19}" dt="2018-08-24T15:16:02.179" v="6120" actId="14100"/>
          <ac:spMkLst>
            <pc:docMk/>
            <pc:sldMk cId="1284602823" sldId="337"/>
            <ac:spMk id="97" creationId="{B21085F5-7369-5346-8908-385D3B5932D3}"/>
          </ac:spMkLst>
        </pc:spChg>
        <pc:spChg chg="add mod">
          <ac:chgData name="Seb Fox" userId="ebef3cba-d37b-4760-8813-b688855b9062" providerId="ADAL" clId="{8ADD4109-B0B3-9D43-BB2A-D15041D2EA19}" dt="2018-08-24T15:16:53.121" v="6166" actId="20577"/>
          <ac:spMkLst>
            <pc:docMk/>
            <pc:sldMk cId="1284602823" sldId="337"/>
            <ac:spMk id="98" creationId="{1954D479-588E-3441-8E17-54D3A9A8473C}"/>
          </ac:spMkLst>
        </pc:spChg>
        <pc:cxnChg chg="add del mod">
          <ac:chgData name="Seb Fox" userId="ebef3cba-d37b-4760-8813-b688855b9062" providerId="ADAL" clId="{8ADD4109-B0B3-9D43-BB2A-D15041D2EA19}" dt="2018-08-24T14:24:41.667" v="3030" actId="478"/>
          <ac:cxnSpMkLst>
            <pc:docMk/>
            <pc:sldMk cId="1284602823" sldId="337"/>
            <ac:cxnSpMk id="15" creationId="{3321B2CB-260F-8D40-B0B9-376363B561BD}"/>
          </ac:cxnSpMkLst>
        </pc:cxnChg>
        <pc:cxnChg chg="add del mod">
          <ac:chgData name="Seb Fox" userId="ebef3cba-d37b-4760-8813-b688855b9062" providerId="ADAL" clId="{8ADD4109-B0B3-9D43-BB2A-D15041D2EA19}" dt="2018-08-24T14:24:41.667" v="3030" actId="478"/>
          <ac:cxnSpMkLst>
            <pc:docMk/>
            <pc:sldMk cId="1284602823" sldId="337"/>
            <ac:cxnSpMk id="17" creationId="{63B8455D-306F-B241-9359-3DA682445474}"/>
          </ac:cxnSpMkLst>
        </pc:cxnChg>
        <pc:cxnChg chg="add del mod">
          <ac:chgData name="Seb Fox" userId="ebef3cba-d37b-4760-8813-b688855b9062" providerId="ADAL" clId="{8ADD4109-B0B3-9D43-BB2A-D15041D2EA19}" dt="2018-08-24T14:24:41.667" v="3030" actId="478"/>
          <ac:cxnSpMkLst>
            <pc:docMk/>
            <pc:sldMk cId="1284602823" sldId="337"/>
            <ac:cxnSpMk id="20" creationId="{B3A19E98-C595-414C-B7CE-FE4B8B84E81A}"/>
          </ac:cxnSpMkLst>
        </pc:cxnChg>
        <pc:cxnChg chg="add del mod">
          <ac:chgData name="Seb Fox" userId="ebef3cba-d37b-4760-8813-b688855b9062" providerId="ADAL" clId="{8ADD4109-B0B3-9D43-BB2A-D15041D2EA19}" dt="2018-08-24T14:24:41.667" v="3030" actId="478"/>
          <ac:cxnSpMkLst>
            <pc:docMk/>
            <pc:sldMk cId="1284602823" sldId="337"/>
            <ac:cxnSpMk id="23" creationId="{073BBBD3-ED48-4B48-983B-DB2A991F6B7B}"/>
          </ac:cxnSpMkLst>
        </pc:cxnChg>
        <pc:cxnChg chg="add del mod">
          <ac:chgData name="Seb Fox" userId="ebef3cba-d37b-4760-8813-b688855b9062" providerId="ADAL" clId="{8ADD4109-B0B3-9D43-BB2A-D15041D2EA19}" dt="2018-08-24T14:24:41.667" v="3030" actId="478"/>
          <ac:cxnSpMkLst>
            <pc:docMk/>
            <pc:sldMk cId="1284602823" sldId="337"/>
            <ac:cxnSpMk id="33" creationId="{B7EA1846-4637-1C44-BEC4-4B79A752F038}"/>
          </ac:cxnSpMkLst>
        </pc:cxnChg>
        <pc:cxnChg chg="add del mod">
          <ac:chgData name="Seb Fox" userId="ebef3cba-d37b-4760-8813-b688855b9062" providerId="ADAL" clId="{8ADD4109-B0B3-9D43-BB2A-D15041D2EA19}" dt="2018-08-24T14:24:41.667" v="3030" actId="478"/>
          <ac:cxnSpMkLst>
            <pc:docMk/>
            <pc:sldMk cId="1284602823" sldId="337"/>
            <ac:cxnSpMk id="34" creationId="{D0F8BAD8-DEAC-4A48-83DC-3CD353B16403}"/>
          </ac:cxnSpMkLst>
        </pc:cxnChg>
        <pc:cxnChg chg="add del mod">
          <ac:chgData name="Seb Fox" userId="ebef3cba-d37b-4760-8813-b688855b9062" providerId="ADAL" clId="{8ADD4109-B0B3-9D43-BB2A-D15041D2EA19}" dt="2018-08-24T14:24:41.667" v="3030" actId="478"/>
          <ac:cxnSpMkLst>
            <pc:docMk/>
            <pc:sldMk cId="1284602823" sldId="337"/>
            <ac:cxnSpMk id="35" creationId="{1DD1AE50-F735-FE4C-B6BB-B5AAE89C9D59}"/>
          </ac:cxnSpMkLst>
        </pc:cxnChg>
        <pc:cxnChg chg="add del mod">
          <ac:chgData name="Seb Fox" userId="ebef3cba-d37b-4760-8813-b688855b9062" providerId="ADAL" clId="{8ADD4109-B0B3-9D43-BB2A-D15041D2EA19}" dt="2018-08-24T14:24:41.667" v="3030" actId="478"/>
          <ac:cxnSpMkLst>
            <pc:docMk/>
            <pc:sldMk cId="1284602823" sldId="337"/>
            <ac:cxnSpMk id="36" creationId="{A1C0D5F1-C7EA-7C4B-860D-08D46479841E}"/>
          </ac:cxnSpMkLst>
        </pc:cxnChg>
        <pc:cxnChg chg="add mod">
          <ac:chgData name="Seb Fox" userId="ebef3cba-d37b-4760-8813-b688855b9062" providerId="ADAL" clId="{8ADD4109-B0B3-9D43-BB2A-D15041D2EA19}" dt="2018-08-24T14:54:02.336" v="5250" actId="1036"/>
          <ac:cxnSpMkLst>
            <pc:docMk/>
            <pc:sldMk cId="1284602823" sldId="337"/>
            <ac:cxnSpMk id="46" creationId="{CB64712E-9030-BC49-9750-39261A5B7A2A}"/>
          </ac:cxnSpMkLst>
        </pc:cxnChg>
        <pc:cxnChg chg="add mod">
          <ac:chgData name="Seb Fox" userId="ebef3cba-d37b-4760-8813-b688855b9062" providerId="ADAL" clId="{8ADD4109-B0B3-9D43-BB2A-D15041D2EA19}" dt="2018-08-24T14:54:02.336" v="5250" actId="1036"/>
          <ac:cxnSpMkLst>
            <pc:docMk/>
            <pc:sldMk cId="1284602823" sldId="337"/>
            <ac:cxnSpMk id="47" creationId="{47408ADB-AB63-844A-9CA8-DD599DC6C202}"/>
          </ac:cxnSpMkLst>
        </pc:cxnChg>
        <pc:cxnChg chg="add mod">
          <ac:chgData name="Seb Fox" userId="ebef3cba-d37b-4760-8813-b688855b9062" providerId="ADAL" clId="{8ADD4109-B0B3-9D43-BB2A-D15041D2EA19}" dt="2018-08-24T14:54:02.336" v="5250" actId="1036"/>
          <ac:cxnSpMkLst>
            <pc:docMk/>
            <pc:sldMk cId="1284602823" sldId="337"/>
            <ac:cxnSpMk id="48" creationId="{99A6F909-70BB-DA4F-8C60-82E30C151A11}"/>
          </ac:cxnSpMkLst>
        </pc:cxnChg>
        <pc:cxnChg chg="add mod">
          <ac:chgData name="Seb Fox" userId="ebef3cba-d37b-4760-8813-b688855b9062" providerId="ADAL" clId="{8ADD4109-B0B3-9D43-BB2A-D15041D2EA19}" dt="2018-08-24T14:54:02.336" v="5250" actId="1036"/>
          <ac:cxnSpMkLst>
            <pc:docMk/>
            <pc:sldMk cId="1284602823" sldId="337"/>
            <ac:cxnSpMk id="49" creationId="{24D1C2A3-09CB-1F46-BE20-5DC631E06930}"/>
          </ac:cxnSpMkLst>
        </pc:cxnChg>
        <pc:cxnChg chg="add del mod">
          <ac:chgData name="Seb Fox" userId="ebef3cba-d37b-4760-8813-b688855b9062" providerId="ADAL" clId="{8ADD4109-B0B3-9D43-BB2A-D15041D2EA19}" dt="2018-08-24T14:58:29.557" v="5257" actId="478"/>
          <ac:cxnSpMkLst>
            <pc:docMk/>
            <pc:sldMk cId="1284602823" sldId="337"/>
            <ac:cxnSpMk id="60" creationId="{B4B87532-B2AA-0C41-876F-04CA3756C994}"/>
          </ac:cxnSpMkLst>
        </pc:cxnChg>
        <pc:cxnChg chg="add del mod">
          <ac:chgData name="Seb Fox" userId="ebef3cba-d37b-4760-8813-b688855b9062" providerId="ADAL" clId="{8ADD4109-B0B3-9D43-BB2A-D15041D2EA19}" dt="2018-08-24T14:58:29.557" v="5257" actId="478"/>
          <ac:cxnSpMkLst>
            <pc:docMk/>
            <pc:sldMk cId="1284602823" sldId="337"/>
            <ac:cxnSpMk id="61" creationId="{C898EBC3-2ED1-F44E-99B7-0C77A594AF42}"/>
          </ac:cxnSpMkLst>
        </pc:cxnChg>
        <pc:cxnChg chg="add del mod">
          <ac:chgData name="Seb Fox" userId="ebef3cba-d37b-4760-8813-b688855b9062" providerId="ADAL" clId="{8ADD4109-B0B3-9D43-BB2A-D15041D2EA19}" dt="2018-08-24T14:58:29.557" v="5257" actId="478"/>
          <ac:cxnSpMkLst>
            <pc:docMk/>
            <pc:sldMk cId="1284602823" sldId="337"/>
            <ac:cxnSpMk id="62" creationId="{81941120-349F-0D49-8C56-98C1E850F383}"/>
          </ac:cxnSpMkLst>
        </pc:cxnChg>
        <pc:cxnChg chg="add del mod">
          <ac:chgData name="Seb Fox" userId="ebef3cba-d37b-4760-8813-b688855b9062" providerId="ADAL" clId="{8ADD4109-B0B3-9D43-BB2A-D15041D2EA19}" dt="2018-08-24T14:58:29.557" v="5257" actId="478"/>
          <ac:cxnSpMkLst>
            <pc:docMk/>
            <pc:sldMk cId="1284602823" sldId="337"/>
            <ac:cxnSpMk id="63" creationId="{F719CBE2-09A3-B546-B10B-CCBEBDC19AD9}"/>
          </ac:cxnSpMkLst>
        </pc:cxnChg>
        <pc:cxnChg chg="add mod">
          <ac:chgData name="Seb Fox" userId="ebef3cba-d37b-4760-8813-b688855b9062" providerId="ADAL" clId="{8ADD4109-B0B3-9D43-BB2A-D15041D2EA19}" dt="2018-08-24T15:05:30.605" v="5459" actId="692"/>
          <ac:cxnSpMkLst>
            <pc:docMk/>
            <pc:sldMk cId="1284602823" sldId="337"/>
            <ac:cxnSpMk id="85" creationId="{FC30ED4F-0C4D-A343-BE2C-B39917C0DF31}"/>
          </ac:cxnSpMkLst>
        </pc:cxnChg>
        <pc:cxnChg chg="add mod">
          <ac:chgData name="Seb Fox" userId="ebef3cba-d37b-4760-8813-b688855b9062" providerId="ADAL" clId="{8ADD4109-B0B3-9D43-BB2A-D15041D2EA19}" dt="2018-08-24T15:05:30.605" v="5459" actId="692"/>
          <ac:cxnSpMkLst>
            <pc:docMk/>
            <pc:sldMk cId="1284602823" sldId="337"/>
            <ac:cxnSpMk id="87" creationId="{DAA6CA06-3D11-9241-A903-37232FEA0B0B}"/>
          </ac:cxnSpMkLst>
        </pc:cxnChg>
        <pc:cxnChg chg="add mod">
          <ac:chgData name="Seb Fox" userId="ebef3cba-d37b-4760-8813-b688855b9062" providerId="ADAL" clId="{8ADD4109-B0B3-9D43-BB2A-D15041D2EA19}" dt="2018-08-24T15:05:30.605" v="5459" actId="692"/>
          <ac:cxnSpMkLst>
            <pc:docMk/>
            <pc:sldMk cId="1284602823" sldId="337"/>
            <ac:cxnSpMk id="89" creationId="{4E80271B-3A8C-F84E-8B53-764D40255A07}"/>
          </ac:cxnSpMkLst>
        </pc:cxnChg>
        <pc:cxnChg chg="add mod">
          <ac:chgData name="Seb Fox" userId="ebef3cba-d37b-4760-8813-b688855b9062" providerId="ADAL" clId="{8ADD4109-B0B3-9D43-BB2A-D15041D2EA19}" dt="2018-08-24T15:05:30.605" v="5459" actId="692"/>
          <ac:cxnSpMkLst>
            <pc:docMk/>
            <pc:sldMk cId="1284602823" sldId="337"/>
            <ac:cxnSpMk id="91" creationId="{6966E229-143B-1F4F-9B8D-E19A87F146F9}"/>
          </ac:cxnSpMkLst>
        </pc:cxnChg>
        <pc:cxnChg chg="add mod">
          <ac:chgData name="Seb Fox" userId="ebef3cba-d37b-4760-8813-b688855b9062" providerId="ADAL" clId="{8ADD4109-B0B3-9D43-BB2A-D15041D2EA19}" dt="2018-08-24T15:05:30.605" v="5459" actId="692"/>
          <ac:cxnSpMkLst>
            <pc:docMk/>
            <pc:sldMk cId="1284602823" sldId="337"/>
            <ac:cxnSpMk id="93" creationId="{30C0CA2D-4C42-BE49-A7FB-FC8968325E8C}"/>
          </ac:cxnSpMkLst>
        </pc:cxnChg>
      </pc:sldChg>
      <pc:sldChg chg="modNotesTx">
        <pc:chgData name="Seb Fox" userId="ebef3cba-d37b-4760-8813-b688855b9062" providerId="ADAL" clId="{8ADD4109-B0B3-9D43-BB2A-D15041D2EA19}" dt="2018-08-24T15:32:23.667" v="6213" actId="20577"/>
        <pc:sldMkLst>
          <pc:docMk/>
          <pc:sldMk cId="3978998072" sldId="339"/>
        </pc:sldMkLst>
      </pc:sldChg>
      <pc:sldChg chg="addSp modSp modNotesTx">
        <pc:chgData name="Seb Fox" userId="ebef3cba-d37b-4760-8813-b688855b9062" providerId="ADAL" clId="{8ADD4109-B0B3-9D43-BB2A-D15041D2EA19}" dt="2018-08-24T15:32:14.449" v="6211" actId="20577"/>
        <pc:sldMkLst>
          <pc:docMk/>
          <pc:sldMk cId="124619238" sldId="340"/>
        </pc:sldMkLst>
        <pc:spChg chg="mod">
          <ac:chgData name="Seb Fox" userId="ebef3cba-d37b-4760-8813-b688855b9062" providerId="ADAL" clId="{8ADD4109-B0B3-9D43-BB2A-D15041D2EA19}" dt="2018-08-24T15:31:52.294" v="6209" actId="20577"/>
          <ac:spMkLst>
            <pc:docMk/>
            <pc:sldMk cId="124619238" sldId="340"/>
            <ac:spMk id="2" creationId="{00000000-0000-0000-0000-000000000000}"/>
          </ac:spMkLst>
        </pc:spChg>
        <pc:spChg chg="add mod">
          <ac:chgData name="Seb Fox" userId="ebef3cba-d37b-4760-8813-b688855b9062" providerId="ADAL" clId="{8ADD4109-B0B3-9D43-BB2A-D15041D2EA19}" dt="2018-08-24T15:31:54.963" v="6210" actId="1076"/>
          <ac:spMkLst>
            <pc:docMk/>
            <pc:sldMk cId="124619238" sldId="340"/>
            <ac:spMk id="8" creationId="{4C35E664-B4DB-FF4D-8210-9E3F0F841243}"/>
          </ac:spMkLst>
        </pc:spChg>
      </pc:sldChg>
      <pc:sldChg chg="addSp delSp modSp modNotesTx">
        <pc:chgData name="Seb Fox" userId="ebef3cba-d37b-4760-8813-b688855b9062" providerId="ADAL" clId="{8ADD4109-B0B3-9D43-BB2A-D15041D2EA19}" dt="2018-08-24T15:32:37.306" v="6215" actId="20577"/>
        <pc:sldMkLst>
          <pc:docMk/>
          <pc:sldMk cId="927181335" sldId="342"/>
        </pc:sldMkLst>
        <pc:spChg chg="add mod">
          <ac:chgData name="Seb Fox" userId="ebef3cba-d37b-4760-8813-b688855b9062" providerId="ADAL" clId="{8ADD4109-B0B3-9D43-BB2A-D15041D2EA19}" dt="2018-08-24T15:17:34.442" v="6190" actId="20577"/>
          <ac:spMkLst>
            <pc:docMk/>
            <pc:sldMk cId="927181335" sldId="342"/>
            <ac:spMk id="10" creationId="{D6B93ADD-9B3B-4C46-8861-141B1FA9BDE7}"/>
          </ac:spMkLst>
        </pc:spChg>
        <pc:graphicFrameChg chg="modGraphic">
          <ac:chgData name="Seb Fox" userId="ebef3cba-d37b-4760-8813-b688855b9062" providerId="ADAL" clId="{8ADD4109-B0B3-9D43-BB2A-D15041D2EA19}" dt="2018-08-24T08:39:02.489" v="3" actId="20577"/>
          <ac:graphicFrameMkLst>
            <pc:docMk/>
            <pc:sldMk cId="927181335" sldId="342"/>
            <ac:graphicFrameMk id="12" creationId="{AB117C66-3576-B549-9507-6BE43690B321}"/>
          </ac:graphicFrameMkLst>
        </pc:graphicFrameChg>
        <pc:graphicFrameChg chg="modGraphic">
          <ac:chgData name="Seb Fox" userId="ebef3cba-d37b-4760-8813-b688855b9062" providerId="ADAL" clId="{8ADD4109-B0B3-9D43-BB2A-D15041D2EA19}" dt="2018-08-24T12:46:11.750" v="2745" actId="20577"/>
          <ac:graphicFrameMkLst>
            <pc:docMk/>
            <pc:sldMk cId="927181335" sldId="342"/>
            <ac:graphicFrameMk id="13" creationId="{727B91E4-3035-2845-AA02-9EA7589D3A04}"/>
          </ac:graphicFrameMkLst>
        </pc:graphicFrameChg>
        <pc:graphicFrameChg chg="modGraphic">
          <ac:chgData name="Seb Fox" userId="ebef3cba-d37b-4760-8813-b688855b9062" providerId="ADAL" clId="{8ADD4109-B0B3-9D43-BB2A-D15041D2EA19}" dt="2018-08-24T12:13:19.005" v="2025" actId="207"/>
          <ac:graphicFrameMkLst>
            <pc:docMk/>
            <pc:sldMk cId="927181335" sldId="342"/>
            <ac:graphicFrameMk id="14" creationId="{5466ECAB-8D53-6E47-AA0D-FA9A14E823BF}"/>
          </ac:graphicFrameMkLst>
        </pc:graphicFrameChg>
        <pc:graphicFrameChg chg="del mod">
          <ac:chgData name="Seb Fox" userId="ebef3cba-d37b-4760-8813-b688855b9062" providerId="ADAL" clId="{8ADD4109-B0B3-9D43-BB2A-D15041D2EA19}" dt="2018-08-24T08:47:51.628" v="186" actId="478"/>
          <ac:graphicFrameMkLst>
            <pc:docMk/>
            <pc:sldMk cId="927181335" sldId="342"/>
            <ac:graphicFrameMk id="15" creationId="{6E87EFAB-689A-2145-8D7B-44C90F61AAEF}"/>
          </ac:graphicFrameMkLst>
        </pc:graphicFrameChg>
      </pc:sldChg>
      <pc:sldChg chg="addSp modSp modNotesTx">
        <pc:chgData name="Seb Fox" userId="ebef3cba-d37b-4760-8813-b688855b9062" providerId="ADAL" clId="{8ADD4109-B0B3-9D43-BB2A-D15041D2EA19}" dt="2018-08-24T15:32:27.228" v="6214" actId="20577"/>
        <pc:sldMkLst>
          <pc:docMk/>
          <pc:sldMk cId="3410554822" sldId="343"/>
        </pc:sldMkLst>
        <pc:spChg chg="add mod">
          <ac:chgData name="Seb Fox" userId="ebef3cba-d37b-4760-8813-b688855b9062" providerId="ADAL" clId="{8ADD4109-B0B3-9D43-BB2A-D15041D2EA19}" dt="2018-08-24T09:41:57.324" v="679" actId="20577"/>
          <ac:spMkLst>
            <pc:docMk/>
            <pc:sldMk cId="3410554822" sldId="343"/>
            <ac:spMk id="9" creationId="{5A121430-B67A-D74F-A56C-0150BF202679}"/>
          </ac:spMkLst>
        </pc:spChg>
      </pc:sldChg>
      <pc:sldChg chg="del">
        <pc:chgData name="Seb Fox" userId="ebef3cba-d37b-4760-8813-b688855b9062" providerId="ADAL" clId="{8ADD4109-B0B3-9D43-BB2A-D15041D2EA19}" dt="2018-08-24T09:43:40.614" v="777" actId="2696"/>
        <pc:sldMkLst>
          <pc:docMk/>
          <pc:sldMk cId="899250505" sldId="344"/>
        </pc:sldMkLst>
      </pc:sldChg>
      <pc:sldChg chg="add del">
        <pc:chgData name="Seb Fox" userId="ebef3cba-d37b-4760-8813-b688855b9062" providerId="ADAL" clId="{8ADD4109-B0B3-9D43-BB2A-D15041D2EA19}" dt="2018-08-24T15:18:21.560" v="6192" actId="2696"/>
        <pc:sldMkLst>
          <pc:docMk/>
          <pc:sldMk cId="3246969033" sldId="344"/>
        </pc:sldMkLst>
      </pc:sldChg>
      <pc:sldChg chg="add del">
        <pc:chgData name="Seb Fox" userId="ebef3cba-d37b-4760-8813-b688855b9062" providerId="ADAL" clId="{8ADD4109-B0B3-9D43-BB2A-D15041D2EA19}" dt="2018-08-24T15:18:10.040" v="6191" actId="2696"/>
        <pc:sldMkLst>
          <pc:docMk/>
          <pc:sldMk cId="3435917179" sldId="345"/>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18-10-08T08:04:32.502" idx="3">
    <p:pos x="2608" y="577"/>
    <p:text>Date line needs aligning</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20" tIns="45710" rIns="91420" bIns="4571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20" tIns="45710" rIns="91420" bIns="4571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10/10/2018</a:t>
            </a:fld>
            <a:endParaRPr lang="en-GB" dirty="0"/>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20" tIns="45710" rIns="91420" bIns="4571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20" tIns="45710" rIns="91420" bIns="4571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88"/>
          </a:xfrm>
          <a:prstGeom prst="rect">
            <a:avLst/>
          </a:prstGeom>
        </p:spPr>
        <p:txBody>
          <a:bodyPr vert="horz" lIns="91420" tIns="45710" rIns="91420" bIns="45710" rtlCol="0"/>
          <a:lstStyle>
            <a:lvl1pPr algn="l">
              <a:defRPr sz="1200"/>
            </a:lvl1pPr>
          </a:lstStyle>
          <a:p>
            <a:endParaRPr lang="en-GB" dirty="0"/>
          </a:p>
        </p:txBody>
      </p:sp>
      <p:sp>
        <p:nvSpPr>
          <p:cNvPr id="3" name="Date Placeholder 2"/>
          <p:cNvSpPr>
            <a:spLocks noGrp="1"/>
          </p:cNvSpPr>
          <p:nvPr>
            <p:ph type="dt" idx="1"/>
          </p:nvPr>
        </p:nvSpPr>
        <p:spPr>
          <a:xfrm>
            <a:off x="3849688" y="2"/>
            <a:ext cx="2946400" cy="496888"/>
          </a:xfrm>
          <a:prstGeom prst="rect">
            <a:avLst/>
          </a:prstGeom>
        </p:spPr>
        <p:txBody>
          <a:bodyPr vert="horz" lIns="91420" tIns="45710" rIns="91420" bIns="45710" rtlCol="0"/>
          <a:lstStyle>
            <a:lvl1pPr algn="r">
              <a:defRPr sz="1200"/>
            </a:lvl1pPr>
          </a:lstStyle>
          <a:p>
            <a:fld id="{B824622D-00E0-4400-B896-CBDBA7651C36}" type="datetimeFigureOut">
              <a:rPr lang="en-GB" smtClean="0"/>
              <a:t>10/10/2018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20" tIns="45710" rIns="91420" bIns="45710" rtlCol="0" anchor="ctr"/>
          <a:lstStyle/>
          <a:p>
            <a:endParaRPr lang="en-GB" dirty="0"/>
          </a:p>
        </p:txBody>
      </p:sp>
      <p:sp>
        <p:nvSpPr>
          <p:cNvPr id="5" name="Notes Placeholder 4"/>
          <p:cNvSpPr>
            <a:spLocks noGrp="1"/>
          </p:cNvSpPr>
          <p:nvPr>
            <p:ph type="body" sz="quarter" idx="3"/>
          </p:nvPr>
        </p:nvSpPr>
        <p:spPr>
          <a:xfrm>
            <a:off x="679450" y="4716464"/>
            <a:ext cx="5438775" cy="4467225"/>
          </a:xfrm>
          <a:prstGeom prst="rect">
            <a:avLst/>
          </a:prstGeom>
        </p:spPr>
        <p:txBody>
          <a:bodyPr vert="horz" lIns="91420" tIns="45710" rIns="91420" bIns="457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2"/>
            <a:ext cx="2946400" cy="496888"/>
          </a:xfrm>
          <a:prstGeom prst="rect">
            <a:avLst/>
          </a:prstGeom>
        </p:spPr>
        <p:txBody>
          <a:bodyPr vert="horz" lIns="91420" tIns="45710" rIns="91420" bIns="4571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2"/>
            <a:ext cx="2946400" cy="496888"/>
          </a:xfrm>
          <a:prstGeom prst="rect">
            <a:avLst/>
          </a:prstGeom>
        </p:spPr>
        <p:txBody>
          <a:bodyPr vert="horz" lIns="91420" tIns="45710" rIns="91420" bIns="45710" rtlCol="0" anchor="b"/>
          <a:lstStyle>
            <a:lvl1pPr algn="r">
              <a:defRPr sz="1200"/>
            </a:lvl1pPr>
          </a:lstStyle>
          <a:p>
            <a:fld id="{F4ADB2A1-3096-4F64-8FB8-C266BDE06286}" type="slidenum">
              <a:rPr lang="en-GB" smtClean="0"/>
              <a:t>‹#›</a:t>
            </a:fld>
            <a:endParaRPr lang="en-GB" dirty="0"/>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a:t>
            </a:fld>
            <a:endParaRPr lang="en-GB" dirty="0"/>
          </a:p>
        </p:txBody>
      </p:sp>
    </p:spTree>
    <p:extLst>
      <p:ext uri="{BB962C8B-B14F-4D97-AF65-F5344CB8AC3E}">
        <p14:creationId xmlns:p14="http://schemas.microsoft.com/office/powerpoint/2010/main" val="1642384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13</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14</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15</a:t>
            </a:fld>
            <a:endParaRPr lang="en-GB" dirty="0"/>
          </a:p>
        </p:txBody>
      </p:sp>
    </p:spTree>
    <p:extLst>
      <p:ext uri="{BB962C8B-B14F-4D97-AF65-F5344CB8AC3E}">
        <p14:creationId xmlns:p14="http://schemas.microsoft.com/office/powerpoint/2010/main" val="1606703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3</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dirty="0"/>
          </a:p>
        </p:txBody>
      </p:sp>
    </p:spTree>
    <p:extLst>
      <p:ext uri="{BB962C8B-B14F-4D97-AF65-F5344CB8AC3E}">
        <p14:creationId xmlns:p14="http://schemas.microsoft.com/office/powerpoint/2010/main" val="1046233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5</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4ADB2A1-3096-4F64-8FB8-C266BDE06286}" type="slidenum">
              <a:rPr lang="en-GB" smtClean="0"/>
              <a:t>6</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7</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8</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11</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12</a:t>
            </a:fld>
            <a:endParaRPr lang="en-GB" dirty="0"/>
          </a:p>
        </p:txBody>
      </p:sp>
    </p:spTree>
    <p:extLst>
      <p:ext uri="{BB962C8B-B14F-4D97-AF65-F5344CB8AC3E}">
        <p14:creationId xmlns:p14="http://schemas.microsoft.com/office/powerpoint/2010/main" val="2245947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
        <p:nvSpPr>
          <p:cNvPr id="6" name="TextBox 5"/>
          <p:cNvSpPr txBox="1"/>
          <p:nvPr userDrawn="1"/>
        </p:nvSpPr>
        <p:spPr>
          <a:xfrm>
            <a:off x="8604448" y="195486"/>
            <a:ext cx="648072" cy="276999"/>
          </a:xfrm>
          <a:prstGeom prst="rect">
            <a:avLst/>
          </a:prstGeom>
          <a:noFill/>
        </p:spPr>
        <p:txBody>
          <a:bodyPr wrap="square" rtlCol="0">
            <a:spAutoFit/>
          </a:bodyPr>
          <a:lstStyle/>
          <a:p>
            <a:fld id="{D86480B0-6847-4D27-B3EC-F99462D2DA11}" type="slidenum">
              <a:rPr lang="en-GB" sz="12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683568" y="2499742"/>
            <a:ext cx="8136904" cy="1152128"/>
          </a:xfrm>
        </p:spPr>
        <p:txBody>
          <a:bodyPr/>
          <a:lstStyle/>
          <a:p>
            <a:r>
              <a:rPr lang="en-GB" dirty="0">
                <a:solidFill>
                  <a:srgbClr val="3E5AA8"/>
                </a:solidFill>
              </a:rPr>
              <a:t>UIG Task Force Progress Report</a:t>
            </a:r>
          </a:p>
        </p:txBody>
      </p:sp>
      <p:sp>
        <p:nvSpPr>
          <p:cNvPr id="4099" name="Subtitle 2"/>
          <p:cNvSpPr>
            <a:spLocks noGrp="1"/>
          </p:cNvSpPr>
          <p:nvPr>
            <p:ph type="subTitle" sz="quarter" idx="1"/>
          </p:nvPr>
        </p:nvSpPr>
        <p:spPr>
          <a:xfrm>
            <a:off x="0" y="4083918"/>
            <a:ext cx="9144000" cy="578644"/>
          </a:xfrm>
        </p:spPr>
        <p:txBody>
          <a:bodyPr/>
          <a:lstStyle/>
          <a:p>
            <a:r>
              <a:rPr lang="en-GB" sz="3600" dirty="0" err="1">
                <a:solidFill>
                  <a:srgbClr val="3E5AA8"/>
                </a:solidFill>
              </a:rPr>
              <a:t>ChMC</a:t>
            </a:r>
            <a:r>
              <a:rPr lang="en-GB" sz="3600" dirty="0">
                <a:solidFill>
                  <a:srgbClr val="3E5AA8"/>
                </a:solidFill>
              </a:rPr>
              <a:t> </a:t>
            </a:r>
            <a:r>
              <a:rPr lang="en-GB" sz="3600" dirty="0" smtClean="0">
                <a:solidFill>
                  <a:srgbClr val="3E5AA8"/>
                </a:solidFill>
              </a:rPr>
              <a:t>10</a:t>
            </a:r>
            <a:r>
              <a:rPr lang="en-GB" sz="3600" baseline="30000" dirty="0" smtClean="0">
                <a:solidFill>
                  <a:srgbClr val="3E5AA8"/>
                </a:solidFill>
              </a:rPr>
              <a:t>th</a:t>
            </a:r>
            <a:r>
              <a:rPr lang="en-GB" sz="3600" dirty="0" smtClean="0">
                <a:solidFill>
                  <a:srgbClr val="3E5AA8"/>
                </a:solidFill>
              </a:rPr>
              <a:t> October </a:t>
            </a:r>
            <a:r>
              <a:rPr lang="en-GB" sz="3600" dirty="0">
                <a:solidFill>
                  <a:srgbClr val="3E5AA8"/>
                </a:solidFill>
              </a:rPr>
              <a:t>2018</a:t>
            </a:r>
          </a:p>
        </p:txBody>
      </p:sp>
    </p:spTree>
    <p:extLst>
      <p:ext uri="{BB962C8B-B14F-4D97-AF65-F5344CB8AC3E}">
        <p14:creationId xmlns:p14="http://schemas.microsoft.com/office/powerpoint/2010/main" val="1721843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123478"/>
            <a:ext cx="8688388" cy="723900"/>
          </a:xfrm>
        </p:spPr>
        <p:txBody>
          <a:bodyPr/>
          <a:lstStyle/>
          <a:p>
            <a:r>
              <a:rPr lang="en-GB" sz="2800" dirty="0"/>
              <a:t>Sprint 2 Outcomes And Sprint 3 Areas Of Investigation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595742"/>
              </p:ext>
            </p:extLst>
          </p:nvPr>
        </p:nvGraphicFramePr>
        <p:xfrm>
          <a:off x="228600" y="987574"/>
          <a:ext cx="8686800" cy="3535680"/>
        </p:xfrm>
        <a:graphic>
          <a:graphicData uri="http://schemas.openxmlformats.org/drawingml/2006/table">
            <a:tbl>
              <a:tblPr firstRow="1" bandRow="1">
                <a:tableStyleId>{5C22544A-7EE6-4342-B048-85BDC9FD1C3A}</a:tableStyleId>
              </a:tblPr>
              <a:tblGrid>
                <a:gridCol w="2183160"/>
                <a:gridCol w="3608040"/>
                <a:gridCol w="2895600"/>
              </a:tblGrid>
              <a:tr h="370840">
                <a:tc>
                  <a:txBody>
                    <a:bodyPr/>
                    <a:lstStyle/>
                    <a:p>
                      <a:r>
                        <a:rPr lang="en-GB" sz="1300" dirty="0" smtClean="0"/>
                        <a:t>Issue Description and</a:t>
                      </a:r>
                      <a:r>
                        <a:rPr lang="en-GB" sz="1300" baseline="0" dirty="0" smtClean="0"/>
                        <a:t> Ref #</a:t>
                      </a:r>
                      <a:endParaRPr lang="en-GB" sz="1300" dirty="0"/>
                    </a:p>
                  </a:txBody>
                  <a:tcPr/>
                </a:tc>
                <a:tc>
                  <a:txBody>
                    <a:bodyPr/>
                    <a:lstStyle/>
                    <a:p>
                      <a:r>
                        <a:rPr lang="en-GB" sz="1300" dirty="0" smtClean="0"/>
                        <a:t>Sprint 2 Findings</a:t>
                      </a:r>
                      <a:endParaRPr lang="en-GB" sz="1300" dirty="0"/>
                    </a:p>
                  </a:txBody>
                  <a:tcPr/>
                </a:tc>
                <a:tc>
                  <a:txBody>
                    <a:bodyPr/>
                    <a:lstStyle/>
                    <a:p>
                      <a:r>
                        <a:rPr lang="en-GB" sz="1300" dirty="0" smtClean="0"/>
                        <a:t>Sprint 3 Next Steps</a:t>
                      </a:r>
                      <a:endParaRPr lang="en-GB" sz="1300" dirty="0"/>
                    </a:p>
                  </a:txBody>
                  <a:tcPr/>
                </a:tc>
              </a:tr>
              <a:tr h="370840">
                <a:tc>
                  <a:txBody>
                    <a:bodyPr/>
                    <a:lstStyle/>
                    <a:p>
                      <a:pPr marL="0" indent="0">
                        <a:buFont typeface="Arial" panose="020B0604020202020204" pitchFamily="34" charset="0"/>
                        <a:buNone/>
                      </a:pPr>
                      <a:r>
                        <a:rPr lang="en-US" sz="1300" dirty="0" smtClean="0"/>
                        <a:t>Accuracy of NDM Algorithm – Holiday Factors </a:t>
                      </a:r>
                      <a:r>
                        <a:rPr lang="en-US" sz="1300" baseline="0" dirty="0" smtClean="0"/>
                        <a:t> (Ref # 13.1)</a:t>
                      </a:r>
                      <a:endParaRPr lang="en-US" sz="1300" dirty="0" smtClean="0"/>
                    </a:p>
                    <a:p>
                      <a:pPr marL="285750" indent="-285750">
                        <a:buFont typeface="Arial" panose="020B0604020202020204" pitchFamily="34" charset="0"/>
                        <a:buChar char="•"/>
                      </a:pPr>
                      <a:endParaRPr lang="en-US" sz="1300" dirty="0" smtClean="0"/>
                    </a:p>
                    <a:p>
                      <a:endParaRPr lang="en-GB" sz="1300" dirty="0"/>
                    </a:p>
                  </a:txBody>
                  <a:tcPr/>
                </a:tc>
                <a:tc>
                  <a:txBody>
                    <a:bodyPr/>
                    <a:lstStyle/>
                    <a:p>
                      <a:r>
                        <a:rPr lang="en-US" sz="1300" dirty="0" smtClean="0"/>
                        <a:t>6 years of data </a:t>
                      </a:r>
                      <a:r>
                        <a:rPr lang="en-US" sz="1300" dirty="0" err="1" smtClean="0"/>
                        <a:t>analysed</a:t>
                      </a:r>
                      <a:r>
                        <a:rPr lang="en-US" sz="1300" dirty="0" smtClean="0"/>
                        <a:t>  suggests that the holiday factors are working as intended</a:t>
                      </a:r>
                      <a:r>
                        <a:rPr lang="en-US" sz="1300" baseline="0" dirty="0" smtClean="0"/>
                        <a:t> (</a:t>
                      </a:r>
                      <a:r>
                        <a:rPr lang="en-US" sz="1300" dirty="0" smtClean="0"/>
                        <a:t>previous holiday spike was a data ‘echo’ caused by the higher overall demand on holiday days and was not an outlier in terms of UIG levels)</a:t>
                      </a:r>
                      <a:endParaRPr lang="en-GB" sz="1300" dirty="0"/>
                    </a:p>
                  </a:txBody>
                  <a:tcPr/>
                </a:tc>
                <a:tc>
                  <a:txBody>
                    <a:bodyPr/>
                    <a:lstStyle/>
                    <a:p>
                      <a:r>
                        <a:rPr lang="en-US" sz="1300" dirty="0" smtClean="0"/>
                        <a:t>No further analysis required</a:t>
                      </a:r>
                      <a:endParaRPr lang="en-GB" sz="13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Standard National Conversion Factor for smaller sites (Ref # 12.2)</a:t>
                      </a:r>
                      <a:endParaRPr lang="en-GB" sz="1300" dirty="0"/>
                    </a:p>
                  </a:txBody>
                  <a:tcPr/>
                </a:tc>
                <a:tc>
                  <a:txBody>
                    <a:bodyPr/>
                    <a:lstStyle/>
                    <a:p>
                      <a:r>
                        <a:rPr lang="en-US" sz="1300" dirty="0" smtClean="0"/>
                        <a:t>Initial comparison to post-Nexus UIG does not suggest a direct correlation between  larger errors in the standard conversion factors against LDZ levels of UIG</a:t>
                      </a:r>
                      <a:endParaRPr lang="en-GB" sz="1300" dirty="0"/>
                    </a:p>
                  </a:txBody>
                  <a:tcPr/>
                </a:tc>
                <a:tc>
                  <a:txBody>
                    <a:bodyPr/>
                    <a:lstStyle/>
                    <a:p>
                      <a:r>
                        <a:rPr lang="en-US" sz="1300" dirty="0" smtClean="0"/>
                        <a:t>Other evidence provided by customers warrants further investigation, therefore carrying forward to Sprint 3.</a:t>
                      </a:r>
                      <a:endParaRPr lang="en-GB" sz="1300" dirty="0"/>
                    </a:p>
                  </a:txBody>
                  <a:tcPr/>
                </a:tc>
              </a:tr>
              <a:tr h="370840">
                <a:tc>
                  <a:txBody>
                    <a:bodyPr/>
                    <a:lstStyle/>
                    <a:p>
                      <a:r>
                        <a:rPr lang="en-US" sz="1300" dirty="0" smtClean="0"/>
                        <a:t>Meter Points in "Isolated" status which are registering consumption (Ref  # 18)</a:t>
                      </a:r>
                      <a:endParaRPr lang="en-GB" sz="1300" dirty="0"/>
                    </a:p>
                  </a:txBody>
                  <a:tcPr/>
                </a:tc>
                <a:tc>
                  <a:txBody>
                    <a:bodyPr/>
                    <a:lstStyle/>
                    <a:p>
                      <a:r>
                        <a:rPr lang="en-US" sz="1300" dirty="0" smtClean="0"/>
                        <a:t>Evidence found shows that known sites contribute around 0.006% of total throughput. </a:t>
                      </a:r>
                      <a:endParaRPr lang="en-GB"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Known sites passed to BAU.</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Further investigation to estimate possible</a:t>
                      </a:r>
                      <a:r>
                        <a:rPr lang="en-US" sz="1300" baseline="0" dirty="0" smtClean="0"/>
                        <a:t> scale of unreported isolated sites which are consuming gas</a:t>
                      </a:r>
                      <a:endParaRPr lang="en-GB" sz="1300" dirty="0" smtClean="0"/>
                    </a:p>
                  </a:txBody>
                  <a:tcPr/>
                </a:tc>
              </a:tr>
            </a:tbl>
          </a:graphicData>
        </a:graphic>
      </p:graphicFrame>
    </p:spTree>
    <p:extLst>
      <p:ext uri="{BB962C8B-B14F-4D97-AF65-F5344CB8AC3E}">
        <p14:creationId xmlns:p14="http://schemas.microsoft.com/office/powerpoint/2010/main" val="356027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Sprint 3 Further Areas Of Investigation</a:t>
            </a:r>
            <a:endParaRPr lang="en-GB" dirty="0"/>
          </a:p>
        </p:txBody>
      </p:sp>
      <p:sp>
        <p:nvSpPr>
          <p:cNvPr id="5" name="Content Placeholder 4"/>
          <p:cNvSpPr>
            <a:spLocks noGrp="1"/>
          </p:cNvSpPr>
          <p:nvPr>
            <p:ph idx="1"/>
          </p:nvPr>
        </p:nvSpPr>
        <p:spPr/>
        <p:txBody>
          <a:bodyPr/>
          <a:lstStyle/>
          <a:p>
            <a:r>
              <a:rPr lang="en-GB" smtClean="0"/>
              <a:t>Sprint 3 Activities</a:t>
            </a:r>
          </a:p>
          <a:p>
            <a:pPr lvl="1"/>
            <a:r>
              <a:rPr lang="en-GB" smtClean="0"/>
              <a:t>Accuracy/out of date AQs (Ref # 3.2) – Carried forward</a:t>
            </a:r>
          </a:p>
          <a:p>
            <a:pPr lvl="2"/>
            <a:r>
              <a:rPr lang="en-GB" smtClean="0"/>
              <a:t>Analyse trend of AQs, including up to 5 years of high level market data, to see if there is a relationship to UIG levels.</a:t>
            </a:r>
          </a:p>
          <a:p>
            <a:pPr lvl="1"/>
            <a:r>
              <a:rPr lang="en-GB" smtClean="0"/>
              <a:t>DM Nomination Accuracy (Ref # 9) – Carried forward</a:t>
            </a:r>
          </a:p>
          <a:p>
            <a:pPr lvl="2"/>
            <a:r>
              <a:rPr lang="en-GB" smtClean="0"/>
              <a:t>Data extract delivered to Taskforce, need to validate data received and analyse data for relationship between DM Noms accuracy and UIG.</a:t>
            </a:r>
          </a:p>
          <a:p>
            <a:endParaRPr lang="en-GB" dirty="0"/>
          </a:p>
        </p:txBody>
      </p:sp>
    </p:spTree>
    <p:extLst>
      <p:ext uri="{BB962C8B-B14F-4D97-AF65-F5344CB8AC3E}">
        <p14:creationId xmlns:p14="http://schemas.microsoft.com/office/powerpoint/2010/main" val="743300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Shipper Dashboards </a:t>
            </a:r>
            <a:endParaRPr lang="en-GB" dirty="0"/>
          </a:p>
        </p:txBody>
      </p:sp>
      <p:sp>
        <p:nvSpPr>
          <p:cNvPr id="4" name="Content Placeholder 5"/>
          <p:cNvSpPr>
            <a:spLocks noGrp="1"/>
          </p:cNvSpPr>
          <p:nvPr>
            <p:ph idx="1"/>
          </p:nvPr>
        </p:nvSpPr>
        <p:spPr>
          <a:xfrm>
            <a:off x="225425" y="555526"/>
            <a:ext cx="8686800" cy="4320480"/>
          </a:xfrm>
        </p:spPr>
        <p:txBody>
          <a:bodyPr/>
          <a:lstStyle/>
          <a:p>
            <a:pPr lvl="1"/>
            <a:endParaRPr lang="en-GB" sz="1200" i="1" dirty="0" smtClean="0"/>
          </a:p>
          <a:p>
            <a:pPr lvl="1"/>
            <a:endParaRPr lang="en-GB" sz="1400" i="1" dirty="0" smtClean="0"/>
          </a:p>
          <a:p>
            <a:pPr lvl="1"/>
            <a:endParaRPr lang="en-GB" sz="1400" i="1" dirty="0"/>
          </a:p>
          <a:p>
            <a:pPr lvl="1"/>
            <a:r>
              <a:rPr lang="en-GB" sz="1400" i="1" dirty="0" smtClean="0"/>
              <a:t>For discussion: which industry forum(s) should we consult as part of the design and build</a:t>
            </a:r>
          </a:p>
          <a:p>
            <a:pPr lvl="1"/>
            <a:r>
              <a:rPr lang="en-GB" sz="1400" i="1" dirty="0"/>
              <a:t>The estimated effort </a:t>
            </a:r>
            <a:r>
              <a:rPr lang="en-GB" sz="1400" i="1" dirty="0" smtClean="0"/>
              <a:t>to produce a Minimum Viable Product (including contingency) </a:t>
            </a:r>
            <a:r>
              <a:rPr lang="en-GB" sz="1400" i="1" dirty="0"/>
              <a:t>translates to a delivery time of no less than 3 weeks but is not envisaged to be more than 6 weeks to </a:t>
            </a:r>
            <a:r>
              <a:rPr lang="en-GB" sz="1400" i="1" dirty="0" smtClean="0"/>
              <a:t>create, this is purely </a:t>
            </a:r>
            <a:r>
              <a:rPr lang="en-GB" sz="1400" i="1" dirty="0"/>
              <a:t>based on the drafted reports </a:t>
            </a:r>
            <a:r>
              <a:rPr lang="en-GB" sz="1400" i="1" dirty="0" smtClean="0"/>
              <a:t>specified below. (any changes to this would need further assessment).</a:t>
            </a:r>
          </a:p>
          <a:p>
            <a:pPr lvl="1"/>
            <a:r>
              <a:rPr lang="en-GB" sz="1400" i="1" dirty="0" smtClean="0"/>
              <a:t>Current view on costs – included under current budget approval  - Only o/s query is regarding licence costs – tbc.</a:t>
            </a:r>
            <a:endParaRPr lang="en-GB" sz="1400" i="1" dirty="0"/>
          </a:p>
          <a:p>
            <a:pPr lvl="1"/>
            <a:r>
              <a:rPr lang="en-GB" sz="1400" i="1" dirty="0" smtClean="0"/>
              <a:t>Current thinking of reports required:</a:t>
            </a:r>
          </a:p>
          <a:p>
            <a:pPr lvl="1"/>
            <a:endParaRPr lang="en-GB" sz="1200" i="1" dirty="0"/>
          </a:p>
        </p:txBody>
      </p:sp>
    </p:spTree>
    <p:extLst>
      <p:ext uri="{BB962C8B-B14F-4D97-AF65-F5344CB8AC3E}">
        <p14:creationId xmlns:p14="http://schemas.microsoft.com/office/powerpoint/2010/main" val="2854845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Shipper Dashboards continued. </a:t>
            </a:r>
            <a:endParaRPr lang="en-GB" dirty="0"/>
          </a:p>
        </p:txBody>
      </p:sp>
      <p:sp>
        <p:nvSpPr>
          <p:cNvPr id="4" name="Content Placeholder 5"/>
          <p:cNvSpPr>
            <a:spLocks noGrp="1"/>
          </p:cNvSpPr>
          <p:nvPr>
            <p:ph idx="1"/>
          </p:nvPr>
        </p:nvSpPr>
        <p:spPr>
          <a:xfrm>
            <a:off x="228600" y="681540"/>
            <a:ext cx="8686800" cy="3456384"/>
          </a:xfrm>
        </p:spPr>
        <p:txBody>
          <a:bodyPr/>
          <a:lstStyle/>
          <a:p>
            <a:pPr marL="457200" lvl="1" indent="0">
              <a:buNone/>
            </a:pPr>
            <a:endParaRPr lang="en-GB" sz="1200" b="1" dirty="0" smtClean="0"/>
          </a:p>
          <a:p>
            <a:pPr marL="457200" lvl="1" indent="0">
              <a:buNone/>
            </a:pPr>
            <a:endParaRPr lang="en-GB" sz="1200" b="1" dirty="0" smtClean="0"/>
          </a:p>
          <a:p>
            <a:pPr marL="457200" lvl="1" indent="0">
              <a:buNone/>
            </a:pPr>
            <a:endParaRPr lang="en-GB" sz="1200" b="1" dirty="0" smtClean="0"/>
          </a:p>
          <a:p>
            <a:pPr marL="457200" lvl="1" indent="0">
              <a:buNone/>
            </a:pPr>
            <a:endParaRPr lang="en-GB" sz="1200" b="1" dirty="0"/>
          </a:p>
          <a:p>
            <a:pPr marL="457200" lvl="1" indent="0">
              <a:buNone/>
            </a:pPr>
            <a:endParaRPr lang="en-GB" sz="1200" b="1" dirty="0" smtClean="0"/>
          </a:p>
          <a:p>
            <a:pPr marL="457200" lvl="1" indent="0">
              <a:buNone/>
            </a:pPr>
            <a:endParaRPr lang="en-GB" sz="1200" b="1" dirty="0"/>
          </a:p>
          <a:p>
            <a:pPr marL="457200" lvl="1" indent="0">
              <a:buNone/>
            </a:pPr>
            <a:endParaRPr lang="en-GB" sz="1200" b="1" dirty="0" smtClean="0"/>
          </a:p>
          <a:p>
            <a:pPr marL="457200" lvl="1" indent="0">
              <a:buNone/>
            </a:pPr>
            <a:endParaRPr lang="en-GB" sz="1200" b="1" dirty="0"/>
          </a:p>
          <a:p>
            <a:pPr marL="457200" lvl="1" indent="0">
              <a:buNone/>
            </a:pPr>
            <a:endParaRPr lang="en-GB" sz="1200" b="1" dirty="0" smtClean="0"/>
          </a:p>
          <a:p>
            <a:pPr marL="457200" lvl="1" indent="0">
              <a:buNone/>
            </a:pPr>
            <a:endParaRPr lang="en-GB" sz="1200" b="1" dirty="0"/>
          </a:p>
          <a:p>
            <a:pPr marL="457200" lvl="1" indent="0">
              <a:buNone/>
            </a:pPr>
            <a:endParaRPr lang="en-GB" sz="1200" b="1" dirty="0" smtClean="0"/>
          </a:p>
          <a:p>
            <a:pPr marL="457200" lvl="1" indent="0">
              <a:buNone/>
            </a:pPr>
            <a:endParaRPr lang="en-GB" sz="1200" b="1" dirty="0"/>
          </a:p>
          <a:p>
            <a:pPr marL="457200" lvl="1" indent="0">
              <a:buNone/>
            </a:pPr>
            <a:endParaRPr lang="en-GB" sz="1200" b="1" dirty="0" smtClean="0"/>
          </a:p>
          <a:p>
            <a:pPr marL="457200" lvl="1" indent="0">
              <a:buNone/>
            </a:pPr>
            <a:endParaRPr lang="en-GB" sz="12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825921"/>
            <a:ext cx="8456613" cy="340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1520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Shipper Dashboards continued. </a:t>
            </a:r>
            <a:endParaRPr lang="en-GB" dirty="0"/>
          </a:p>
        </p:txBody>
      </p:sp>
      <p:sp>
        <p:nvSpPr>
          <p:cNvPr id="4" name="Content Placeholder 5"/>
          <p:cNvSpPr>
            <a:spLocks noGrp="1"/>
          </p:cNvSpPr>
          <p:nvPr>
            <p:ph idx="1"/>
          </p:nvPr>
        </p:nvSpPr>
        <p:spPr>
          <a:xfrm>
            <a:off x="228600" y="681540"/>
            <a:ext cx="8686800" cy="3456384"/>
          </a:xfrm>
        </p:spPr>
        <p:txBody>
          <a:bodyPr/>
          <a:lstStyle/>
          <a:p>
            <a:pPr marL="457200" lvl="1" indent="0">
              <a:buNone/>
            </a:pPr>
            <a:endParaRPr lang="en-GB" sz="1400" b="1" dirty="0" smtClean="0"/>
          </a:p>
          <a:p>
            <a:pPr marL="457200" lvl="1" indent="0">
              <a:buNone/>
            </a:pPr>
            <a:r>
              <a:rPr lang="en-GB" sz="1400" b="1" dirty="0" smtClean="0"/>
              <a:t>Reporting capabilities considered for inclusion on drafted reports:</a:t>
            </a:r>
          </a:p>
          <a:p>
            <a:pPr marL="457200" lvl="1" indent="0">
              <a:buNone/>
            </a:pPr>
            <a:endParaRPr lang="en-GB" sz="1400" b="1" dirty="0" smtClean="0"/>
          </a:p>
          <a:p>
            <a:pPr lvl="1"/>
            <a:r>
              <a:rPr lang="en-GB" sz="1400" dirty="0" smtClean="0"/>
              <a:t>Trending – All of the reports to indicate if trending is up or down against historic data</a:t>
            </a:r>
          </a:p>
          <a:p>
            <a:pPr lvl="1"/>
            <a:r>
              <a:rPr lang="en-GB" sz="1400" dirty="0" smtClean="0"/>
              <a:t>Comparison to market – Shipper ranking, 1</a:t>
            </a:r>
            <a:r>
              <a:rPr lang="en-GB" sz="1400" baseline="30000" dirty="0" smtClean="0"/>
              <a:t>st</a:t>
            </a:r>
            <a:r>
              <a:rPr lang="en-GB" sz="1400" dirty="0" smtClean="0"/>
              <a:t>, 2</a:t>
            </a:r>
            <a:r>
              <a:rPr lang="en-GB" sz="1400" baseline="30000" dirty="0" smtClean="0"/>
              <a:t>nd</a:t>
            </a:r>
            <a:r>
              <a:rPr lang="en-GB" sz="1400" dirty="0" smtClean="0"/>
              <a:t> </a:t>
            </a:r>
            <a:r>
              <a:rPr lang="en-GB" sz="1400" dirty="0" err="1" smtClean="0"/>
              <a:t>etc</a:t>
            </a:r>
            <a:r>
              <a:rPr lang="en-GB" sz="1400" dirty="0" smtClean="0"/>
              <a:t> out of the number of shippers this metric applies to.  Note Shippers will not have visibility of other shippers rankings</a:t>
            </a:r>
          </a:p>
          <a:p>
            <a:pPr lvl="1"/>
            <a:r>
              <a:rPr lang="en-GB" sz="1400" dirty="0" smtClean="0"/>
              <a:t>LDZ/Post code drill down – Capability for counts to be available at LDZ/Post code level</a:t>
            </a:r>
          </a:p>
          <a:p>
            <a:pPr lvl="1"/>
            <a:r>
              <a:rPr lang="en-GB" sz="1400" dirty="0" smtClean="0"/>
              <a:t>Shipper filter – To enable a user to view data for an individual supplier (if required)</a:t>
            </a:r>
            <a:endParaRPr lang="en-GB" sz="1400" dirty="0"/>
          </a:p>
        </p:txBody>
      </p:sp>
    </p:spTree>
    <p:extLst>
      <p:ext uri="{BB962C8B-B14F-4D97-AF65-F5344CB8AC3E}">
        <p14:creationId xmlns:p14="http://schemas.microsoft.com/office/powerpoint/2010/main" val="1262866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4011910"/>
            <a:ext cx="9144000" cy="113159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Overview </a:t>
            </a:r>
            <a:r>
              <a:rPr lang="en-GB" dirty="0" smtClean="0"/>
              <a:t>Of Taskforce Funding</a:t>
            </a:r>
            <a:endParaRPr lang="en-GB" dirty="0"/>
          </a:p>
        </p:txBody>
      </p:sp>
      <p:sp>
        <p:nvSpPr>
          <p:cNvPr id="5" name="TextBox 4"/>
          <p:cNvSpPr txBox="1"/>
          <p:nvPr/>
        </p:nvSpPr>
        <p:spPr>
          <a:xfrm>
            <a:off x="539552" y="1597754"/>
            <a:ext cx="2000869" cy="253916"/>
          </a:xfrm>
          <a:prstGeom prst="rect">
            <a:avLst/>
          </a:prstGeom>
          <a:noFill/>
        </p:spPr>
        <p:txBody>
          <a:bodyPr wrap="none" rtlCol="0">
            <a:spAutoFit/>
          </a:bodyPr>
          <a:lstStyle/>
          <a:p>
            <a:r>
              <a:rPr lang="en-GB" sz="1050" b="1" u="sng" dirty="0" smtClean="0"/>
              <a:t>UIG Taskforce Spend Profile</a:t>
            </a:r>
            <a:endParaRPr lang="en-GB" sz="1050" b="1" u="sng" dirty="0"/>
          </a:p>
        </p:txBody>
      </p:sp>
      <p:sp>
        <p:nvSpPr>
          <p:cNvPr id="10" name="Rectangle 9"/>
          <p:cNvSpPr/>
          <p:nvPr/>
        </p:nvSpPr>
        <p:spPr>
          <a:xfrm>
            <a:off x="179512" y="819458"/>
            <a:ext cx="8595047"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342900" indent="-342900" defTabSz="914400" eaLnBrk="0" hangingPunct="0">
              <a:spcBef>
                <a:spcPct val="20000"/>
              </a:spcBef>
              <a:buClr>
                <a:srgbClr val="0062C8"/>
              </a:buClr>
              <a:buFont typeface="Wingdings" pitchFamily="2" charset="2"/>
              <a:buChar char="§"/>
            </a:pPr>
            <a:r>
              <a:rPr lang="en-US" sz="900" kern="0" dirty="0" smtClean="0">
                <a:solidFill>
                  <a:srgbClr val="3E5AA8"/>
                </a:solidFill>
                <a:latin typeface="+mn-lt"/>
                <a:ea typeface="+mn-ea"/>
              </a:rPr>
              <a:t>DSC ChMC in July approved a BER of £1.1m for XRN 4695 to enable Xoserve to lead on the investigation to the causes and contributors to levels and volatility of UIG. Included within this £1.1m exists the £350k reserved as a placeholder for UIG-related activities in Xoserve’s approved 2018 Business Plan (BP18). </a:t>
            </a:r>
          </a:p>
          <a:p>
            <a:pPr defTabSz="914400" eaLnBrk="0" hangingPunct="0">
              <a:spcBef>
                <a:spcPct val="20000"/>
              </a:spcBef>
              <a:buClr>
                <a:srgbClr val="0062C8"/>
              </a:buClr>
            </a:pPr>
            <a:endParaRPr lang="en-GB" sz="900" kern="0" dirty="0">
              <a:solidFill>
                <a:srgbClr val="3E5AA8"/>
              </a:solidFill>
              <a:latin typeface="+mn-lt"/>
              <a:ea typeface="+mn-ea"/>
            </a:endParaRPr>
          </a:p>
          <a:p>
            <a:pPr marL="342900" indent="-342900" defTabSz="914400" eaLnBrk="0" hangingPunct="0">
              <a:spcBef>
                <a:spcPct val="20000"/>
              </a:spcBef>
              <a:buClr>
                <a:srgbClr val="0062C8"/>
              </a:buClr>
              <a:buFont typeface="Wingdings" pitchFamily="2" charset="2"/>
              <a:buChar char="§"/>
            </a:pPr>
            <a:r>
              <a:rPr lang="en-US" sz="900" kern="0" dirty="0" smtClean="0">
                <a:solidFill>
                  <a:srgbClr val="3E5AA8"/>
                </a:solidFill>
              </a:rPr>
              <a:t>The Task Force is currently tracking to forecast spend. Xoserve’s Q2 forecast process is running through October – an update will be provided in due course.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923678"/>
            <a:ext cx="5862016" cy="311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5943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Background</a:t>
            </a:r>
          </a:p>
        </p:txBody>
      </p:sp>
      <p:sp>
        <p:nvSpPr>
          <p:cNvPr id="6" name="Content Placeholder 5"/>
          <p:cNvSpPr>
            <a:spLocks noGrp="1"/>
          </p:cNvSpPr>
          <p:nvPr>
            <p:ph idx="1"/>
          </p:nvPr>
        </p:nvSpPr>
        <p:spPr/>
        <p:txBody>
          <a:bodyPr/>
          <a:lstStyle/>
          <a:p>
            <a:r>
              <a:rPr lang="en-GB" sz="1400" dirty="0"/>
              <a:t>Modification 0658: ‘CDSP to identify and develop improvements to LDZ settlement processes’ approved by Ofgem on 6th July 2018</a:t>
            </a:r>
          </a:p>
          <a:p>
            <a:pPr lvl="1"/>
            <a:r>
              <a:rPr lang="en-GB" sz="12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r>
              <a:rPr lang="en-GB" sz="1200" dirty="0" smtClean="0"/>
              <a:t>.</a:t>
            </a:r>
            <a:endParaRPr lang="en-GB" sz="1400" dirty="0"/>
          </a:p>
          <a:p>
            <a:r>
              <a:rPr lang="en-GB" sz="1400" dirty="0"/>
              <a:t>BER for Change Reference Number XRN4695: ‘Investigating causes and contributors to levels and volatility of Unidentified Gas’ approved at ChMC on 11th July 2018</a:t>
            </a:r>
          </a:p>
          <a:p>
            <a:pPr lvl="1"/>
            <a:r>
              <a:rPr lang="en-GB" sz="12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r>
              <a:rPr lang="en-GB" sz="1200" dirty="0" smtClean="0"/>
              <a:t>.</a:t>
            </a:r>
            <a:endParaRPr lang="en-GB" sz="1400" dirty="0"/>
          </a:p>
          <a:p>
            <a:r>
              <a:rPr lang="en-GB" sz="1400" dirty="0"/>
              <a:t>The following slides </a:t>
            </a:r>
            <a:r>
              <a:rPr lang="en-GB" sz="1400" dirty="0" smtClean="0"/>
              <a:t>provide: </a:t>
            </a:r>
          </a:p>
          <a:p>
            <a:pPr lvl="1"/>
            <a:r>
              <a:rPr lang="en-GB" sz="1200" dirty="0"/>
              <a:t>Task Force Dashboard</a:t>
            </a:r>
          </a:p>
          <a:p>
            <a:pPr lvl="1"/>
            <a:r>
              <a:rPr lang="en-GB" sz="1200" dirty="0"/>
              <a:t>POAP</a:t>
            </a:r>
          </a:p>
          <a:p>
            <a:pPr lvl="1"/>
            <a:r>
              <a:rPr lang="en-GB" sz="1200" dirty="0"/>
              <a:t>Executive Summary of Sprint </a:t>
            </a:r>
            <a:r>
              <a:rPr lang="en-GB" sz="1200" dirty="0" smtClean="0"/>
              <a:t>1</a:t>
            </a:r>
          </a:p>
          <a:p>
            <a:pPr lvl="1"/>
            <a:r>
              <a:rPr lang="en-US" sz="1200" dirty="0" smtClean="0"/>
              <a:t>Post </a:t>
            </a:r>
            <a:r>
              <a:rPr lang="en-US" sz="1200" dirty="0"/>
              <a:t>Sprint 1: Areas Of </a:t>
            </a:r>
            <a:r>
              <a:rPr lang="en-US" sz="1200" dirty="0" smtClean="0"/>
              <a:t>Investigation (placeholder)</a:t>
            </a:r>
          </a:p>
          <a:p>
            <a:pPr lvl="1"/>
            <a:r>
              <a:rPr lang="en-GB" sz="1200" dirty="0" smtClean="0"/>
              <a:t>Shipper dashboards (placeholder)</a:t>
            </a:r>
            <a:endParaRPr lang="en-GB" sz="1200" dirty="0"/>
          </a:p>
          <a:p>
            <a:pPr lvl="1"/>
            <a:r>
              <a:rPr lang="en-GB" sz="1200" dirty="0"/>
              <a:t>Reporting on </a:t>
            </a:r>
            <a:r>
              <a:rPr lang="en-GB" sz="1200" dirty="0" smtClean="0"/>
              <a:t>budget</a:t>
            </a:r>
            <a:endParaRPr lang="en-GB" sz="1200" dirty="0"/>
          </a:p>
          <a:p>
            <a:pPr lvl="1"/>
            <a:endParaRPr lang="en-GB" sz="1200" dirty="0"/>
          </a:p>
          <a:p>
            <a:pPr lvl="1"/>
            <a:endParaRPr lang="en-GB" sz="1200" dirty="0"/>
          </a:p>
        </p:txBody>
      </p:sp>
      <p:sp>
        <p:nvSpPr>
          <p:cNvPr id="4" name="Footer Placeholder 3"/>
          <p:cNvSpPr>
            <a:spLocks noGrp="1"/>
          </p:cNvSpPr>
          <p:nvPr>
            <p:ph type="ftr" sz="quarter" idx="10"/>
          </p:nvPr>
        </p:nvSpPr>
        <p:spPr/>
        <p:txBody>
          <a:bodyPr/>
          <a:lstStyle/>
          <a:p>
            <a:pPr>
              <a:defRPr/>
            </a:pPr>
            <a:fld id="{10AA87E4-1071-4181-ADC0-8B22760010CB}" type="slidenum">
              <a:rPr lang="en-GB" smtClean="0"/>
              <a:pPr>
                <a:defRPr/>
              </a:pPr>
              <a:t>2</a:t>
            </a:fld>
            <a:endParaRPr lang="en-GB" dirty="0"/>
          </a:p>
        </p:txBody>
      </p:sp>
    </p:spTree>
    <p:extLst>
      <p:ext uri="{BB962C8B-B14F-4D97-AF65-F5344CB8AC3E}">
        <p14:creationId xmlns:p14="http://schemas.microsoft.com/office/powerpoint/2010/main" val="1573264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a:t>
            </a:r>
            <a:r>
              <a:rPr lang="en-GB" dirty="0" smtClean="0"/>
              <a:t>Dashboard</a:t>
            </a:r>
            <a:endParaRPr lang="en-GB" dirty="0"/>
          </a:p>
        </p:txBody>
      </p:sp>
      <p:sp>
        <p:nvSpPr>
          <p:cNvPr id="7" name="TextBox 6">
            <a:extLst>
              <a:ext uri="{FF2B5EF4-FFF2-40B4-BE49-F238E27FC236}">
                <a16:creationId xmlns="" xmlns:a16="http://schemas.microsoft.com/office/drawing/2014/main" id="{CB52235E-B02C-D446-8E73-FC4656F5C1A2}"/>
              </a:ext>
            </a:extLst>
          </p:cNvPr>
          <p:cNvSpPr txBox="1"/>
          <p:nvPr/>
        </p:nvSpPr>
        <p:spPr>
          <a:xfrm>
            <a:off x="6568868" y="123478"/>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
        <p:nvSpPr>
          <p:cNvPr id="8"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8534222" y="43065"/>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sp>
        <p:nvSpPr>
          <p:cNvPr id="9" name="TextBox 8">
            <a:extLst>
              <a:ext uri="{FF2B5EF4-FFF2-40B4-BE49-F238E27FC236}">
                <a16:creationId xmlns="" xmlns:a16="http://schemas.microsoft.com/office/drawing/2014/main"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4" name="Table 13">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1838637504"/>
              </p:ext>
            </p:extLst>
          </p:nvPr>
        </p:nvGraphicFramePr>
        <p:xfrm>
          <a:off x="247134" y="2381309"/>
          <a:ext cx="4202558" cy="2179919"/>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719455"/>
                <a:gridCol w="648072">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174508">
                <a:tc>
                  <a:txBody>
                    <a:bodyPr/>
                    <a:lstStyle/>
                    <a:p>
                      <a:pPr algn="ctr" rtl="0" fontAlgn="ctr"/>
                      <a:r>
                        <a:rPr lang="en-GB" sz="800" b="1" i="0" u="none" strike="noStrike" dirty="0" smtClean="0">
                          <a:solidFill>
                            <a:schemeClr val="tx2"/>
                          </a:solidFill>
                          <a:effectLst/>
                          <a:latin typeface="+mj-lt"/>
                        </a:rPr>
                        <a:t>Progress</a:t>
                      </a:r>
                      <a:r>
                        <a:rPr lang="en-GB" sz="800" b="1" i="0" u="none" strike="noStrike" baseline="0" dirty="0" smtClean="0">
                          <a:solidFill>
                            <a:schemeClr val="tx2"/>
                          </a:solidFill>
                          <a:effectLst/>
                          <a:latin typeface="+mj-lt"/>
                        </a:rPr>
                        <a:t> since last month - k</a:t>
                      </a:r>
                      <a:r>
                        <a:rPr lang="en-GB" sz="800" b="1" i="0" u="none" strike="noStrike" dirty="0" smtClean="0">
                          <a:solidFill>
                            <a:schemeClr val="tx2"/>
                          </a:solidFill>
                          <a:effectLst/>
                          <a:latin typeface="+mj-lt"/>
                        </a:rPr>
                        <a:t>ey </a:t>
                      </a:r>
                      <a:r>
                        <a:rPr lang="en-GB" sz="800" b="1" i="0" u="none" strike="noStrike" dirty="0">
                          <a:solidFill>
                            <a:schemeClr val="tx2"/>
                          </a:solidFill>
                          <a:effectLst/>
                          <a:latin typeface="+mj-lt"/>
                        </a:rPr>
                        <a:t>m</a:t>
                      </a:r>
                      <a:r>
                        <a:rPr lang="en-GB" sz="800" b="1" i="0" u="none" strike="noStrike" dirty="0" smtClean="0">
                          <a:solidFill>
                            <a:schemeClr val="tx2"/>
                          </a:solidFill>
                          <a:effectLst/>
                          <a:latin typeface="+mj-lt"/>
                        </a:rPr>
                        <a:t>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Knowledge transfer completed with CC</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 + 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JIRA boards in place for effective Sprint working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Produce initial industry reports on key areas of performance, e.g. meter read submission and quantify value-at-risk</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Complete Sprint 1</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AA + IA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24/08</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Sprint 2 Kick off Workshop / Deliverable</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 prioritisation</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AA +</a:t>
                      </a:r>
                      <a:r>
                        <a:rPr lang="en-GB" sz="800" kern="1200" baseline="0" dirty="0" smtClean="0">
                          <a:solidFill>
                            <a:schemeClr val="tx2"/>
                          </a:solidFill>
                          <a:latin typeface="+mj-lt"/>
                          <a:ea typeface="Calibri" charset="0"/>
                          <a:cs typeface="Times New Roman" panose="02020603050405020304" pitchFamily="18" charset="0"/>
                        </a:rPr>
                        <a:t> IA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24/08</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a:solidFill>
                          <a:srgbClr val="1D3E61"/>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smtClean="0">
                          <a:solidFill>
                            <a:schemeClr val="tx2"/>
                          </a:solidFill>
                          <a:latin typeface="+mj-lt"/>
                          <a:cs typeface="Times New Roman" panose="02020603050405020304" pitchFamily="18" charset="0"/>
                        </a:rPr>
                        <a:t>Publication of Sprint 1 Executive Summary</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AA +</a:t>
                      </a:r>
                      <a:r>
                        <a:rPr lang="en-GB" sz="800" kern="1200" baseline="0" dirty="0" smtClean="0">
                          <a:solidFill>
                            <a:schemeClr val="tx2"/>
                          </a:solidFill>
                          <a:latin typeface="+mn-lt"/>
                          <a:ea typeface="Calibri" charset="0"/>
                          <a:cs typeface="Times New Roman" panose="02020603050405020304" pitchFamily="18" charset="0"/>
                        </a:rPr>
                        <a:t> IA</a:t>
                      </a:r>
                      <a:endParaRPr lang="en-GB" sz="800" kern="1200" dirty="0" smtClean="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27/08</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Design functional requirements for initial shipper dashboards</a:t>
                      </a:r>
                      <a:r>
                        <a:rPr lang="en-GB" sz="800" kern="1200" baseline="0" dirty="0" smtClean="0">
                          <a:solidFill>
                            <a:schemeClr val="tx2"/>
                          </a:solidFill>
                          <a:latin typeface="+mn-lt"/>
                          <a:ea typeface="Calibri" charset="0"/>
                          <a:cs typeface="Times New Roman" panose="02020603050405020304" pitchFamily="18" charset="0"/>
                        </a:rPr>
                        <a:t> </a:t>
                      </a:r>
                      <a:r>
                        <a:rPr lang="en-GB" sz="800" kern="1200" dirty="0" smtClean="0">
                          <a:solidFill>
                            <a:schemeClr val="tx2"/>
                          </a:solidFill>
                          <a:latin typeface="+mn-lt"/>
                          <a:ea typeface="Calibri" charset="0"/>
                          <a:cs typeface="Times New Roman" panose="02020603050405020304" pitchFamily="18" charset="0"/>
                        </a:rPr>
                        <a:t>on high-priority issues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smtClean="0">
                          <a:solidFill>
                            <a:schemeClr val="tx2"/>
                          </a:solidFill>
                          <a:latin typeface="+mj-lt"/>
                          <a:ea typeface="Calibri" charset="0"/>
                          <a:cs typeface="Times New Roman" panose="02020603050405020304" pitchFamily="18" charset="0"/>
                        </a:rPr>
                        <a:t>07/09</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01/10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11" name="Table 10">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1191729925"/>
              </p:ext>
            </p:extLst>
          </p:nvPr>
        </p:nvGraphicFramePr>
        <p:xfrm>
          <a:off x="4617911" y="2381308"/>
          <a:ext cx="4202561" cy="2143489"/>
        </p:xfrm>
        <a:graphic>
          <a:graphicData uri="http://schemas.openxmlformats.org/drawingml/2006/table">
            <a:tbl>
              <a:tblPr firstRow="1" bandRow="1">
                <a:tableStyleId>{5C22544A-7EE6-4342-B048-85BDC9FD1C3A}</a:tableStyleId>
              </a:tblPr>
              <a:tblGrid>
                <a:gridCol w="2339613">
                  <a:extLst>
                    <a:ext uri="{9D8B030D-6E8A-4147-A177-3AD203B41FA5}">
                      <a16:colId xmlns="" xmlns:a16="http://schemas.microsoft.com/office/drawing/2014/main" val="20000"/>
                    </a:ext>
                  </a:extLst>
                </a:gridCol>
                <a:gridCol w="710820"/>
                <a:gridCol w="648072">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139407">
                <a:tc>
                  <a:txBody>
                    <a:bodyPr/>
                    <a:lstStyle/>
                    <a:p>
                      <a:pPr algn="ctr" rtl="0" fontAlgn="ctr"/>
                      <a:r>
                        <a:rPr lang="en-GB" sz="800" b="1" i="0" u="none" strike="noStrike" dirty="0" smtClean="0">
                          <a:solidFill>
                            <a:schemeClr val="tx2"/>
                          </a:solidFill>
                          <a:effectLst/>
                          <a:latin typeface="+mj-lt"/>
                        </a:rPr>
                        <a:t>Priorities for next month – key milestones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0045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Proposed dashboard specification complete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Customer</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05/10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94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Complete Sprint 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 + 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3158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Sprint 3 Kick off Workshop / Deliverable</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 prioritisation</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AA + IA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panose="020F0502020204030204" pitchFamily="34" charset="0"/>
                          <a:cs typeface="Times New Roman" panose="02020603050405020304" pitchFamily="18" charset="0"/>
                        </a:rPr>
                        <a:t>Agree appropriate forum for creation of shipper dashboards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Customer</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10/10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Publish Industry Data Tree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 + 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12/10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0599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Publication of Sprint 2 Executive Summary</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 + 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12/10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0599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Action</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plan template developed</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Customer</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22/10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0599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Synthesis Report published for first 3 sprints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IA + AA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05/11</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12" name="Table 11">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2118104892"/>
              </p:ext>
            </p:extLst>
          </p:nvPr>
        </p:nvGraphicFramePr>
        <p:xfrm>
          <a:off x="247134" y="638207"/>
          <a:ext cx="8573338" cy="1637520"/>
        </p:xfrm>
        <a:graphic>
          <a:graphicData uri="http://schemas.openxmlformats.org/drawingml/2006/table">
            <a:tbl>
              <a:tblPr firstRow="1" bandRow="1">
                <a:tableStyleId>{5C22544A-7EE6-4342-B048-85BDC9FD1C3A}</a:tableStyleId>
              </a:tblPr>
              <a:tblGrid>
                <a:gridCol w="7332928">
                  <a:extLst>
                    <a:ext uri="{9D8B030D-6E8A-4147-A177-3AD203B41FA5}">
                      <a16:colId xmlns="" xmlns:a16="http://schemas.microsoft.com/office/drawing/2014/main" val="20000"/>
                    </a:ext>
                  </a:extLst>
                </a:gridCol>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59996">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481200">
                <a:tc rowSpan="3">
                  <a:txBody>
                    <a:bodyPr/>
                    <a:lstStyle/>
                    <a:p>
                      <a:pPr marL="0" indent="0">
                        <a:buFontTx/>
                        <a:buNone/>
                      </a:pPr>
                      <a:r>
                        <a:rPr lang="en-US" sz="900" dirty="0" smtClean="0">
                          <a:solidFill>
                            <a:schemeClr val="tx2"/>
                          </a:solidFill>
                        </a:rPr>
                        <a:t>In Sprint 1 the Task Force carried out a range of investigations which have led us to identify several potential drivers of volatility of varying impact. Our most significant findings were that components of the NDM algorithm appear to be strongly correlated with UIG. These findings suggest that the NDM algorithm does not react quickly enough to significant day-on-day weather changes, and that holiday factors do not reflect real usage patterns. Additional modelling is now needed to further substantiate and quantify these findings. Conversely, the analysis confirmed that the weekend vs. weekday component of the algorithm has no correlation to UIG.</a:t>
                      </a:r>
                      <a:r>
                        <a:rPr lang="en-US" sz="900" baseline="0" dirty="0" smtClean="0">
                          <a:solidFill>
                            <a:schemeClr val="tx2"/>
                          </a:solidFill>
                        </a:rPr>
                        <a:t> </a:t>
                      </a:r>
                      <a:r>
                        <a:rPr lang="en-US" sz="900" dirty="0" smtClean="0">
                          <a:solidFill>
                            <a:schemeClr val="tx2"/>
                          </a:solidFill>
                        </a:rPr>
                        <a:t>In Sprint 2 we will therefore continue the most promising current lines of investigation to validate early findings by the use of data across a wider date range. In addition to this, Sprint 2 will also incorporate new areas of investigations to quantify additional UIG causes; the accuracy of DM Nominations, the role of standard conversion factors and the NDM sample data set. Lastly,</a:t>
                      </a:r>
                      <a:r>
                        <a:rPr lang="en-US" sz="900" baseline="0" dirty="0" smtClean="0">
                          <a:solidFill>
                            <a:schemeClr val="tx2"/>
                          </a:solidFill>
                        </a:rPr>
                        <a:t> t</a:t>
                      </a:r>
                      <a:r>
                        <a:rPr lang="en-US" sz="900" dirty="0" smtClean="0">
                          <a:solidFill>
                            <a:schemeClr val="tx2"/>
                          </a:solidFill>
                        </a:rPr>
                        <a:t>he</a:t>
                      </a:r>
                      <a:r>
                        <a:rPr lang="en-US" sz="900" baseline="0" dirty="0" smtClean="0">
                          <a:solidFill>
                            <a:schemeClr val="tx2"/>
                          </a:solidFill>
                        </a:rPr>
                        <a:t> production of industry reports on Class 1-4 meter read submissions and AQ value-at-risk highlight the need  to raise submission levels to UNC standards. We recommend these are included in the specification for the initial shipper dashboards – to be discussed with shippers at DSC ChMC before we commission the build. </a:t>
                      </a:r>
                      <a:endParaRPr lang="en-GB" sz="900" dirty="0">
                        <a:solidFill>
                          <a:schemeClr val="tx2"/>
                        </a:solidFill>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8120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8120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21970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25947D-A3A5-B442-A682-316753B48EEA}"/>
              </a:ext>
            </a:extLst>
          </p:cNvPr>
          <p:cNvSpPr>
            <a:spLocks noGrp="1"/>
          </p:cNvSpPr>
          <p:nvPr>
            <p:ph type="title"/>
          </p:nvPr>
        </p:nvSpPr>
        <p:spPr/>
        <p:txBody>
          <a:bodyPr/>
          <a:lstStyle/>
          <a:p>
            <a:r>
              <a:rPr lang="en-US" dirty="0"/>
              <a:t>Plan On A Page</a:t>
            </a:r>
          </a:p>
        </p:txBody>
      </p:sp>
      <p:graphicFrame>
        <p:nvGraphicFramePr>
          <p:cNvPr id="5" name="Table 4">
            <a:extLst>
              <a:ext uri="{FF2B5EF4-FFF2-40B4-BE49-F238E27FC236}">
                <a16:creationId xmlns=""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377623260"/>
              </p:ext>
            </p:extLst>
          </p:nvPr>
        </p:nvGraphicFramePr>
        <p:xfrm>
          <a:off x="162142" y="722976"/>
          <a:ext cx="8751664" cy="4010600"/>
        </p:xfrm>
        <a:graphic>
          <a:graphicData uri="http://schemas.openxmlformats.org/drawingml/2006/table">
            <a:tbl>
              <a:tblPr firstRow="1" bandRow="1">
                <a:tableStyleId>{69CF1AB2-1976-4502-BF36-3FF5EA218861}</a:tableStyleId>
              </a:tblPr>
              <a:tblGrid>
                <a:gridCol w="283120">
                  <a:extLst>
                    <a:ext uri="{9D8B030D-6E8A-4147-A177-3AD203B41FA5}">
                      <a16:colId xmlns="" xmlns:a16="http://schemas.microsoft.com/office/drawing/2014/main" val="4177888447"/>
                    </a:ext>
                  </a:extLst>
                </a:gridCol>
                <a:gridCol w="403264">
                  <a:extLst>
                    <a:ext uri="{9D8B030D-6E8A-4147-A177-3AD203B41FA5}">
                      <a16:colId xmlns="" xmlns:a16="http://schemas.microsoft.com/office/drawing/2014/main" val="3013069579"/>
                    </a:ext>
                  </a:extLst>
                </a:gridCol>
                <a:gridCol w="403264">
                  <a:extLst>
                    <a:ext uri="{9D8B030D-6E8A-4147-A177-3AD203B41FA5}">
                      <a16:colId xmlns="" xmlns:a16="http://schemas.microsoft.com/office/drawing/2014/main" val="1475387405"/>
                    </a:ext>
                  </a:extLst>
                </a:gridCol>
                <a:gridCol w="403264">
                  <a:extLst>
                    <a:ext uri="{9D8B030D-6E8A-4147-A177-3AD203B41FA5}">
                      <a16:colId xmlns="" xmlns:a16="http://schemas.microsoft.com/office/drawing/2014/main" val="4167404248"/>
                    </a:ext>
                  </a:extLst>
                </a:gridCol>
                <a:gridCol w="403264">
                  <a:extLst>
                    <a:ext uri="{9D8B030D-6E8A-4147-A177-3AD203B41FA5}">
                      <a16:colId xmlns="" xmlns:a16="http://schemas.microsoft.com/office/drawing/2014/main" val="1882720330"/>
                    </a:ext>
                  </a:extLst>
                </a:gridCol>
                <a:gridCol w="403264">
                  <a:extLst>
                    <a:ext uri="{9D8B030D-6E8A-4147-A177-3AD203B41FA5}">
                      <a16:colId xmlns="" xmlns:a16="http://schemas.microsoft.com/office/drawing/2014/main" val="3765129650"/>
                    </a:ext>
                  </a:extLst>
                </a:gridCol>
                <a:gridCol w="403264"/>
                <a:gridCol w="403264"/>
                <a:gridCol w="403264"/>
                <a:gridCol w="403264"/>
                <a:gridCol w="403264"/>
                <a:gridCol w="403264"/>
                <a:gridCol w="403264"/>
                <a:gridCol w="403264"/>
                <a:gridCol w="403264"/>
                <a:gridCol w="403264"/>
                <a:gridCol w="403264"/>
                <a:gridCol w="403264"/>
                <a:gridCol w="403264"/>
                <a:gridCol w="403264"/>
                <a:gridCol w="403264"/>
                <a:gridCol w="403264"/>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August</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September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October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November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3">
                  <a:txBody>
                    <a:bodyPr/>
                    <a:lstStyle/>
                    <a:p>
                      <a:pPr algn="ctr"/>
                      <a:r>
                        <a:rPr lang="en-US" sz="600" b="1" dirty="0" smtClean="0">
                          <a:solidFill>
                            <a:schemeClr val="bg1"/>
                          </a:solidFill>
                        </a:rPr>
                        <a:t>December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01/08</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06/08</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13/08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20/08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27/08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1149007"/>
                  </a:ext>
                </a:extLst>
              </a:tr>
            </a:tbl>
          </a:graphicData>
        </a:graphic>
      </p:graphicFrame>
      <p:cxnSp>
        <p:nvCxnSpPr>
          <p:cNvPr id="104" name="Straight Connector 103">
            <a:extLst>
              <a:ext uri="{FF2B5EF4-FFF2-40B4-BE49-F238E27FC236}">
                <a16:creationId xmlns="" xmlns:a16="http://schemas.microsoft.com/office/drawing/2014/main" id="{9E42E2F7-1B55-0246-A79F-66DE70F6DB26}"/>
              </a:ext>
            </a:extLst>
          </p:cNvPr>
          <p:cNvCxnSpPr>
            <a:cxnSpLocks/>
          </p:cNvCxnSpPr>
          <p:nvPr/>
        </p:nvCxnSpPr>
        <p:spPr>
          <a:xfrm>
            <a:off x="4139952" y="915798"/>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 xmlns:a16="http://schemas.microsoft.com/office/drawing/2014/main" id="{B64306B3-3585-5E46-BA3A-D8B3C1223180}"/>
              </a:ext>
            </a:extLst>
          </p:cNvPr>
          <p:cNvSpPr/>
          <p:nvPr/>
        </p:nvSpPr>
        <p:spPr bwMode="auto">
          <a:xfrm>
            <a:off x="5148064" y="51470"/>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49" name="Diamond 148">
            <a:extLst>
              <a:ext uri="{FF2B5EF4-FFF2-40B4-BE49-F238E27FC236}">
                <a16:creationId xmlns="" xmlns:a16="http://schemas.microsoft.com/office/drawing/2014/main" id="{386EECE8-E9BF-8E4C-B2B2-6087159F6123}"/>
              </a:ext>
            </a:extLst>
          </p:cNvPr>
          <p:cNvSpPr/>
          <p:nvPr/>
        </p:nvSpPr>
        <p:spPr>
          <a:xfrm>
            <a:off x="5940152" y="11848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50" name="TextBox 149">
            <a:extLst>
              <a:ext uri="{FF2B5EF4-FFF2-40B4-BE49-F238E27FC236}">
                <a16:creationId xmlns="" xmlns:a16="http://schemas.microsoft.com/office/drawing/2014/main" id="{F6B8063B-A63C-804E-BE6B-8BA555583BC4}"/>
              </a:ext>
            </a:extLst>
          </p:cNvPr>
          <p:cNvSpPr txBox="1"/>
          <p:nvPr/>
        </p:nvSpPr>
        <p:spPr>
          <a:xfrm>
            <a:off x="6119153" y="118484"/>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51" name="Diamond 150">
            <a:extLst>
              <a:ext uri="{FF2B5EF4-FFF2-40B4-BE49-F238E27FC236}">
                <a16:creationId xmlns="" xmlns:a16="http://schemas.microsoft.com/office/drawing/2014/main" id="{5F6F08A8-4516-2149-B434-0B4218F20DA7}"/>
              </a:ext>
            </a:extLst>
          </p:cNvPr>
          <p:cNvSpPr/>
          <p:nvPr/>
        </p:nvSpPr>
        <p:spPr>
          <a:xfrm>
            <a:off x="6876256" y="110935"/>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52" name="TextBox 151">
            <a:extLst>
              <a:ext uri="{FF2B5EF4-FFF2-40B4-BE49-F238E27FC236}">
                <a16:creationId xmlns="" xmlns:a16="http://schemas.microsoft.com/office/drawing/2014/main" id="{B28A795C-A89F-7E4F-AFD7-DF1859237223}"/>
              </a:ext>
            </a:extLst>
          </p:cNvPr>
          <p:cNvSpPr txBox="1"/>
          <p:nvPr/>
        </p:nvSpPr>
        <p:spPr>
          <a:xfrm>
            <a:off x="7055257" y="110935"/>
            <a:ext cx="613087" cy="221018"/>
          </a:xfrm>
          <a:prstGeom prst="rect">
            <a:avLst/>
          </a:prstGeom>
          <a:noFill/>
        </p:spPr>
        <p:txBody>
          <a:bodyPr wrap="square" lIns="18000" tIns="18000" rIns="18000" bIns="18000" rtlCol="0">
            <a:spAutoFit/>
          </a:bodyPr>
          <a:lstStyle/>
          <a:p>
            <a:r>
              <a:rPr lang="en-US" sz="600" dirty="0" smtClean="0"/>
              <a:t>Advanced </a:t>
            </a:r>
            <a:r>
              <a:rPr lang="en-US" sz="600" dirty="0"/>
              <a:t>Analytics</a:t>
            </a:r>
          </a:p>
        </p:txBody>
      </p:sp>
      <p:sp>
        <p:nvSpPr>
          <p:cNvPr id="153" name="Triangle 152">
            <a:extLst>
              <a:ext uri="{FF2B5EF4-FFF2-40B4-BE49-F238E27FC236}">
                <a16:creationId xmlns="" xmlns:a16="http://schemas.microsoft.com/office/drawing/2014/main" id="{AC124C8C-4F66-FD40-BCE9-4399FC098415}"/>
              </a:ext>
            </a:extLst>
          </p:cNvPr>
          <p:cNvSpPr/>
          <p:nvPr/>
        </p:nvSpPr>
        <p:spPr>
          <a:xfrm>
            <a:off x="7828330" y="154785"/>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154" name="TextBox 153">
            <a:extLst>
              <a:ext uri="{FF2B5EF4-FFF2-40B4-BE49-F238E27FC236}">
                <a16:creationId xmlns="" xmlns:a16="http://schemas.microsoft.com/office/drawing/2014/main" id="{AD6031FF-D932-4F45-9D83-CFA5F6CB41C5}"/>
              </a:ext>
            </a:extLst>
          </p:cNvPr>
          <p:cNvSpPr txBox="1"/>
          <p:nvPr/>
        </p:nvSpPr>
        <p:spPr>
          <a:xfrm>
            <a:off x="7847345" y="121590"/>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157" name="Rectangle 156">
            <a:extLst>
              <a:ext uri="{FF2B5EF4-FFF2-40B4-BE49-F238E27FC236}">
                <a16:creationId xmlns="" xmlns:a16="http://schemas.microsoft.com/office/drawing/2014/main" id="{8B803917-08C4-B347-AB2A-57446C6406BD}"/>
              </a:ext>
            </a:extLst>
          </p:cNvPr>
          <p:cNvSpPr/>
          <p:nvPr/>
        </p:nvSpPr>
        <p:spPr>
          <a:xfrm>
            <a:off x="467544" y="1707654"/>
            <a:ext cx="732918" cy="25198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a:t>
            </a:r>
            <a:r>
              <a:rPr lang="en-US" sz="600" dirty="0" smtClean="0">
                <a:solidFill>
                  <a:schemeClr val="tx1"/>
                </a:solidFill>
              </a:rPr>
              <a:t>Investigation Log</a:t>
            </a:r>
            <a:endParaRPr lang="en-US" sz="600" dirty="0">
              <a:solidFill>
                <a:schemeClr val="tx1"/>
              </a:solidFill>
            </a:endParaRPr>
          </a:p>
        </p:txBody>
      </p:sp>
      <p:sp>
        <p:nvSpPr>
          <p:cNvPr id="158" name="Rectangle 157">
            <a:extLst>
              <a:ext uri="{FF2B5EF4-FFF2-40B4-BE49-F238E27FC236}">
                <a16:creationId xmlns="" xmlns:a16="http://schemas.microsoft.com/office/drawing/2014/main" id="{E786C4D5-A0D2-C446-A845-B4783D93B8A4}"/>
              </a:ext>
            </a:extLst>
          </p:cNvPr>
          <p:cNvSpPr/>
          <p:nvPr/>
        </p:nvSpPr>
        <p:spPr>
          <a:xfrm>
            <a:off x="1635436" y="4227950"/>
            <a:ext cx="2504516" cy="14400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Define functional requirements for </a:t>
            </a:r>
            <a:r>
              <a:rPr lang="en-US" sz="600" dirty="0" smtClean="0">
                <a:solidFill>
                  <a:schemeClr val="tx1"/>
                </a:solidFill>
              </a:rPr>
              <a:t>initial </a:t>
            </a:r>
            <a:r>
              <a:rPr lang="en-US" sz="600" dirty="0">
                <a:solidFill>
                  <a:schemeClr val="tx1"/>
                </a:solidFill>
              </a:rPr>
              <a:t>dashboard </a:t>
            </a:r>
          </a:p>
        </p:txBody>
      </p:sp>
      <p:sp>
        <p:nvSpPr>
          <p:cNvPr id="159" name="Rectangle 158">
            <a:extLst>
              <a:ext uri="{FF2B5EF4-FFF2-40B4-BE49-F238E27FC236}">
                <a16:creationId xmlns="" xmlns:a16="http://schemas.microsoft.com/office/drawing/2014/main" id="{F3EB2757-1D02-F943-B54B-ECECCBAAC990}"/>
              </a:ext>
            </a:extLst>
          </p:cNvPr>
          <p:cNvSpPr/>
          <p:nvPr/>
        </p:nvSpPr>
        <p:spPr>
          <a:xfrm>
            <a:off x="517103" y="4443958"/>
            <a:ext cx="8396710"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Issue analysis and </a:t>
            </a:r>
            <a:r>
              <a:rPr lang="en-US" sz="600" dirty="0" smtClean="0">
                <a:solidFill>
                  <a:schemeClr val="tx1"/>
                </a:solidFill>
              </a:rPr>
              <a:t>tracking (Investigation Tracker updated and published weekly)</a:t>
            </a:r>
            <a:endParaRPr lang="en-US" sz="600" dirty="0">
              <a:solidFill>
                <a:schemeClr val="tx1"/>
              </a:solidFill>
            </a:endParaRPr>
          </a:p>
        </p:txBody>
      </p:sp>
      <p:sp>
        <p:nvSpPr>
          <p:cNvPr id="173" name="Rectangle 172">
            <a:extLst>
              <a:ext uri="{FF2B5EF4-FFF2-40B4-BE49-F238E27FC236}">
                <a16:creationId xmlns="" xmlns:a16="http://schemas.microsoft.com/office/drawing/2014/main" id="{D174CE64-AE9A-C94E-9651-A443E6F2DBB5}"/>
              </a:ext>
            </a:extLst>
          </p:cNvPr>
          <p:cNvSpPr/>
          <p:nvPr/>
        </p:nvSpPr>
        <p:spPr>
          <a:xfrm>
            <a:off x="1638806" y="3881938"/>
            <a:ext cx="1851259" cy="219957"/>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Identify initial reporting inputs and outputs </a:t>
            </a:r>
          </a:p>
        </p:txBody>
      </p:sp>
      <p:sp>
        <p:nvSpPr>
          <p:cNvPr id="61" name="Diamond 60">
            <a:extLst>
              <a:ext uri="{FF2B5EF4-FFF2-40B4-BE49-F238E27FC236}">
                <a16:creationId xmlns="" xmlns:a16="http://schemas.microsoft.com/office/drawing/2014/main" id="{650F2950-62D4-654B-A968-D32695357EDC}"/>
              </a:ext>
            </a:extLst>
          </p:cNvPr>
          <p:cNvSpPr/>
          <p:nvPr/>
        </p:nvSpPr>
        <p:spPr>
          <a:xfrm>
            <a:off x="2843808" y="22837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2" name="TextBox 61">
            <a:extLst>
              <a:ext uri="{FF2B5EF4-FFF2-40B4-BE49-F238E27FC236}">
                <a16:creationId xmlns="" xmlns:a16="http://schemas.microsoft.com/office/drawing/2014/main" id="{8DE52843-4138-1442-9B64-C4E1D836BDAC}"/>
              </a:ext>
            </a:extLst>
          </p:cNvPr>
          <p:cNvSpPr txBox="1"/>
          <p:nvPr/>
        </p:nvSpPr>
        <p:spPr>
          <a:xfrm>
            <a:off x="3022808" y="2283718"/>
            <a:ext cx="1045135" cy="221018"/>
          </a:xfrm>
          <a:prstGeom prst="rect">
            <a:avLst/>
          </a:prstGeom>
          <a:noFill/>
        </p:spPr>
        <p:txBody>
          <a:bodyPr wrap="square" lIns="18000" tIns="18000" rIns="18000" bIns="18000" rtlCol="0">
            <a:spAutoFit/>
          </a:bodyPr>
          <a:lstStyle/>
          <a:p>
            <a:r>
              <a:rPr lang="en-US" sz="600" dirty="0"/>
              <a:t>Customer Engagement Manager Day 1</a:t>
            </a:r>
          </a:p>
        </p:txBody>
      </p:sp>
      <p:sp>
        <p:nvSpPr>
          <p:cNvPr id="35" name="Triangle 110">
            <a:extLst>
              <a:ext uri="{FF2B5EF4-FFF2-40B4-BE49-F238E27FC236}">
                <a16:creationId xmlns="" xmlns:a16="http://schemas.microsoft.com/office/drawing/2014/main" id="{FB3AC4C4-76E8-4548-B583-3F9F0BE40110}"/>
              </a:ext>
            </a:extLst>
          </p:cNvPr>
          <p:cNvSpPr/>
          <p:nvPr/>
        </p:nvSpPr>
        <p:spPr>
          <a:xfrm>
            <a:off x="3060863" y="1184539"/>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36" name="TextBox 35">
            <a:extLst>
              <a:ext uri="{FF2B5EF4-FFF2-40B4-BE49-F238E27FC236}">
                <a16:creationId xmlns="" xmlns:a16="http://schemas.microsoft.com/office/drawing/2014/main" id="{D1628C3B-07D9-ED4A-A33F-A49E12BC0EAE}"/>
              </a:ext>
            </a:extLst>
          </p:cNvPr>
          <p:cNvSpPr txBox="1"/>
          <p:nvPr/>
        </p:nvSpPr>
        <p:spPr>
          <a:xfrm>
            <a:off x="2411760" y="1143529"/>
            <a:ext cx="613087" cy="221018"/>
          </a:xfrm>
          <a:prstGeom prst="rect">
            <a:avLst/>
          </a:prstGeom>
          <a:noFill/>
        </p:spPr>
        <p:txBody>
          <a:bodyPr wrap="square" lIns="18000" tIns="18000" rIns="18000" bIns="18000" rtlCol="0">
            <a:spAutoFit/>
          </a:bodyPr>
          <a:lstStyle/>
          <a:p>
            <a:pPr algn="r"/>
            <a:r>
              <a:rPr lang="en-US" sz="600" dirty="0"/>
              <a:t>12/09 DSC ChMC</a:t>
            </a:r>
          </a:p>
        </p:txBody>
      </p:sp>
      <p:sp>
        <p:nvSpPr>
          <p:cNvPr id="37" name="Triangle 123">
            <a:extLst>
              <a:ext uri="{FF2B5EF4-FFF2-40B4-BE49-F238E27FC236}">
                <a16:creationId xmlns="" xmlns:a16="http://schemas.microsoft.com/office/drawing/2014/main" id="{6F9210BC-760F-B640-8FBC-6D5BC3A96AFB}"/>
              </a:ext>
            </a:extLst>
          </p:cNvPr>
          <p:cNvSpPr/>
          <p:nvPr/>
        </p:nvSpPr>
        <p:spPr>
          <a:xfrm>
            <a:off x="4609023" y="1172600"/>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38" name="TextBox 37">
            <a:extLst>
              <a:ext uri="{FF2B5EF4-FFF2-40B4-BE49-F238E27FC236}">
                <a16:creationId xmlns="" xmlns:a16="http://schemas.microsoft.com/office/drawing/2014/main" id="{6ECF800B-C755-FD4C-8704-BB42D910CD1F}"/>
              </a:ext>
            </a:extLst>
          </p:cNvPr>
          <p:cNvSpPr txBox="1"/>
          <p:nvPr/>
        </p:nvSpPr>
        <p:spPr>
          <a:xfrm>
            <a:off x="4174937" y="1270612"/>
            <a:ext cx="613087" cy="221018"/>
          </a:xfrm>
          <a:prstGeom prst="rect">
            <a:avLst/>
          </a:prstGeom>
          <a:noFill/>
        </p:spPr>
        <p:txBody>
          <a:bodyPr wrap="square" lIns="18000" tIns="18000" rIns="18000" bIns="18000" rtlCol="0">
            <a:spAutoFit/>
          </a:bodyPr>
          <a:lstStyle/>
          <a:p>
            <a:pPr algn="r"/>
            <a:r>
              <a:rPr lang="en-US" sz="600" dirty="0"/>
              <a:t>10/10 DCS ChMC</a:t>
            </a:r>
          </a:p>
        </p:txBody>
      </p:sp>
      <p:sp>
        <p:nvSpPr>
          <p:cNvPr id="39" name="Triangle 108">
            <a:extLst>
              <a:ext uri="{FF2B5EF4-FFF2-40B4-BE49-F238E27FC236}">
                <a16:creationId xmlns="" xmlns:a16="http://schemas.microsoft.com/office/drawing/2014/main" id="{521B803D-F801-F641-8F30-359B6E8FE225}"/>
              </a:ext>
            </a:extLst>
          </p:cNvPr>
          <p:cNvSpPr/>
          <p:nvPr/>
        </p:nvSpPr>
        <p:spPr>
          <a:xfrm>
            <a:off x="936615" y="1172600"/>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40" name="TextBox 39">
            <a:extLst>
              <a:ext uri="{FF2B5EF4-FFF2-40B4-BE49-F238E27FC236}">
                <a16:creationId xmlns="" xmlns:a16="http://schemas.microsoft.com/office/drawing/2014/main" id="{346DCA47-9540-0C49-A499-65017CB2AD15}"/>
              </a:ext>
            </a:extLst>
          </p:cNvPr>
          <p:cNvSpPr txBox="1"/>
          <p:nvPr/>
        </p:nvSpPr>
        <p:spPr>
          <a:xfrm>
            <a:off x="251520" y="1131590"/>
            <a:ext cx="613087" cy="221018"/>
          </a:xfrm>
          <a:prstGeom prst="rect">
            <a:avLst/>
          </a:prstGeom>
          <a:noFill/>
        </p:spPr>
        <p:txBody>
          <a:bodyPr wrap="square" lIns="18000" tIns="18000" rIns="18000" bIns="18000" rtlCol="0">
            <a:spAutoFit/>
          </a:bodyPr>
          <a:lstStyle/>
          <a:p>
            <a:pPr algn="r"/>
            <a:r>
              <a:rPr lang="en-US" sz="600" dirty="0"/>
              <a:t>08/08 DSC ChMC</a:t>
            </a:r>
          </a:p>
        </p:txBody>
      </p:sp>
      <p:sp>
        <p:nvSpPr>
          <p:cNvPr id="48" name="Rectangle 47">
            <a:extLst>
              <a:ext uri="{FF2B5EF4-FFF2-40B4-BE49-F238E27FC236}">
                <a16:creationId xmlns="" xmlns:a16="http://schemas.microsoft.com/office/drawing/2014/main" id="{8B803917-08C4-B347-AB2A-57446C6406BD}"/>
              </a:ext>
            </a:extLst>
          </p:cNvPr>
          <p:cNvSpPr/>
          <p:nvPr/>
        </p:nvSpPr>
        <p:spPr>
          <a:xfrm>
            <a:off x="864608" y="2067694"/>
            <a:ext cx="1118042" cy="11113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Industry Data Tree</a:t>
            </a:r>
          </a:p>
        </p:txBody>
      </p:sp>
      <p:sp>
        <p:nvSpPr>
          <p:cNvPr id="49" name="Rectangle 48">
            <a:extLst>
              <a:ext uri="{FF2B5EF4-FFF2-40B4-BE49-F238E27FC236}">
                <a16:creationId xmlns="" xmlns:a16="http://schemas.microsoft.com/office/drawing/2014/main" id="{8B803917-08C4-B347-AB2A-57446C6406BD}"/>
              </a:ext>
            </a:extLst>
          </p:cNvPr>
          <p:cNvSpPr/>
          <p:nvPr/>
        </p:nvSpPr>
        <p:spPr>
          <a:xfrm>
            <a:off x="864608" y="2283089"/>
            <a:ext cx="1118042" cy="11113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Data Dictionary</a:t>
            </a:r>
          </a:p>
        </p:txBody>
      </p:sp>
      <p:sp>
        <p:nvSpPr>
          <p:cNvPr id="50" name="Diamond 49">
            <a:extLst>
              <a:ext uri="{FF2B5EF4-FFF2-40B4-BE49-F238E27FC236}">
                <a16:creationId xmlns="" xmlns:a16="http://schemas.microsoft.com/office/drawing/2014/main" id="{6E5A036B-F95C-6744-85B5-E274245D48BB}"/>
              </a:ext>
            </a:extLst>
          </p:cNvPr>
          <p:cNvSpPr/>
          <p:nvPr/>
        </p:nvSpPr>
        <p:spPr bwMode="auto">
          <a:xfrm>
            <a:off x="2397910" y="1744977"/>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b="1" kern="0" dirty="0" smtClean="0">
                <a:latin typeface="Arial"/>
              </a:rPr>
              <a:t>C</a:t>
            </a:r>
            <a:endParaRPr lang="en-US" sz="600" b="1" kern="0" dirty="0">
              <a:latin typeface="Arial"/>
            </a:endParaRPr>
          </a:p>
        </p:txBody>
      </p:sp>
      <p:sp>
        <p:nvSpPr>
          <p:cNvPr id="51" name="TextBox 50">
            <a:extLst>
              <a:ext uri="{FF2B5EF4-FFF2-40B4-BE49-F238E27FC236}">
                <a16:creationId xmlns="" xmlns:a16="http://schemas.microsoft.com/office/drawing/2014/main" id="{839E1A28-02B5-A544-BD7A-CF80C8727382}"/>
              </a:ext>
            </a:extLst>
          </p:cNvPr>
          <p:cNvSpPr txBox="1"/>
          <p:nvPr/>
        </p:nvSpPr>
        <p:spPr>
          <a:xfrm>
            <a:off x="2339752" y="1533217"/>
            <a:ext cx="1201283" cy="221018"/>
          </a:xfrm>
          <a:prstGeom prst="rect">
            <a:avLst/>
          </a:prstGeom>
          <a:noFill/>
        </p:spPr>
        <p:txBody>
          <a:bodyPr wrap="square" lIns="18000" tIns="18000" rIns="18000" bIns="18000" rtlCol="0">
            <a:spAutoFit/>
          </a:bodyPr>
          <a:lstStyle/>
          <a:p>
            <a:r>
              <a:rPr lang="en-US" sz="600" i="1" dirty="0"/>
              <a:t>03/09</a:t>
            </a:r>
            <a:r>
              <a:rPr lang="en-US" sz="600" dirty="0"/>
              <a:t> Kick-off workshop with </a:t>
            </a:r>
            <a:r>
              <a:rPr lang="en-US" sz="600" dirty="0" smtClean="0"/>
              <a:t>Vendor</a:t>
            </a:r>
            <a:endParaRPr lang="en-US" sz="600" dirty="0"/>
          </a:p>
        </p:txBody>
      </p:sp>
      <p:cxnSp>
        <p:nvCxnSpPr>
          <p:cNvPr id="52" name="Elbow Connector 51">
            <a:extLst>
              <a:ext uri="{FF2B5EF4-FFF2-40B4-BE49-F238E27FC236}">
                <a16:creationId xmlns="" xmlns:a16="http://schemas.microsoft.com/office/drawing/2014/main" id="{D2B540B9-E456-FD48-BC1D-C0144602AC83}"/>
              </a:ext>
            </a:extLst>
          </p:cNvPr>
          <p:cNvCxnSpPr>
            <a:stCxn id="49" idx="2"/>
            <a:endCxn id="64" idx="0"/>
          </p:cNvCxnSpPr>
          <p:nvPr/>
        </p:nvCxnSpPr>
        <p:spPr bwMode="auto">
          <a:xfrm rot="16200000" flipH="1">
            <a:off x="1494145" y="2323710"/>
            <a:ext cx="249531" cy="390563"/>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45" name="Rectangle 44">
            <a:extLst>
              <a:ext uri="{FF2B5EF4-FFF2-40B4-BE49-F238E27FC236}">
                <a16:creationId xmlns="" xmlns:a16="http://schemas.microsoft.com/office/drawing/2014/main" id="{8B803917-08C4-B347-AB2A-57446C6406BD}"/>
              </a:ext>
            </a:extLst>
          </p:cNvPr>
          <p:cNvSpPr/>
          <p:nvPr/>
        </p:nvSpPr>
        <p:spPr>
          <a:xfrm>
            <a:off x="864607" y="2859782"/>
            <a:ext cx="770829" cy="270006"/>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smtClean="0">
                <a:solidFill>
                  <a:schemeClr val="tx1"/>
                </a:solidFill>
                <a:latin typeface="Arial"/>
                <a:ea typeface="ＭＳ Ｐゴシック" pitchFamily="34" charset="-128"/>
              </a:rPr>
              <a:t>Finalise </a:t>
            </a:r>
            <a:r>
              <a:rPr lang="en-US" sz="600" kern="0" dirty="0">
                <a:solidFill>
                  <a:schemeClr val="tx1"/>
                </a:solidFill>
                <a:latin typeface="Arial"/>
                <a:ea typeface="ＭＳ Ｐゴシック" pitchFamily="34" charset="-128"/>
              </a:rPr>
              <a:t>inputs to data hamper</a:t>
            </a:r>
          </a:p>
        </p:txBody>
      </p:sp>
      <p:cxnSp>
        <p:nvCxnSpPr>
          <p:cNvPr id="66" name="Elbow Connector 65">
            <a:extLst>
              <a:ext uri="{FF2B5EF4-FFF2-40B4-BE49-F238E27FC236}">
                <a16:creationId xmlns="" xmlns:a16="http://schemas.microsoft.com/office/drawing/2014/main" id="{D2B540B9-E456-FD48-BC1D-C0144602AC83}"/>
              </a:ext>
            </a:extLst>
          </p:cNvPr>
          <p:cNvCxnSpPr>
            <a:stCxn id="173" idx="3"/>
            <a:endCxn id="100" idx="1"/>
          </p:cNvCxnSpPr>
          <p:nvPr/>
        </p:nvCxnSpPr>
        <p:spPr bwMode="auto">
          <a:xfrm>
            <a:off x="3490065" y="3991917"/>
            <a:ext cx="857302" cy="179621"/>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71" name="Rectangle 70">
            <a:extLst>
              <a:ext uri="{FF2B5EF4-FFF2-40B4-BE49-F238E27FC236}">
                <a16:creationId xmlns="" xmlns:a16="http://schemas.microsoft.com/office/drawing/2014/main" id="{8B803917-08C4-B347-AB2A-57446C6406BD}"/>
              </a:ext>
            </a:extLst>
          </p:cNvPr>
          <p:cNvSpPr/>
          <p:nvPr/>
        </p:nvSpPr>
        <p:spPr>
          <a:xfrm>
            <a:off x="3145486" y="3016940"/>
            <a:ext cx="1201791" cy="23954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stakeholder comms &amp; engagement  plan</a:t>
            </a:r>
          </a:p>
        </p:txBody>
      </p:sp>
      <p:sp>
        <p:nvSpPr>
          <p:cNvPr id="72" name="Rectangle 71">
            <a:extLst>
              <a:ext uri="{FF2B5EF4-FFF2-40B4-BE49-F238E27FC236}">
                <a16:creationId xmlns="" xmlns:a16="http://schemas.microsoft.com/office/drawing/2014/main" id="{8B803917-08C4-B347-AB2A-57446C6406BD}"/>
              </a:ext>
            </a:extLst>
          </p:cNvPr>
          <p:cNvSpPr/>
          <p:nvPr/>
        </p:nvSpPr>
        <p:spPr>
          <a:xfrm>
            <a:off x="3131840" y="3339414"/>
            <a:ext cx="1229157"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Confirm UIG points of contact &amp; allocate Relationship Mgrs</a:t>
            </a:r>
          </a:p>
        </p:txBody>
      </p:sp>
      <p:sp>
        <p:nvSpPr>
          <p:cNvPr id="73" name="Diamond 72">
            <a:extLst>
              <a:ext uri="{FF2B5EF4-FFF2-40B4-BE49-F238E27FC236}">
                <a16:creationId xmlns="" xmlns:a16="http://schemas.microsoft.com/office/drawing/2014/main" id="{650F2950-62D4-654B-A968-D32695357EDC}"/>
              </a:ext>
            </a:extLst>
          </p:cNvPr>
          <p:cNvSpPr/>
          <p:nvPr/>
        </p:nvSpPr>
        <p:spPr>
          <a:xfrm>
            <a:off x="2439277" y="309613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b="1" dirty="0" smtClean="0">
                <a:solidFill>
                  <a:schemeClr val="tx1"/>
                </a:solidFill>
              </a:rPr>
              <a:t>C</a:t>
            </a:r>
            <a:endParaRPr lang="en-US" sz="600" b="1" dirty="0">
              <a:solidFill>
                <a:schemeClr val="tx1"/>
              </a:solidFill>
            </a:endParaRPr>
          </a:p>
        </p:txBody>
      </p:sp>
      <p:sp>
        <p:nvSpPr>
          <p:cNvPr id="74" name="TextBox 73">
            <a:extLst>
              <a:ext uri="{FF2B5EF4-FFF2-40B4-BE49-F238E27FC236}">
                <a16:creationId xmlns="" xmlns:a16="http://schemas.microsoft.com/office/drawing/2014/main" id="{8DE52843-4138-1442-9B64-C4E1D836BDAC}"/>
              </a:ext>
            </a:extLst>
          </p:cNvPr>
          <p:cNvSpPr txBox="1"/>
          <p:nvPr/>
        </p:nvSpPr>
        <p:spPr>
          <a:xfrm>
            <a:off x="2123728" y="3286836"/>
            <a:ext cx="1045135" cy="221018"/>
          </a:xfrm>
          <a:prstGeom prst="rect">
            <a:avLst/>
          </a:prstGeom>
          <a:noFill/>
        </p:spPr>
        <p:txBody>
          <a:bodyPr wrap="square" lIns="18000" tIns="18000" rIns="18000" bIns="18000" rtlCol="0">
            <a:spAutoFit/>
          </a:bodyPr>
          <a:lstStyle/>
          <a:p>
            <a:r>
              <a:rPr lang="en-US" sz="600" dirty="0"/>
              <a:t>Customer Advocate </a:t>
            </a:r>
          </a:p>
          <a:p>
            <a:r>
              <a:rPr lang="en-US" sz="600" dirty="0"/>
              <a:t>Briefing Session</a:t>
            </a:r>
          </a:p>
        </p:txBody>
      </p:sp>
      <p:cxnSp>
        <p:nvCxnSpPr>
          <p:cNvPr id="75" name="Elbow Connector 74">
            <a:extLst>
              <a:ext uri="{FF2B5EF4-FFF2-40B4-BE49-F238E27FC236}">
                <a16:creationId xmlns="" xmlns:a16="http://schemas.microsoft.com/office/drawing/2014/main" id="{D2B540B9-E456-FD48-BC1D-C0144602AC83}"/>
              </a:ext>
            </a:extLst>
          </p:cNvPr>
          <p:cNvCxnSpPr>
            <a:stCxn id="73" idx="3"/>
            <a:endCxn id="71" idx="1"/>
          </p:cNvCxnSpPr>
          <p:nvPr/>
        </p:nvCxnSpPr>
        <p:spPr bwMode="auto">
          <a:xfrm flipV="1">
            <a:off x="2619285" y="3136712"/>
            <a:ext cx="526201" cy="57268"/>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78" name="Elbow Connector 77">
            <a:extLst>
              <a:ext uri="{FF2B5EF4-FFF2-40B4-BE49-F238E27FC236}">
                <a16:creationId xmlns="" xmlns:a16="http://schemas.microsoft.com/office/drawing/2014/main" id="{D2B540B9-E456-FD48-BC1D-C0144602AC83}"/>
              </a:ext>
            </a:extLst>
          </p:cNvPr>
          <p:cNvCxnSpPr>
            <a:stCxn id="73" idx="3"/>
            <a:endCxn id="72" idx="1"/>
          </p:cNvCxnSpPr>
          <p:nvPr/>
        </p:nvCxnSpPr>
        <p:spPr bwMode="auto">
          <a:xfrm>
            <a:off x="2619285" y="3193980"/>
            <a:ext cx="512555" cy="265658"/>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83" name="Rectangle 82">
            <a:extLst>
              <a:ext uri="{FF2B5EF4-FFF2-40B4-BE49-F238E27FC236}">
                <a16:creationId xmlns="" xmlns:a16="http://schemas.microsoft.com/office/drawing/2014/main" id="{8B803917-08C4-B347-AB2A-57446C6406BD}"/>
              </a:ext>
            </a:extLst>
          </p:cNvPr>
          <p:cNvSpPr/>
          <p:nvPr/>
        </p:nvSpPr>
        <p:spPr>
          <a:xfrm>
            <a:off x="5685182" y="3580737"/>
            <a:ext cx="3217461"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Develop and manage shipper action plans (linked to </a:t>
            </a:r>
            <a:r>
              <a:rPr lang="en-US" sz="600" dirty="0" smtClean="0">
                <a:solidFill>
                  <a:schemeClr val="tx1"/>
                </a:solidFill>
              </a:rPr>
              <a:t>Investigation Log) </a:t>
            </a:r>
            <a:endParaRPr lang="en-US" sz="600" dirty="0">
              <a:solidFill>
                <a:schemeClr val="tx1"/>
              </a:solidFill>
            </a:endParaRPr>
          </a:p>
        </p:txBody>
      </p:sp>
      <p:sp>
        <p:nvSpPr>
          <p:cNvPr id="84" name="Rectangle 83">
            <a:extLst>
              <a:ext uri="{FF2B5EF4-FFF2-40B4-BE49-F238E27FC236}">
                <a16:creationId xmlns="" xmlns:a16="http://schemas.microsoft.com/office/drawing/2014/main" id="{A6A20493-ADA1-7E4C-A9C1-F70C8EBC74A7}"/>
              </a:ext>
            </a:extLst>
          </p:cNvPr>
          <p:cNvSpPr/>
          <p:nvPr/>
        </p:nvSpPr>
        <p:spPr>
          <a:xfrm>
            <a:off x="2627784" y="1749258"/>
            <a:ext cx="102092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a:t>
            </a:r>
            <a:r>
              <a:rPr lang="en-US" sz="600" kern="0" dirty="0" smtClean="0">
                <a:latin typeface="Arial"/>
                <a:ea typeface="ＭＳ Ｐゴシック" pitchFamily="34" charset="-128"/>
              </a:rPr>
              <a:t>1</a:t>
            </a:r>
            <a:endParaRPr lang="en-US" sz="600" i="1" kern="0" dirty="0">
              <a:latin typeface="Arial"/>
              <a:ea typeface="ＭＳ Ｐゴシック" pitchFamily="34" charset="-128"/>
            </a:endParaRPr>
          </a:p>
        </p:txBody>
      </p:sp>
      <p:sp>
        <p:nvSpPr>
          <p:cNvPr id="85" name="Rectangle 84">
            <a:extLst>
              <a:ext uri="{FF2B5EF4-FFF2-40B4-BE49-F238E27FC236}">
                <a16:creationId xmlns="" xmlns:a16="http://schemas.microsoft.com/office/drawing/2014/main" id="{7AA80120-6A97-B74B-B057-08B4863FAE19}"/>
              </a:ext>
            </a:extLst>
          </p:cNvPr>
          <p:cNvSpPr/>
          <p:nvPr/>
        </p:nvSpPr>
        <p:spPr>
          <a:xfrm>
            <a:off x="3671912" y="1941848"/>
            <a:ext cx="792000"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a:t>
            </a:r>
            <a:r>
              <a:rPr lang="en-US" sz="600" kern="0" dirty="0" smtClean="0">
                <a:latin typeface="Arial"/>
              </a:rPr>
              <a:t>2</a:t>
            </a:r>
            <a:endParaRPr lang="en-US" sz="600" i="1" kern="0" dirty="0">
              <a:latin typeface="Arial"/>
              <a:ea typeface="ＭＳ Ｐゴシック" pitchFamily="34" charset="-128"/>
            </a:endParaRPr>
          </a:p>
        </p:txBody>
      </p:sp>
      <p:sp>
        <p:nvSpPr>
          <p:cNvPr id="86" name="Rectangle 85">
            <a:extLst>
              <a:ext uri="{FF2B5EF4-FFF2-40B4-BE49-F238E27FC236}">
                <a16:creationId xmlns="" xmlns:a16="http://schemas.microsoft.com/office/drawing/2014/main" id="{72FAFA24-C1FC-B24F-9807-690D8DF306C9}"/>
              </a:ext>
            </a:extLst>
          </p:cNvPr>
          <p:cNvSpPr/>
          <p:nvPr/>
        </p:nvSpPr>
        <p:spPr>
          <a:xfrm>
            <a:off x="4485282" y="2134438"/>
            <a:ext cx="79216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a:t>
            </a:r>
            <a:r>
              <a:rPr lang="en-US" sz="600" kern="0" dirty="0" smtClean="0">
                <a:latin typeface="Arial"/>
                <a:ea typeface="ＭＳ Ｐゴシック" pitchFamily="34" charset="-128"/>
              </a:rPr>
              <a:t>3</a:t>
            </a:r>
            <a:endParaRPr lang="en-US" sz="600" i="1" kern="0" dirty="0">
              <a:latin typeface="Arial"/>
              <a:ea typeface="ＭＳ Ｐゴシック" pitchFamily="34" charset="-128"/>
            </a:endParaRPr>
          </a:p>
        </p:txBody>
      </p:sp>
      <p:sp>
        <p:nvSpPr>
          <p:cNvPr id="94" name="Diamond 93">
            <a:extLst>
              <a:ext uri="{FF2B5EF4-FFF2-40B4-BE49-F238E27FC236}">
                <a16:creationId xmlns="" xmlns:a16="http://schemas.microsoft.com/office/drawing/2014/main" id="{650F2950-62D4-654B-A968-D32695357EDC}"/>
              </a:ext>
            </a:extLst>
          </p:cNvPr>
          <p:cNvSpPr/>
          <p:nvPr/>
        </p:nvSpPr>
        <p:spPr>
          <a:xfrm>
            <a:off x="5476543" y="3543509"/>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5" name="TextBox 94">
            <a:extLst>
              <a:ext uri="{FF2B5EF4-FFF2-40B4-BE49-F238E27FC236}">
                <a16:creationId xmlns="" xmlns:a16="http://schemas.microsoft.com/office/drawing/2014/main" id="{8DE52843-4138-1442-9B64-C4E1D836BDAC}"/>
              </a:ext>
            </a:extLst>
          </p:cNvPr>
          <p:cNvSpPr txBox="1"/>
          <p:nvPr/>
        </p:nvSpPr>
        <p:spPr>
          <a:xfrm>
            <a:off x="5148064" y="3739209"/>
            <a:ext cx="936104" cy="221018"/>
          </a:xfrm>
          <a:prstGeom prst="rect">
            <a:avLst/>
          </a:prstGeom>
          <a:noFill/>
        </p:spPr>
        <p:txBody>
          <a:bodyPr wrap="square" lIns="18000" tIns="18000" rIns="18000" bIns="18000" rtlCol="0">
            <a:spAutoFit/>
          </a:bodyPr>
          <a:lstStyle/>
          <a:p>
            <a:r>
              <a:rPr lang="en-US" sz="600" dirty="0" smtClean="0"/>
              <a:t>22/10 Action </a:t>
            </a:r>
            <a:r>
              <a:rPr lang="en-US" sz="600" dirty="0"/>
              <a:t>plan </a:t>
            </a:r>
            <a:r>
              <a:rPr lang="en-US" sz="600" dirty="0" smtClean="0"/>
              <a:t>template </a:t>
            </a:r>
            <a:r>
              <a:rPr lang="en-US" sz="600" dirty="0"/>
              <a:t>developed</a:t>
            </a:r>
          </a:p>
        </p:txBody>
      </p:sp>
      <p:sp>
        <p:nvSpPr>
          <p:cNvPr id="67" name="Rectangle 66">
            <a:extLst>
              <a:ext uri="{FF2B5EF4-FFF2-40B4-BE49-F238E27FC236}">
                <a16:creationId xmlns="" xmlns:a16="http://schemas.microsoft.com/office/drawing/2014/main" id="{D174CE64-AE9A-C94E-9651-A443E6F2DBB5}"/>
              </a:ext>
            </a:extLst>
          </p:cNvPr>
          <p:cNvSpPr/>
          <p:nvPr/>
        </p:nvSpPr>
        <p:spPr>
          <a:xfrm>
            <a:off x="793030" y="4501588"/>
            <a:ext cx="2415249" cy="109978"/>
          </a:xfrm>
          <a:prstGeom prst="rect">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Establish units of measurement &amp; glide path</a:t>
            </a:r>
          </a:p>
        </p:txBody>
      </p:sp>
      <p:sp>
        <p:nvSpPr>
          <p:cNvPr id="63" name="Rectangle 62">
            <a:extLst>
              <a:ext uri="{FF2B5EF4-FFF2-40B4-BE49-F238E27FC236}">
                <a16:creationId xmlns="" xmlns:a16="http://schemas.microsoft.com/office/drawing/2014/main" id="{8B803917-08C4-B347-AB2A-57446C6406BD}"/>
              </a:ext>
            </a:extLst>
          </p:cNvPr>
          <p:cNvSpPr/>
          <p:nvPr/>
        </p:nvSpPr>
        <p:spPr>
          <a:xfrm>
            <a:off x="864605" y="3147814"/>
            <a:ext cx="1136049" cy="270006"/>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smtClean="0">
                <a:solidFill>
                  <a:schemeClr val="tx1"/>
                </a:solidFill>
                <a:latin typeface="Arial"/>
                <a:ea typeface="ＭＳ Ｐゴシック" pitchFamily="34" charset="-128"/>
              </a:rPr>
              <a:t>Mobilisation activity completed</a:t>
            </a:r>
            <a:endParaRPr lang="en-US" sz="600" kern="0" dirty="0">
              <a:solidFill>
                <a:schemeClr val="tx1"/>
              </a:solidFill>
              <a:latin typeface="Arial"/>
              <a:ea typeface="ＭＳ Ｐゴシック" pitchFamily="34" charset="-128"/>
            </a:endParaRPr>
          </a:p>
        </p:txBody>
      </p:sp>
      <p:sp>
        <p:nvSpPr>
          <p:cNvPr id="64" name="Diamond 63">
            <a:extLst>
              <a:ext uri="{FF2B5EF4-FFF2-40B4-BE49-F238E27FC236}">
                <a16:creationId xmlns="" xmlns:a16="http://schemas.microsoft.com/office/drawing/2014/main" id="{6E5A036B-F95C-6744-85B5-E274245D48BB}"/>
              </a:ext>
            </a:extLst>
          </p:cNvPr>
          <p:cNvSpPr/>
          <p:nvPr/>
        </p:nvSpPr>
        <p:spPr bwMode="auto">
          <a:xfrm>
            <a:off x="1719685" y="2643758"/>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b="1" kern="0" dirty="0" smtClean="0">
                <a:latin typeface="Arial"/>
              </a:rPr>
              <a:t>C</a:t>
            </a:r>
            <a:endParaRPr lang="en-US" sz="600" b="1" kern="0" dirty="0">
              <a:latin typeface="Arial"/>
            </a:endParaRPr>
          </a:p>
        </p:txBody>
      </p:sp>
      <p:sp>
        <p:nvSpPr>
          <p:cNvPr id="70" name="Diamond 69">
            <a:extLst>
              <a:ext uri="{FF2B5EF4-FFF2-40B4-BE49-F238E27FC236}">
                <a16:creationId xmlns="" xmlns:a16="http://schemas.microsoft.com/office/drawing/2014/main" id="{6E5A036B-F95C-6744-85B5-E274245D48BB}"/>
              </a:ext>
            </a:extLst>
          </p:cNvPr>
          <p:cNvSpPr/>
          <p:nvPr/>
        </p:nvSpPr>
        <p:spPr bwMode="auto">
          <a:xfrm>
            <a:off x="2438771" y="2643758"/>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b="1" kern="0" dirty="0" smtClean="0">
                <a:latin typeface="Arial"/>
              </a:rPr>
              <a:t>C</a:t>
            </a:r>
            <a:endParaRPr lang="en-US" sz="600" b="1" kern="0" dirty="0">
              <a:latin typeface="Arial"/>
            </a:endParaRPr>
          </a:p>
        </p:txBody>
      </p:sp>
      <p:sp>
        <p:nvSpPr>
          <p:cNvPr id="79" name="TextBox 78">
            <a:extLst>
              <a:ext uri="{FF2B5EF4-FFF2-40B4-BE49-F238E27FC236}">
                <a16:creationId xmlns="" xmlns:a16="http://schemas.microsoft.com/office/drawing/2014/main" id="{839E1A28-02B5-A544-BD7A-CF80C8727382}"/>
              </a:ext>
            </a:extLst>
          </p:cNvPr>
          <p:cNvSpPr txBox="1"/>
          <p:nvPr/>
        </p:nvSpPr>
        <p:spPr>
          <a:xfrm>
            <a:off x="1115616" y="2558976"/>
            <a:ext cx="655953" cy="313350"/>
          </a:xfrm>
          <a:prstGeom prst="rect">
            <a:avLst/>
          </a:prstGeom>
          <a:noFill/>
        </p:spPr>
        <p:txBody>
          <a:bodyPr wrap="square" lIns="18000" tIns="18000" rIns="18000" bIns="18000" rtlCol="0">
            <a:spAutoFit/>
          </a:bodyPr>
          <a:lstStyle/>
          <a:p>
            <a:r>
              <a:rPr lang="en-US" sz="600" i="1" dirty="0" smtClean="0"/>
              <a:t>24/8 Data Package 1 to vendor</a:t>
            </a:r>
            <a:endParaRPr lang="en-US" sz="600" dirty="0"/>
          </a:p>
        </p:txBody>
      </p:sp>
      <p:sp>
        <p:nvSpPr>
          <p:cNvPr id="80" name="TextBox 79">
            <a:extLst>
              <a:ext uri="{FF2B5EF4-FFF2-40B4-BE49-F238E27FC236}">
                <a16:creationId xmlns="" xmlns:a16="http://schemas.microsoft.com/office/drawing/2014/main" id="{839E1A28-02B5-A544-BD7A-CF80C8727382}"/>
              </a:ext>
            </a:extLst>
          </p:cNvPr>
          <p:cNvSpPr txBox="1"/>
          <p:nvPr/>
        </p:nvSpPr>
        <p:spPr>
          <a:xfrm>
            <a:off x="1916863" y="2558976"/>
            <a:ext cx="589425" cy="313350"/>
          </a:xfrm>
          <a:prstGeom prst="rect">
            <a:avLst/>
          </a:prstGeom>
          <a:noFill/>
        </p:spPr>
        <p:txBody>
          <a:bodyPr wrap="square" lIns="18000" tIns="18000" rIns="18000" bIns="18000" rtlCol="0">
            <a:spAutoFit/>
          </a:bodyPr>
          <a:lstStyle/>
          <a:p>
            <a:r>
              <a:rPr lang="en-US" sz="600" i="1" dirty="0" smtClean="0"/>
              <a:t>03/9 Data Package 2 to vendor</a:t>
            </a:r>
            <a:endParaRPr lang="en-US" sz="600" dirty="0"/>
          </a:p>
        </p:txBody>
      </p:sp>
      <p:sp>
        <p:nvSpPr>
          <p:cNvPr id="81" name="TextBox 80">
            <a:extLst>
              <a:ext uri="{FF2B5EF4-FFF2-40B4-BE49-F238E27FC236}">
                <a16:creationId xmlns="" xmlns:a16="http://schemas.microsoft.com/office/drawing/2014/main" id="{839E1A28-02B5-A544-BD7A-CF80C8727382}"/>
              </a:ext>
            </a:extLst>
          </p:cNvPr>
          <p:cNvSpPr txBox="1"/>
          <p:nvPr/>
        </p:nvSpPr>
        <p:spPr>
          <a:xfrm>
            <a:off x="2656662" y="2545778"/>
            <a:ext cx="601696" cy="313350"/>
          </a:xfrm>
          <a:prstGeom prst="rect">
            <a:avLst/>
          </a:prstGeom>
          <a:noFill/>
        </p:spPr>
        <p:txBody>
          <a:bodyPr wrap="square" lIns="18000" tIns="18000" rIns="18000" bIns="18000" rtlCol="0">
            <a:spAutoFit/>
          </a:bodyPr>
          <a:lstStyle/>
          <a:p>
            <a:r>
              <a:rPr lang="en-US" sz="600" i="1" dirty="0" smtClean="0"/>
              <a:t>14/9 Data Package 3a to vendor</a:t>
            </a:r>
            <a:endParaRPr lang="en-US" sz="600" dirty="0"/>
          </a:p>
        </p:txBody>
      </p:sp>
      <p:cxnSp>
        <p:nvCxnSpPr>
          <p:cNvPr id="82" name="Elbow Connector 81">
            <a:extLst>
              <a:ext uri="{FF2B5EF4-FFF2-40B4-BE49-F238E27FC236}">
                <a16:creationId xmlns="" xmlns:a16="http://schemas.microsoft.com/office/drawing/2014/main" id="{D2B540B9-E456-FD48-BC1D-C0144602AC83}"/>
              </a:ext>
            </a:extLst>
          </p:cNvPr>
          <p:cNvCxnSpPr>
            <a:stCxn id="45" idx="3"/>
            <a:endCxn id="64" idx="2"/>
          </p:cNvCxnSpPr>
          <p:nvPr/>
        </p:nvCxnSpPr>
        <p:spPr bwMode="auto">
          <a:xfrm flipV="1">
            <a:off x="1635436" y="2840629"/>
            <a:ext cx="178756" cy="154156"/>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88" name="Elbow Connector 87">
            <a:extLst>
              <a:ext uri="{FF2B5EF4-FFF2-40B4-BE49-F238E27FC236}">
                <a16:creationId xmlns="" xmlns:a16="http://schemas.microsoft.com/office/drawing/2014/main" id="{D2B540B9-E456-FD48-BC1D-C0144602AC83}"/>
              </a:ext>
            </a:extLst>
          </p:cNvPr>
          <p:cNvCxnSpPr>
            <a:stCxn id="45" idx="3"/>
            <a:endCxn id="70" idx="2"/>
          </p:cNvCxnSpPr>
          <p:nvPr/>
        </p:nvCxnSpPr>
        <p:spPr bwMode="auto">
          <a:xfrm flipV="1">
            <a:off x="1635436" y="2840629"/>
            <a:ext cx="897842" cy="154156"/>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89" name="Elbow Connector 88">
            <a:extLst>
              <a:ext uri="{FF2B5EF4-FFF2-40B4-BE49-F238E27FC236}">
                <a16:creationId xmlns="" xmlns:a16="http://schemas.microsoft.com/office/drawing/2014/main" id="{D2B540B9-E456-FD48-BC1D-C0144602AC83}"/>
              </a:ext>
            </a:extLst>
          </p:cNvPr>
          <p:cNvCxnSpPr>
            <a:stCxn id="45" idx="3"/>
            <a:endCxn id="76" idx="2"/>
          </p:cNvCxnSpPr>
          <p:nvPr/>
        </p:nvCxnSpPr>
        <p:spPr bwMode="auto">
          <a:xfrm flipV="1">
            <a:off x="1635436" y="2840628"/>
            <a:ext cx="1617922" cy="154157"/>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90" name="Elbow Connector 89">
            <a:extLst>
              <a:ext uri="{FF2B5EF4-FFF2-40B4-BE49-F238E27FC236}">
                <a16:creationId xmlns="" xmlns:a16="http://schemas.microsoft.com/office/drawing/2014/main" id="{D2B540B9-E456-FD48-BC1D-C0144602AC83}"/>
              </a:ext>
            </a:extLst>
          </p:cNvPr>
          <p:cNvCxnSpPr>
            <a:stCxn id="45" idx="3"/>
            <a:endCxn id="77" idx="2"/>
          </p:cNvCxnSpPr>
          <p:nvPr/>
        </p:nvCxnSpPr>
        <p:spPr bwMode="auto">
          <a:xfrm flipV="1">
            <a:off x="1635436" y="2840628"/>
            <a:ext cx="2193986" cy="154157"/>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91" name="TextBox 90">
            <a:extLst>
              <a:ext uri="{FF2B5EF4-FFF2-40B4-BE49-F238E27FC236}">
                <a16:creationId xmlns="" xmlns:a16="http://schemas.microsoft.com/office/drawing/2014/main" id="{839E1A28-02B5-A544-BD7A-CF80C8727382}"/>
              </a:ext>
            </a:extLst>
          </p:cNvPr>
          <p:cNvSpPr txBox="1"/>
          <p:nvPr/>
        </p:nvSpPr>
        <p:spPr>
          <a:xfrm>
            <a:off x="3330612" y="2545778"/>
            <a:ext cx="601696" cy="313350"/>
          </a:xfrm>
          <a:prstGeom prst="rect">
            <a:avLst/>
          </a:prstGeom>
          <a:noFill/>
        </p:spPr>
        <p:txBody>
          <a:bodyPr wrap="square" lIns="18000" tIns="18000" rIns="18000" bIns="18000" rtlCol="0">
            <a:spAutoFit/>
          </a:bodyPr>
          <a:lstStyle/>
          <a:p>
            <a:r>
              <a:rPr lang="en-US" sz="600" i="1" dirty="0" smtClean="0"/>
              <a:t>27/9 Data Package 3b to vendor</a:t>
            </a:r>
            <a:endParaRPr lang="en-US" sz="600" dirty="0"/>
          </a:p>
        </p:txBody>
      </p:sp>
      <p:sp>
        <p:nvSpPr>
          <p:cNvPr id="97" name="Rectangle 96">
            <a:extLst>
              <a:ext uri="{FF2B5EF4-FFF2-40B4-BE49-F238E27FC236}">
                <a16:creationId xmlns="" xmlns:a16="http://schemas.microsoft.com/office/drawing/2014/main" id="{72FAFA24-C1FC-B24F-9807-690D8DF306C9}"/>
              </a:ext>
            </a:extLst>
          </p:cNvPr>
          <p:cNvSpPr/>
          <p:nvPr/>
        </p:nvSpPr>
        <p:spPr>
          <a:xfrm>
            <a:off x="5289098" y="2352898"/>
            <a:ext cx="79216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a:t>
            </a:r>
            <a:r>
              <a:rPr lang="en-US" sz="600" kern="0" dirty="0" smtClean="0">
                <a:latin typeface="Arial"/>
              </a:rPr>
              <a:t>4 </a:t>
            </a:r>
            <a:r>
              <a:rPr lang="en-US" sz="600" i="1" kern="0" dirty="0" smtClean="0">
                <a:latin typeface="Arial"/>
              </a:rPr>
              <a:t>(dates indicative)</a:t>
            </a:r>
            <a:endParaRPr lang="en-US" sz="600" i="1" kern="0" dirty="0">
              <a:latin typeface="Arial"/>
            </a:endParaRPr>
          </a:p>
        </p:txBody>
      </p:sp>
      <p:sp>
        <p:nvSpPr>
          <p:cNvPr id="98" name="Rectangle 97">
            <a:extLst>
              <a:ext uri="{FF2B5EF4-FFF2-40B4-BE49-F238E27FC236}">
                <a16:creationId xmlns="" xmlns:a16="http://schemas.microsoft.com/office/drawing/2014/main" id="{72FAFA24-C1FC-B24F-9807-690D8DF306C9}"/>
              </a:ext>
            </a:extLst>
          </p:cNvPr>
          <p:cNvSpPr/>
          <p:nvPr/>
        </p:nvSpPr>
        <p:spPr>
          <a:xfrm>
            <a:off x="6084088" y="2549603"/>
            <a:ext cx="79216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a:t>
            </a:r>
            <a:r>
              <a:rPr lang="en-US" sz="600" kern="0" dirty="0" smtClean="0">
                <a:latin typeface="Arial"/>
              </a:rPr>
              <a:t>5 </a:t>
            </a:r>
            <a:r>
              <a:rPr lang="en-US" sz="600" i="1" kern="0" dirty="0">
                <a:latin typeface="Arial"/>
              </a:rPr>
              <a:t>(dates indicative)</a:t>
            </a:r>
            <a:endParaRPr lang="en-US" sz="600" i="1" kern="0" dirty="0">
              <a:latin typeface="Arial"/>
              <a:ea typeface="ＭＳ Ｐゴシック" pitchFamily="34" charset="-128"/>
            </a:endParaRPr>
          </a:p>
        </p:txBody>
      </p:sp>
      <p:sp>
        <p:nvSpPr>
          <p:cNvPr id="99" name="Rectangle 98">
            <a:extLst>
              <a:ext uri="{FF2B5EF4-FFF2-40B4-BE49-F238E27FC236}">
                <a16:creationId xmlns="" xmlns:a16="http://schemas.microsoft.com/office/drawing/2014/main" id="{72FAFA24-C1FC-B24F-9807-690D8DF306C9}"/>
              </a:ext>
            </a:extLst>
          </p:cNvPr>
          <p:cNvSpPr/>
          <p:nvPr/>
        </p:nvSpPr>
        <p:spPr>
          <a:xfrm>
            <a:off x="6908060" y="2722273"/>
            <a:ext cx="79216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latin typeface="Arial"/>
                <a:ea typeface="ＭＳ Ｐゴシック" pitchFamily="34" charset="-128"/>
              </a:rPr>
              <a:t>Sprint </a:t>
            </a:r>
            <a:r>
              <a:rPr lang="en-US" sz="600" kern="0" dirty="0" smtClean="0">
                <a:latin typeface="Arial"/>
              </a:rPr>
              <a:t>6 </a:t>
            </a:r>
            <a:r>
              <a:rPr lang="en-US" sz="600" i="1" kern="0" dirty="0">
                <a:latin typeface="Arial"/>
              </a:rPr>
              <a:t>(dates indicative)</a:t>
            </a:r>
            <a:endParaRPr lang="en-US" sz="600" i="1" kern="0" dirty="0">
              <a:latin typeface="Arial"/>
              <a:ea typeface="ＭＳ Ｐゴシック" pitchFamily="34" charset="-128"/>
            </a:endParaRPr>
          </a:p>
        </p:txBody>
      </p:sp>
      <p:sp>
        <p:nvSpPr>
          <p:cNvPr id="100" name="Diamond 99">
            <a:extLst>
              <a:ext uri="{FF2B5EF4-FFF2-40B4-BE49-F238E27FC236}">
                <a16:creationId xmlns="" xmlns:a16="http://schemas.microsoft.com/office/drawing/2014/main" id="{650F2950-62D4-654B-A968-D32695357EDC}"/>
              </a:ext>
            </a:extLst>
          </p:cNvPr>
          <p:cNvSpPr/>
          <p:nvPr/>
        </p:nvSpPr>
        <p:spPr>
          <a:xfrm>
            <a:off x="4347367" y="407368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01" name="TextBox 100">
            <a:extLst>
              <a:ext uri="{FF2B5EF4-FFF2-40B4-BE49-F238E27FC236}">
                <a16:creationId xmlns="" xmlns:a16="http://schemas.microsoft.com/office/drawing/2014/main" id="{8DE52843-4138-1442-9B64-C4E1D836BDAC}"/>
              </a:ext>
            </a:extLst>
          </p:cNvPr>
          <p:cNvSpPr txBox="1"/>
          <p:nvPr/>
        </p:nvSpPr>
        <p:spPr>
          <a:xfrm>
            <a:off x="4191216" y="3799276"/>
            <a:ext cx="740824" cy="313350"/>
          </a:xfrm>
          <a:prstGeom prst="rect">
            <a:avLst/>
          </a:prstGeom>
          <a:noFill/>
        </p:spPr>
        <p:txBody>
          <a:bodyPr wrap="square" lIns="18000" tIns="18000" rIns="18000" bIns="18000" rtlCol="0">
            <a:spAutoFit/>
          </a:bodyPr>
          <a:lstStyle/>
          <a:p>
            <a:r>
              <a:rPr lang="en-US" sz="600" dirty="0" smtClean="0"/>
              <a:t>05/10 Initial specification complete </a:t>
            </a:r>
            <a:endParaRPr lang="en-US" sz="600" dirty="0"/>
          </a:p>
        </p:txBody>
      </p:sp>
      <p:sp>
        <p:nvSpPr>
          <p:cNvPr id="77" name="Diamond 76">
            <a:extLst>
              <a:ext uri="{FF2B5EF4-FFF2-40B4-BE49-F238E27FC236}">
                <a16:creationId xmlns="" xmlns:a16="http://schemas.microsoft.com/office/drawing/2014/main" id="{6E5A036B-F95C-6744-85B5-E274245D48BB}"/>
              </a:ext>
            </a:extLst>
          </p:cNvPr>
          <p:cNvSpPr/>
          <p:nvPr/>
        </p:nvSpPr>
        <p:spPr bwMode="auto">
          <a:xfrm>
            <a:off x="3734915" y="2643757"/>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b="1" kern="0" dirty="0" smtClean="0">
                <a:latin typeface="Arial"/>
              </a:rPr>
              <a:t>C</a:t>
            </a:r>
            <a:endParaRPr lang="en-US" sz="600" b="1" kern="0" dirty="0">
              <a:latin typeface="Arial"/>
            </a:endParaRPr>
          </a:p>
        </p:txBody>
      </p:sp>
      <p:sp>
        <p:nvSpPr>
          <p:cNvPr id="76" name="Diamond 75">
            <a:extLst>
              <a:ext uri="{FF2B5EF4-FFF2-40B4-BE49-F238E27FC236}">
                <a16:creationId xmlns="" xmlns:a16="http://schemas.microsoft.com/office/drawing/2014/main" id="{6E5A036B-F95C-6744-85B5-E274245D48BB}"/>
              </a:ext>
            </a:extLst>
          </p:cNvPr>
          <p:cNvSpPr/>
          <p:nvPr/>
        </p:nvSpPr>
        <p:spPr bwMode="auto">
          <a:xfrm>
            <a:off x="3158851" y="2643757"/>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b="1" kern="0" dirty="0">
                <a:latin typeface="Arial"/>
              </a:rPr>
              <a:t>C</a:t>
            </a:r>
          </a:p>
        </p:txBody>
      </p:sp>
      <p:sp>
        <p:nvSpPr>
          <p:cNvPr id="102" name="Triangle 123">
            <a:extLst>
              <a:ext uri="{FF2B5EF4-FFF2-40B4-BE49-F238E27FC236}">
                <a16:creationId xmlns="" xmlns:a16="http://schemas.microsoft.com/office/drawing/2014/main" id="{6F9210BC-760F-B640-8FBC-6D5BC3A96AFB}"/>
              </a:ext>
            </a:extLst>
          </p:cNvPr>
          <p:cNvSpPr/>
          <p:nvPr/>
        </p:nvSpPr>
        <p:spPr>
          <a:xfrm>
            <a:off x="6264200" y="1184539"/>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103" name="TextBox 102">
            <a:extLst>
              <a:ext uri="{FF2B5EF4-FFF2-40B4-BE49-F238E27FC236}">
                <a16:creationId xmlns="" xmlns:a16="http://schemas.microsoft.com/office/drawing/2014/main" id="{6ECF800B-C755-FD4C-8704-BB42D910CD1F}"/>
              </a:ext>
            </a:extLst>
          </p:cNvPr>
          <p:cNvSpPr txBox="1"/>
          <p:nvPr/>
        </p:nvSpPr>
        <p:spPr>
          <a:xfrm>
            <a:off x="5579105" y="1143529"/>
            <a:ext cx="613087" cy="221018"/>
          </a:xfrm>
          <a:prstGeom prst="rect">
            <a:avLst/>
          </a:prstGeom>
          <a:noFill/>
        </p:spPr>
        <p:txBody>
          <a:bodyPr wrap="square" lIns="18000" tIns="18000" rIns="18000" bIns="18000" rtlCol="0">
            <a:spAutoFit/>
          </a:bodyPr>
          <a:lstStyle/>
          <a:p>
            <a:pPr algn="r"/>
            <a:r>
              <a:rPr lang="en-US" sz="600" dirty="0" smtClean="0"/>
              <a:t>07/11 </a:t>
            </a:r>
            <a:r>
              <a:rPr lang="en-US" sz="600" dirty="0"/>
              <a:t>DCS ChMC</a:t>
            </a:r>
          </a:p>
        </p:txBody>
      </p:sp>
      <p:sp>
        <p:nvSpPr>
          <p:cNvPr id="105" name="Triangle 123">
            <a:extLst>
              <a:ext uri="{FF2B5EF4-FFF2-40B4-BE49-F238E27FC236}">
                <a16:creationId xmlns="" xmlns:a16="http://schemas.microsoft.com/office/drawing/2014/main" id="{6F9210BC-760F-B640-8FBC-6D5BC3A96AFB}"/>
              </a:ext>
            </a:extLst>
          </p:cNvPr>
          <p:cNvSpPr/>
          <p:nvPr/>
        </p:nvSpPr>
        <p:spPr>
          <a:xfrm>
            <a:off x="8225896" y="1189185"/>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106" name="TextBox 105">
            <a:extLst>
              <a:ext uri="{FF2B5EF4-FFF2-40B4-BE49-F238E27FC236}">
                <a16:creationId xmlns="" xmlns:a16="http://schemas.microsoft.com/office/drawing/2014/main" id="{6ECF800B-C755-FD4C-8704-BB42D910CD1F}"/>
              </a:ext>
            </a:extLst>
          </p:cNvPr>
          <p:cNvSpPr txBox="1"/>
          <p:nvPr/>
        </p:nvSpPr>
        <p:spPr>
          <a:xfrm>
            <a:off x="7540801" y="1148175"/>
            <a:ext cx="613087" cy="221018"/>
          </a:xfrm>
          <a:prstGeom prst="rect">
            <a:avLst/>
          </a:prstGeom>
          <a:noFill/>
        </p:spPr>
        <p:txBody>
          <a:bodyPr wrap="square" lIns="18000" tIns="18000" rIns="18000" bIns="18000" rtlCol="0">
            <a:spAutoFit/>
          </a:bodyPr>
          <a:lstStyle/>
          <a:p>
            <a:pPr algn="r"/>
            <a:r>
              <a:rPr lang="en-US" sz="600" dirty="0" smtClean="0"/>
              <a:t>12/12 DCS </a:t>
            </a:r>
            <a:r>
              <a:rPr lang="en-US" sz="600" dirty="0"/>
              <a:t>ChMC</a:t>
            </a:r>
          </a:p>
        </p:txBody>
      </p:sp>
      <p:sp>
        <p:nvSpPr>
          <p:cNvPr id="107" name="Diamond 106">
            <a:extLst>
              <a:ext uri="{FF2B5EF4-FFF2-40B4-BE49-F238E27FC236}">
                <a16:creationId xmlns="" xmlns:a16="http://schemas.microsoft.com/office/drawing/2014/main" id="{650F2950-62D4-654B-A968-D32695357EDC}"/>
              </a:ext>
            </a:extLst>
          </p:cNvPr>
          <p:cNvSpPr/>
          <p:nvPr/>
        </p:nvSpPr>
        <p:spPr>
          <a:xfrm>
            <a:off x="6075559" y="2127754"/>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08" name="TextBox 107">
            <a:extLst>
              <a:ext uri="{FF2B5EF4-FFF2-40B4-BE49-F238E27FC236}">
                <a16:creationId xmlns="" xmlns:a16="http://schemas.microsoft.com/office/drawing/2014/main" id="{8DE52843-4138-1442-9B64-C4E1D836BDAC}"/>
              </a:ext>
            </a:extLst>
          </p:cNvPr>
          <p:cNvSpPr txBox="1"/>
          <p:nvPr/>
        </p:nvSpPr>
        <p:spPr>
          <a:xfrm>
            <a:off x="5919408" y="1779662"/>
            <a:ext cx="740824" cy="313350"/>
          </a:xfrm>
          <a:prstGeom prst="rect">
            <a:avLst/>
          </a:prstGeom>
          <a:noFill/>
        </p:spPr>
        <p:txBody>
          <a:bodyPr wrap="square" lIns="18000" tIns="18000" rIns="18000" bIns="18000" rtlCol="0">
            <a:spAutoFit/>
          </a:bodyPr>
          <a:lstStyle/>
          <a:p>
            <a:r>
              <a:rPr lang="en-US" sz="600" dirty="0" smtClean="0"/>
              <a:t>05/11 Synthesis Report published for first 3 sprints </a:t>
            </a:r>
            <a:endParaRPr lang="en-US" sz="600" dirty="0"/>
          </a:p>
        </p:txBody>
      </p:sp>
      <p:cxnSp>
        <p:nvCxnSpPr>
          <p:cNvPr id="109" name="Elbow Connector 108">
            <a:extLst>
              <a:ext uri="{FF2B5EF4-FFF2-40B4-BE49-F238E27FC236}">
                <a16:creationId xmlns="" xmlns:a16="http://schemas.microsoft.com/office/drawing/2014/main" id="{D2B540B9-E456-FD48-BC1D-C0144602AC83}"/>
              </a:ext>
            </a:extLst>
          </p:cNvPr>
          <p:cNvCxnSpPr>
            <a:stCxn id="84" idx="3"/>
            <a:endCxn id="107" idx="1"/>
          </p:cNvCxnSpPr>
          <p:nvPr/>
        </p:nvCxnSpPr>
        <p:spPr bwMode="auto">
          <a:xfrm>
            <a:off x="3648712" y="1845553"/>
            <a:ext cx="2426847" cy="380051"/>
          </a:xfrm>
          <a:prstGeom prst="bentConnector3">
            <a:avLst>
              <a:gd name="adj1" fmla="val 81991"/>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110" name="Elbow Connector 109">
            <a:extLst>
              <a:ext uri="{FF2B5EF4-FFF2-40B4-BE49-F238E27FC236}">
                <a16:creationId xmlns="" xmlns:a16="http://schemas.microsoft.com/office/drawing/2014/main" id="{D2B540B9-E456-FD48-BC1D-C0144602AC83}"/>
              </a:ext>
            </a:extLst>
          </p:cNvPr>
          <p:cNvCxnSpPr>
            <a:stCxn id="85" idx="3"/>
            <a:endCxn id="107" idx="1"/>
          </p:cNvCxnSpPr>
          <p:nvPr/>
        </p:nvCxnSpPr>
        <p:spPr bwMode="auto">
          <a:xfrm>
            <a:off x="4463912" y="2038143"/>
            <a:ext cx="1611647" cy="187461"/>
          </a:xfrm>
          <a:prstGeom prst="bentConnector3">
            <a:avLst>
              <a:gd name="adj1" fmla="val 73551"/>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27" name="Straight Arrow Connector 26"/>
          <p:cNvCxnSpPr>
            <a:stCxn id="86" idx="3"/>
            <a:endCxn id="107" idx="1"/>
          </p:cNvCxnSpPr>
          <p:nvPr/>
        </p:nvCxnSpPr>
        <p:spPr bwMode="auto">
          <a:xfrm flipV="1">
            <a:off x="5277450" y="2225604"/>
            <a:ext cx="798109" cy="5129"/>
          </a:xfrm>
          <a:prstGeom prst="straightConnector1">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111" name="Diamond 110">
            <a:extLst>
              <a:ext uri="{FF2B5EF4-FFF2-40B4-BE49-F238E27FC236}">
                <a16:creationId xmlns="" xmlns:a16="http://schemas.microsoft.com/office/drawing/2014/main" id="{650F2950-62D4-654B-A968-D32695357EDC}"/>
              </a:ext>
            </a:extLst>
          </p:cNvPr>
          <p:cNvSpPr/>
          <p:nvPr/>
        </p:nvSpPr>
        <p:spPr>
          <a:xfrm>
            <a:off x="3851921" y="1707654"/>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b="1" kern="0" dirty="0" smtClean="0">
                <a:latin typeface="Arial"/>
              </a:rPr>
              <a:t>C</a:t>
            </a:r>
            <a:endParaRPr lang="en-US" sz="600" b="1" kern="0" dirty="0">
              <a:solidFill>
                <a:schemeClr val="tx1"/>
              </a:solidFill>
              <a:latin typeface="Arial"/>
            </a:endParaRPr>
          </a:p>
        </p:txBody>
      </p:sp>
      <p:sp>
        <p:nvSpPr>
          <p:cNvPr id="112" name="TextBox 111">
            <a:extLst>
              <a:ext uri="{FF2B5EF4-FFF2-40B4-BE49-F238E27FC236}">
                <a16:creationId xmlns="" xmlns:a16="http://schemas.microsoft.com/office/drawing/2014/main" id="{8DE52843-4138-1442-9B64-C4E1D836BDAC}"/>
              </a:ext>
            </a:extLst>
          </p:cNvPr>
          <p:cNvSpPr txBox="1"/>
          <p:nvPr/>
        </p:nvSpPr>
        <p:spPr>
          <a:xfrm>
            <a:off x="3923928" y="1563638"/>
            <a:ext cx="1045135" cy="221018"/>
          </a:xfrm>
          <a:prstGeom prst="rect">
            <a:avLst/>
          </a:prstGeom>
          <a:noFill/>
        </p:spPr>
        <p:txBody>
          <a:bodyPr wrap="square" lIns="18000" tIns="18000" rIns="18000" bIns="18000" rtlCol="0">
            <a:spAutoFit/>
          </a:bodyPr>
          <a:lstStyle/>
          <a:p>
            <a:r>
              <a:rPr lang="en-US" sz="600" dirty="0" smtClean="0"/>
              <a:t>27/08 Sprint 1 Exec Summary published</a:t>
            </a:r>
            <a:endParaRPr lang="en-US" sz="600" dirty="0"/>
          </a:p>
        </p:txBody>
      </p:sp>
      <p:sp>
        <p:nvSpPr>
          <p:cNvPr id="113" name="Oval 112"/>
          <p:cNvSpPr>
            <a:spLocks noChangeAspect="1"/>
          </p:cNvSpPr>
          <p:nvPr/>
        </p:nvSpPr>
        <p:spPr bwMode="auto">
          <a:xfrm>
            <a:off x="1132868" y="1644030"/>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114" name="Oval 113"/>
          <p:cNvSpPr>
            <a:spLocks noChangeAspect="1"/>
          </p:cNvSpPr>
          <p:nvPr/>
        </p:nvSpPr>
        <p:spPr bwMode="auto">
          <a:xfrm>
            <a:off x="1907704" y="2283734"/>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115" name="Oval 114"/>
          <p:cNvSpPr>
            <a:spLocks noChangeAspect="1"/>
          </p:cNvSpPr>
          <p:nvPr/>
        </p:nvSpPr>
        <p:spPr bwMode="auto">
          <a:xfrm>
            <a:off x="1547664" y="2787790"/>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116" name="Diamond 115">
            <a:extLst>
              <a:ext uri="{FF2B5EF4-FFF2-40B4-BE49-F238E27FC236}">
                <a16:creationId xmlns="" xmlns:a16="http://schemas.microsoft.com/office/drawing/2014/main" id="{650F2950-62D4-654B-A968-D32695357EDC}"/>
              </a:ext>
            </a:extLst>
          </p:cNvPr>
          <p:cNvSpPr/>
          <p:nvPr/>
        </p:nvSpPr>
        <p:spPr>
          <a:xfrm>
            <a:off x="4716017" y="256675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7" name="TextBox 116">
            <a:extLst>
              <a:ext uri="{FF2B5EF4-FFF2-40B4-BE49-F238E27FC236}">
                <a16:creationId xmlns="" xmlns:a16="http://schemas.microsoft.com/office/drawing/2014/main" id="{8DE52843-4138-1442-9B64-C4E1D836BDAC}"/>
              </a:ext>
            </a:extLst>
          </p:cNvPr>
          <p:cNvSpPr txBox="1"/>
          <p:nvPr/>
        </p:nvSpPr>
        <p:spPr>
          <a:xfrm>
            <a:off x="4895017" y="2571750"/>
            <a:ext cx="469055" cy="407704"/>
          </a:xfrm>
          <a:prstGeom prst="rect">
            <a:avLst/>
          </a:prstGeom>
          <a:noFill/>
        </p:spPr>
        <p:txBody>
          <a:bodyPr wrap="square" lIns="18000" tIns="18000" rIns="18000" bIns="18000" rtlCol="0">
            <a:spAutoFit/>
          </a:bodyPr>
          <a:lstStyle/>
          <a:p>
            <a:r>
              <a:rPr lang="en-US" sz="600" dirty="0" smtClean="0"/>
              <a:t>12/10 Publish Industry Data Tree</a:t>
            </a:r>
            <a:endParaRPr lang="en-US" sz="600" dirty="0"/>
          </a:p>
        </p:txBody>
      </p:sp>
      <p:sp>
        <p:nvSpPr>
          <p:cNvPr id="118" name="Oval 117"/>
          <p:cNvSpPr>
            <a:spLocks noChangeAspect="1"/>
          </p:cNvSpPr>
          <p:nvPr/>
        </p:nvSpPr>
        <p:spPr bwMode="auto">
          <a:xfrm>
            <a:off x="1907720" y="307580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119" name="Oval 118"/>
          <p:cNvSpPr>
            <a:spLocks noChangeAspect="1"/>
          </p:cNvSpPr>
          <p:nvPr/>
        </p:nvSpPr>
        <p:spPr bwMode="auto">
          <a:xfrm>
            <a:off x="3563904" y="1707654"/>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120" name="Oval 119"/>
          <p:cNvSpPr>
            <a:spLocks noChangeAspect="1"/>
          </p:cNvSpPr>
          <p:nvPr/>
        </p:nvSpPr>
        <p:spPr bwMode="auto">
          <a:xfrm>
            <a:off x="3419872" y="3795902"/>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122" name="Oval 121"/>
          <p:cNvSpPr>
            <a:spLocks noChangeAspect="1"/>
          </p:cNvSpPr>
          <p:nvPr/>
        </p:nvSpPr>
        <p:spPr bwMode="auto">
          <a:xfrm>
            <a:off x="3995936" y="4227950"/>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123" name="Oval 122"/>
          <p:cNvSpPr>
            <a:spLocks noChangeAspect="1"/>
          </p:cNvSpPr>
          <p:nvPr/>
        </p:nvSpPr>
        <p:spPr bwMode="auto">
          <a:xfrm>
            <a:off x="5220072" y="140730"/>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124" name="TextBox 123">
            <a:extLst>
              <a:ext uri="{FF2B5EF4-FFF2-40B4-BE49-F238E27FC236}">
                <a16:creationId xmlns="" xmlns:a16="http://schemas.microsoft.com/office/drawing/2014/main" id="{F6B8063B-A63C-804E-BE6B-8BA555583BC4}"/>
              </a:ext>
            </a:extLst>
          </p:cNvPr>
          <p:cNvSpPr txBox="1"/>
          <p:nvPr/>
        </p:nvSpPr>
        <p:spPr>
          <a:xfrm>
            <a:off x="5364088" y="118484"/>
            <a:ext cx="613087" cy="221018"/>
          </a:xfrm>
          <a:prstGeom prst="rect">
            <a:avLst/>
          </a:prstGeom>
          <a:noFill/>
        </p:spPr>
        <p:txBody>
          <a:bodyPr wrap="square" lIns="18000" tIns="18000" rIns="18000" bIns="18000" rtlCol="0">
            <a:spAutoFit/>
          </a:bodyPr>
          <a:lstStyle/>
          <a:p>
            <a:r>
              <a:rPr lang="en-US" sz="600" dirty="0" smtClean="0"/>
              <a:t>Completed activity </a:t>
            </a:r>
            <a:endParaRPr lang="en-US" sz="600" dirty="0"/>
          </a:p>
        </p:txBody>
      </p:sp>
      <p:sp>
        <p:nvSpPr>
          <p:cNvPr id="92" name="Rounded Rectangle 91">
            <a:extLst>
              <a:ext uri="{FF2B5EF4-FFF2-40B4-BE49-F238E27FC236}">
                <a16:creationId xmlns:a16="http://schemas.microsoft.com/office/drawing/2014/main" xmlns="" id="{C75301D9-18D7-9847-AF33-4CF442A312DB}"/>
              </a:ext>
            </a:extLst>
          </p:cNvPr>
          <p:cNvSpPr/>
          <p:nvPr/>
        </p:nvSpPr>
        <p:spPr bwMode="auto">
          <a:xfrm>
            <a:off x="6109989" y="2979454"/>
            <a:ext cx="1918395" cy="484992"/>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defTabSz="914400"/>
            <a:r>
              <a:rPr lang="en-US" sz="600" dirty="0" smtClean="0">
                <a:solidFill>
                  <a:schemeClr val="tx1"/>
                </a:solidFill>
                <a:latin typeface="Arial" charset="0"/>
              </a:rPr>
              <a:t>Sprints 4-6 to continue at the same pace and follow directly after the initial sprints to maintain momentum and ensure existing team resources are fully utilised. A 14-day stand-down period applies at any time. </a:t>
            </a:r>
            <a:endParaRPr kumimoji="0" lang="en-US" sz="600" b="0" i="0" u="none" strike="noStrike" cap="none" normalizeH="0" baseline="0" dirty="0">
              <a:ln>
                <a:noFill/>
              </a:ln>
              <a:solidFill>
                <a:schemeClr val="tx1"/>
              </a:solidFill>
              <a:effectLst/>
              <a:latin typeface="Arial" charset="0"/>
            </a:endParaRPr>
          </a:p>
        </p:txBody>
      </p:sp>
      <p:cxnSp>
        <p:nvCxnSpPr>
          <p:cNvPr id="93" name="Straight Connector 92">
            <a:extLst>
              <a:ext uri="{FF2B5EF4-FFF2-40B4-BE49-F238E27FC236}">
                <a16:creationId xmlns:a16="http://schemas.microsoft.com/office/drawing/2014/main" xmlns="" id="{7697F079-4426-F540-89BD-05FEEB54ABF9}"/>
              </a:ext>
            </a:extLst>
          </p:cNvPr>
          <p:cNvCxnSpPr>
            <a:cxnSpLocks/>
            <a:endCxn id="92" idx="1"/>
          </p:cNvCxnSpPr>
          <p:nvPr/>
        </p:nvCxnSpPr>
        <p:spPr bwMode="auto">
          <a:xfrm>
            <a:off x="5292072" y="2571750"/>
            <a:ext cx="817917" cy="65020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sp>
        <p:nvSpPr>
          <p:cNvPr id="96" name="TextBox 95">
            <a:extLst>
              <a:ext uri="{FF2B5EF4-FFF2-40B4-BE49-F238E27FC236}">
                <a16:creationId xmlns="" xmlns:a16="http://schemas.microsoft.com/office/drawing/2014/main" id="{8DE52843-4138-1442-9B64-C4E1D836BDAC}"/>
              </a:ext>
            </a:extLst>
          </p:cNvPr>
          <p:cNvSpPr txBox="1"/>
          <p:nvPr/>
        </p:nvSpPr>
        <p:spPr>
          <a:xfrm>
            <a:off x="4860032" y="4011910"/>
            <a:ext cx="936104" cy="405683"/>
          </a:xfrm>
          <a:prstGeom prst="rect">
            <a:avLst/>
          </a:prstGeom>
          <a:noFill/>
        </p:spPr>
        <p:txBody>
          <a:bodyPr wrap="square" lIns="18000" tIns="18000" rIns="18000" bIns="18000" rtlCol="0">
            <a:spAutoFit/>
          </a:bodyPr>
          <a:lstStyle/>
          <a:p>
            <a:r>
              <a:rPr lang="en-US" sz="600" dirty="0" smtClean="0"/>
              <a:t>10/10 </a:t>
            </a:r>
            <a:r>
              <a:rPr lang="en-US" sz="600" dirty="0"/>
              <a:t>Agree appropriate forum for creation of shipper dashboards</a:t>
            </a:r>
          </a:p>
          <a:p>
            <a:endParaRPr lang="en-US" sz="600" dirty="0"/>
          </a:p>
        </p:txBody>
      </p:sp>
      <p:sp>
        <p:nvSpPr>
          <p:cNvPr id="121" name="Diamond 120">
            <a:extLst>
              <a:ext uri="{FF2B5EF4-FFF2-40B4-BE49-F238E27FC236}">
                <a16:creationId xmlns="" xmlns:a16="http://schemas.microsoft.com/office/drawing/2014/main" id="{650F2950-62D4-654B-A968-D32695357EDC}"/>
              </a:ext>
            </a:extLst>
          </p:cNvPr>
          <p:cNvSpPr/>
          <p:nvPr/>
        </p:nvSpPr>
        <p:spPr>
          <a:xfrm>
            <a:off x="4680024" y="40839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25" name="Diamond 124">
            <a:extLst>
              <a:ext uri="{FF2B5EF4-FFF2-40B4-BE49-F238E27FC236}">
                <a16:creationId xmlns="" xmlns:a16="http://schemas.microsoft.com/office/drawing/2014/main" id="{650F2950-62D4-654B-A968-D32695357EDC}"/>
              </a:ext>
            </a:extLst>
          </p:cNvPr>
          <p:cNvSpPr/>
          <p:nvPr/>
        </p:nvSpPr>
        <p:spPr>
          <a:xfrm>
            <a:off x="4748269" y="1707654"/>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600" b="1" kern="0" dirty="0">
              <a:solidFill>
                <a:schemeClr val="tx1"/>
              </a:solidFill>
              <a:latin typeface="Arial"/>
            </a:endParaRPr>
          </a:p>
        </p:txBody>
      </p:sp>
      <p:sp>
        <p:nvSpPr>
          <p:cNvPr id="126" name="TextBox 125">
            <a:extLst>
              <a:ext uri="{FF2B5EF4-FFF2-40B4-BE49-F238E27FC236}">
                <a16:creationId xmlns="" xmlns:a16="http://schemas.microsoft.com/office/drawing/2014/main" id="{8DE52843-4138-1442-9B64-C4E1D836BDAC}"/>
              </a:ext>
            </a:extLst>
          </p:cNvPr>
          <p:cNvSpPr txBox="1"/>
          <p:nvPr/>
        </p:nvSpPr>
        <p:spPr>
          <a:xfrm>
            <a:off x="4932039" y="1630652"/>
            <a:ext cx="1045135" cy="221018"/>
          </a:xfrm>
          <a:prstGeom prst="rect">
            <a:avLst/>
          </a:prstGeom>
          <a:noFill/>
        </p:spPr>
        <p:txBody>
          <a:bodyPr wrap="square" lIns="18000" tIns="18000" rIns="18000" bIns="18000" rtlCol="0">
            <a:spAutoFit/>
          </a:bodyPr>
          <a:lstStyle/>
          <a:p>
            <a:r>
              <a:rPr lang="en-US" sz="600" dirty="0" smtClean="0"/>
              <a:t>12/10 Sprint 2 Exec Summary published</a:t>
            </a:r>
            <a:endParaRPr lang="en-US" sz="600" dirty="0"/>
          </a:p>
        </p:txBody>
      </p:sp>
      <p:sp>
        <p:nvSpPr>
          <p:cNvPr id="129" name="Triangle 123">
            <a:extLst>
              <a:ext uri="{FF2B5EF4-FFF2-40B4-BE49-F238E27FC236}">
                <a16:creationId xmlns="" xmlns:a16="http://schemas.microsoft.com/office/drawing/2014/main" id="{6F9210BC-760F-B640-8FBC-6D5BC3A96AFB}"/>
              </a:ext>
            </a:extLst>
          </p:cNvPr>
          <p:cNvSpPr/>
          <p:nvPr/>
        </p:nvSpPr>
        <p:spPr>
          <a:xfrm>
            <a:off x="4103960" y="1195647"/>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130" name="TextBox 129">
            <a:extLst>
              <a:ext uri="{FF2B5EF4-FFF2-40B4-BE49-F238E27FC236}">
                <a16:creationId xmlns="" xmlns:a16="http://schemas.microsoft.com/office/drawing/2014/main" id="{6ECF800B-C755-FD4C-8704-BB42D910CD1F}"/>
              </a:ext>
            </a:extLst>
          </p:cNvPr>
          <p:cNvSpPr txBox="1"/>
          <p:nvPr/>
        </p:nvSpPr>
        <p:spPr>
          <a:xfrm>
            <a:off x="3401360" y="1131590"/>
            <a:ext cx="613087" cy="313350"/>
          </a:xfrm>
          <a:prstGeom prst="rect">
            <a:avLst/>
          </a:prstGeom>
          <a:noFill/>
        </p:spPr>
        <p:txBody>
          <a:bodyPr wrap="square" lIns="18000" tIns="18000" rIns="18000" bIns="18000" rtlCol="0">
            <a:spAutoFit/>
          </a:bodyPr>
          <a:lstStyle/>
          <a:p>
            <a:pPr algn="r"/>
            <a:r>
              <a:rPr lang="en-US" sz="600" dirty="0" smtClean="0"/>
              <a:t>02/10 Extraordinary DCS </a:t>
            </a:r>
            <a:r>
              <a:rPr lang="en-US" sz="600" dirty="0"/>
              <a:t>ChMC</a:t>
            </a:r>
          </a:p>
        </p:txBody>
      </p:sp>
      <p:sp>
        <p:nvSpPr>
          <p:cNvPr id="131" name="Triangle 123">
            <a:extLst>
              <a:ext uri="{FF2B5EF4-FFF2-40B4-BE49-F238E27FC236}">
                <a16:creationId xmlns="" xmlns:a16="http://schemas.microsoft.com/office/drawing/2014/main" id="{6F9210BC-760F-B640-8FBC-6D5BC3A96AFB}"/>
              </a:ext>
            </a:extLst>
          </p:cNvPr>
          <p:cNvSpPr/>
          <p:nvPr/>
        </p:nvSpPr>
        <p:spPr>
          <a:xfrm>
            <a:off x="5041071" y="1172600"/>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132" name="TextBox 131">
            <a:extLst>
              <a:ext uri="{FF2B5EF4-FFF2-40B4-BE49-F238E27FC236}">
                <a16:creationId xmlns="" xmlns:a16="http://schemas.microsoft.com/office/drawing/2014/main" id="{6ECF800B-C755-FD4C-8704-BB42D910CD1F}"/>
              </a:ext>
            </a:extLst>
          </p:cNvPr>
          <p:cNvSpPr txBox="1"/>
          <p:nvPr/>
        </p:nvSpPr>
        <p:spPr>
          <a:xfrm>
            <a:off x="4917036" y="1178280"/>
            <a:ext cx="613087" cy="313350"/>
          </a:xfrm>
          <a:prstGeom prst="rect">
            <a:avLst/>
          </a:prstGeom>
          <a:noFill/>
        </p:spPr>
        <p:txBody>
          <a:bodyPr wrap="square" lIns="18000" tIns="18000" rIns="18000" bIns="18000" rtlCol="0">
            <a:spAutoFit/>
          </a:bodyPr>
          <a:lstStyle/>
          <a:p>
            <a:pPr algn="r"/>
            <a:r>
              <a:rPr lang="en-US" sz="600" dirty="0" smtClean="0"/>
              <a:t>TBC Extraordinary </a:t>
            </a:r>
            <a:r>
              <a:rPr lang="en-US" sz="600" dirty="0"/>
              <a:t>DCS ChMC</a:t>
            </a:r>
          </a:p>
        </p:txBody>
      </p:sp>
    </p:spTree>
    <p:extLst>
      <p:ext uri="{BB962C8B-B14F-4D97-AF65-F5344CB8AC3E}">
        <p14:creationId xmlns:p14="http://schemas.microsoft.com/office/powerpoint/2010/main" val="3287729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Sprint 1: Executive Summary (1/4)</a:t>
            </a:r>
            <a:endParaRPr lang="en-GB" dirty="0"/>
          </a:p>
        </p:txBody>
      </p:sp>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3" y="681540"/>
            <a:ext cx="8928993" cy="3978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bwMode="auto">
          <a:xfrm>
            <a:off x="1576239" y="1304181"/>
            <a:ext cx="126014" cy="216024"/>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b="1" dirty="0" smtClean="0"/>
              <a:t>NDM</a:t>
            </a:r>
            <a:endParaRPr kumimoji="0" lang="en-GB" sz="600" b="1" i="0" u="none" strike="noStrike" cap="none" normalizeH="0" baseline="0" dirty="0" smtClean="0">
              <a:ln>
                <a:noFill/>
              </a:ln>
              <a:effectLst/>
            </a:endParaRPr>
          </a:p>
        </p:txBody>
      </p:sp>
    </p:spTree>
    <p:extLst>
      <p:ext uri="{BB962C8B-B14F-4D97-AF65-F5344CB8AC3E}">
        <p14:creationId xmlns:p14="http://schemas.microsoft.com/office/powerpoint/2010/main" val="3296109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Sprint 1: Executive Summary (2/4)</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223392"/>
            <a:ext cx="9036496" cy="127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699542"/>
            <a:ext cx="9036496"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2465834"/>
            <a:ext cx="9036496"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1427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Sprint 1: Executive Summary (3/4)</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47242"/>
            <a:ext cx="9144000" cy="255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9139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Sprint 1: Executive Summary (4/4)</a:t>
            </a:r>
            <a:endParaRPr lang="en-GB" dirty="0"/>
          </a:p>
        </p:txBody>
      </p:sp>
      <p:sp>
        <p:nvSpPr>
          <p:cNvPr id="4" name="Content Placeholder 5"/>
          <p:cNvSpPr>
            <a:spLocks noGrp="1"/>
          </p:cNvSpPr>
          <p:nvPr>
            <p:ph idx="1"/>
          </p:nvPr>
        </p:nvSpPr>
        <p:spPr>
          <a:xfrm>
            <a:off x="228600" y="681540"/>
            <a:ext cx="8686800" cy="3456384"/>
          </a:xfrm>
        </p:spPr>
        <p:txBody>
          <a:bodyPr/>
          <a:lstStyle/>
          <a:p>
            <a:pPr marL="0" indent="0">
              <a:buNone/>
            </a:pPr>
            <a:r>
              <a:rPr lang="en-GB" sz="1400" dirty="0" smtClean="0"/>
              <a:t>Additional initiatives* pending for future sprints: </a:t>
            </a:r>
            <a:endParaRPr lang="en-US" sz="1400" dirty="0"/>
          </a:p>
          <a:p>
            <a:r>
              <a:rPr lang="en-US" sz="1400" dirty="0"/>
              <a:t>Theft of Gas </a:t>
            </a:r>
            <a:r>
              <a:rPr lang="en-US" sz="1400" dirty="0" smtClean="0"/>
              <a:t>(Ref #11</a:t>
            </a:r>
            <a:r>
              <a:rPr lang="en-US" sz="1400" dirty="0"/>
              <a:t>)</a:t>
            </a:r>
          </a:p>
          <a:p>
            <a:r>
              <a:rPr lang="en-US" sz="1400" dirty="0"/>
              <a:t>Sites on CSEPs (IGT Networks) not recorded on CDSP </a:t>
            </a:r>
            <a:r>
              <a:rPr lang="en-US" sz="1400" dirty="0" smtClean="0"/>
              <a:t>system (Ref #15</a:t>
            </a:r>
            <a:r>
              <a:rPr lang="en-US" sz="1400" dirty="0"/>
              <a:t>)</a:t>
            </a:r>
          </a:p>
          <a:p>
            <a:r>
              <a:rPr lang="en-US" sz="1400" dirty="0" smtClean="0"/>
              <a:t>CSEP-LDZ </a:t>
            </a:r>
            <a:r>
              <a:rPr lang="en-US" sz="1400" dirty="0"/>
              <a:t>Mapping </a:t>
            </a:r>
            <a:r>
              <a:rPr lang="en-US" sz="1400" dirty="0" smtClean="0"/>
              <a:t>(Ref #4</a:t>
            </a:r>
            <a:r>
              <a:rPr lang="en-US" sz="1400" dirty="0"/>
              <a:t>) </a:t>
            </a:r>
          </a:p>
          <a:p>
            <a:r>
              <a:rPr lang="en-US" sz="1400" dirty="0"/>
              <a:t>LDZ Measurement Errors </a:t>
            </a:r>
            <a:r>
              <a:rPr lang="en-US" sz="1400" dirty="0" smtClean="0"/>
              <a:t>(Ref #5</a:t>
            </a:r>
            <a:r>
              <a:rPr lang="en-US" sz="1400" dirty="0"/>
              <a:t>)</a:t>
            </a:r>
          </a:p>
          <a:p>
            <a:r>
              <a:rPr lang="en-US" sz="1400" dirty="0" smtClean="0"/>
              <a:t>Unregistered/Shipperless (Ref #6</a:t>
            </a:r>
            <a:r>
              <a:rPr lang="en-US" sz="1400" dirty="0"/>
              <a:t>)</a:t>
            </a:r>
          </a:p>
          <a:p>
            <a:r>
              <a:rPr lang="en-US" sz="1400" dirty="0"/>
              <a:t>LDZ </a:t>
            </a:r>
            <a:r>
              <a:rPr lang="en-US" sz="1400" dirty="0" smtClean="0"/>
              <a:t>Shrinkage Assessment (Ref #7</a:t>
            </a:r>
            <a:r>
              <a:rPr lang="en-US" sz="1400" dirty="0"/>
              <a:t>)</a:t>
            </a:r>
          </a:p>
          <a:p>
            <a:r>
              <a:rPr lang="en-US" sz="1400" dirty="0"/>
              <a:t>Shrinkage on IGT networks </a:t>
            </a:r>
            <a:r>
              <a:rPr lang="en-US" sz="1400" dirty="0" smtClean="0"/>
              <a:t>(Ref #8</a:t>
            </a:r>
            <a:r>
              <a:rPr lang="en-US" sz="1400" dirty="0"/>
              <a:t>)</a:t>
            </a:r>
          </a:p>
          <a:p>
            <a:r>
              <a:rPr lang="en-US" sz="1400" dirty="0"/>
              <a:t>Accuracy of NDM Read Estimates </a:t>
            </a:r>
            <a:r>
              <a:rPr lang="en-US" sz="1400" dirty="0" smtClean="0"/>
              <a:t>(Ref #10</a:t>
            </a:r>
            <a:r>
              <a:rPr lang="en-US" sz="1400" dirty="0"/>
              <a:t>)</a:t>
            </a:r>
          </a:p>
          <a:p>
            <a:r>
              <a:rPr lang="en-US" sz="1400" dirty="0"/>
              <a:t>Use of standard conversion factors for NDM sites &gt;732,000 kWh </a:t>
            </a:r>
            <a:r>
              <a:rPr lang="en-US" sz="1400" dirty="0" smtClean="0"/>
              <a:t>AQ (Ref #12.1)</a:t>
            </a:r>
            <a:endParaRPr lang="en-US" sz="1400" dirty="0"/>
          </a:p>
          <a:p>
            <a:r>
              <a:rPr lang="en-US" sz="1400" dirty="0"/>
              <a:t>Use of a non-standard conversion factor for all NDM sites with AQ &lt;732,000 (Ref </a:t>
            </a:r>
            <a:r>
              <a:rPr lang="en-US" sz="1400" dirty="0" smtClean="0"/>
              <a:t>#12.3</a:t>
            </a:r>
            <a:r>
              <a:rPr lang="en-US" sz="1400" dirty="0"/>
              <a:t>)</a:t>
            </a:r>
          </a:p>
          <a:p>
            <a:r>
              <a:rPr lang="en-US" sz="1400" dirty="0" smtClean="0"/>
              <a:t>Live </a:t>
            </a:r>
            <a:r>
              <a:rPr lang="en-US" sz="1400" dirty="0"/>
              <a:t>sites in </a:t>
            </a:r>
            <a:r>
              <a:rPr lang="en-US" sz="1400" dirty="0" smtClean="0"/>
              <a:t>DE (Dead) </a:t>
            </a:r>
            <a:r>
              <a:rPr lang="en-US" sz="1400" dirty="0"/>
              <a:t>status </a:t>
            </a:r>
            <a:r>
              <a:rPr lang="en-US" sz="1400" dirty="0" smtClean="0"/>
              <a:t>(Ref #14</a:t>
            </a:r>
            <a:r>
              <a:rPr lang="en-US" sz="1400" dirty="0"/>
              <a:t>)</a:t>
            </a:r>
          </a:p>
          <a:p>
            <a:r>
              <a:rPr lang="en-US" sz="1400" dirty="0"/>
              <a:t>Inaccuracy of metering equipment </a:t>
            </a:r>
            <a:r>
              <a:rPr lang="en-US" sz="1400" dirty="0" smtClean="0"/>
              <a:t>at end consumer property (Ref #16</a:t>
            </a:r>
            <a:r>
              <a:rPr lang="en-US" sz="1400" dirty="0"/>
              <a:t>)</a:t>
            </a:r>
          </a:p>
          <a:p>
            <a:r>
              <a:rPr lang="en-US" sz="1400" dirty="0"/>
              <a:t>Incorrect or missing </a:t>
            </a:r>
            <a:r>
              <a:rPr lang="en-US" sz="1400" dirty="0" smtClean="0"/>
              <a:t>data on the supply point register (Ref #17</a:t>
            </a:r>
            <a:r>
              <a:rPr lang="en-US" sz="1400" dirty="0"/>
              <a:t>)</a:t>
            </a:r>
          </a:p>
          <a:p>
            <a:endParaRPr lang="en-US" sz="1400" dirty="0"/>
          </a:p>
          <a:p>
            <a:endParaRPr lang="en-GB" sz="1200" dirty="0"/>
          </a:p>
          <a:p>
            <a:pPr lvl="1"/>
            <a:endParaRPr lang="en-GB" sz="1200" dirty="0"/>
          </a:p>
        </p:txBody>
      </p:sp>
      <p:sp>
        <p:nvSpPr>
          <p:cNvPr id="3" name="TextBox 2"/>
          <p:cNvSpPr txBox="1"/>
          <p:nvPr/>
        </p:nvSpPr>
        <p:spPr>
          <a:xfrm>
            <a:off x="228600" y="4587974"/>
            <a:ext cx="6791672" cy="230832"/>
          </a:xfrm>
          <a:prstGeom prst="rect">
            <a:avLst/>
          </a:prstGeom>
          <a:noFill/>
        </p:spPr>
        <p:txBody>
          <a:bodyPr wrap="square" rtlCol="0">
            <a:spAutoFit/>
          </a:bodyPr>
          <a:lstStyle/>
          <a:p>
            <a:pPr eaLnBrk="0" hangingPunct="0">
              <a:spcBef>
                <a:spcPct val="20000"/>
              </a:spcBef>
              <a:buClr>
                <a:srgbClr val="0062C8"/>
              </a:buClr>
            </a:pPr>
            <a:r>
              <a:rPr lang="en-GB" sz="900" dirty="0" smtClean="0">
                <a:solidFill>
                  <a:srgbClr val="3E5AA8"/>
                </a:solidFill>
                <a:latin typeface="+mn-lt"/>
                <a:ea typeface="+mn-ea"/>
              </a:rPr>
              <a:t>*References link to the Investigation Log on the UIG Task Force website  </a:t>
            </a:r>
            <a:endParaRPr lang="en-GB" sz="900" dirty="0">
              <a:solidFill>
                <a:srgbClr val="3E5AA8"/>
              </a:solidFill>
              <a:latin typeface="+mn-lt"/>
              <a:ea typeface="+mn-ea"/>
            </a:endParaRPr>
          </a:p>
        </p:txBody>
      </p:sp>
    </p:spTree>
    <p:extLst>
      <p:ext uri="{BB962C8B-B14F-4D97-AF65-F5344CB8AC3E}">
        <p14:creationId xmlns:p14="http://schemas.microsoft.com/office/powerpoint/2010/main" val="2605148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191666"/>
            <a:ext cx="8688388" cy="723900"/>
          </a:xfrm>
        </p:spPr>
        <p:txBody>
          <a:bodyPr/>
          <a:lstStyle/>
          <a:p>
            <a:r>
              <a:rPr lang="en-GB" sz="2800" dirty="0" smtClean="0"/>
              <a:t>Sprint 2 Outcomes And Sprint 3 Areas Of Investigation</a:t>
            </a:r>
            <a:endParaRPr lang="en-GB"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6000863"/>
              </p:ext>
            </p:extLst>
          </p:nvPr>
        </p:nvGraphicFramePr>
        <p:xfrm>
          <a:off x="228600" y="996662"/>
          <a:ext cx="8686800" cy="4023360"/>
        </p:xfrm>
        <a:graphic>
          <a:graphicData uri="http://schemas.openxmlformats.org/drawingml/2006/table">
            <a:tbl>
              <a:tblPr firstRow="1" bandRow="1">
                <a:tableStyleId>{5C22544A-7EE6-4342-B048-85BDC9FD1C3A}</a:tableStyleId>
              </a:tblPr>
              <a:tblGrid>
                <a:gridCol w="2111152"/>
                <a:gridCol w="4248472"/>
                <a:gridCol w="2327176"/>
              </a:tblGrid>
              <a:tr h="370840">
                <a:tc>
                  <a:txBody>
                    <a:bodyPr/>
                    <a:lstStyle/>
                    <a:p>
                      <a:r>
                        <a:rPr lang="en-GB" sz="1400" dirty="0" smtClean="0"/>
                        <a:t>Issue Description and</a:t>
                      </a:r>
                      <a:r>
                        <a:rPr lang="en-GB" sz="1400" baseline="0" dirty="0" smtClean="0"/>
                        <a:t> Ref #</a:t>
                      </a:r>
                      <a:endParaRPr lang="en-GB" sz="1400" dirty="0"/>
                    </a:p>
                  </a:txBody>
                  <a:tcPr/>
                </a:tc>
                <a:tc>
                  <a:txBody>
                    <a:bodyPr/>
                    <a:lstStyle/>
                    <a:p>
                      <a:r>
                        <a:rPr lang="en-GB" sz="1400" dirty="0" smtClean="0"/>
                        <a:t>Sprint 2 Findings</a:t>
                      </a:r>
                      <a:endParaRPr lang="en-GB" sz="1400" dirty="0"/>
                    </a:p>
                  </a:txBody>
                  <a:tcPr/>
                </a:tc>
                <a:tc>
                  <a:txBody>
                    <a:bodyPr/>
                    <a:lstStyle/>
                    <a:p>
                      <a:r>
                        <a:rPr lang="en-GB" sz="1400" dirty="0" smtClean="0"/>
                        <a:t>Sprint 3 Next Steps</a:t>
                      </a:r>
                      <a:endParaRPr lang="en-GB" sz="1400" dirty="0"/>
                    </a:p>
                  </a:txBody>
                  <a:tcPr/>
                </a:tc>
              </a:tr>
              <a:tr h="370840">
                <a:tc>
                  <a:txBody>
                    <a:bodyPr/>
                    <a:lstStyle/>
                    <a:p>
                      <a:pPr marL="0" indent="0">
                        <a:buFont typeface="Arial" panose="020B0604020202020204" pitchFamily="34" charset="0"/>
                        <a:buNone/>
                      </a:pPr>
                      <a:r>
                        <a:rPr lang="en-US" sz="1400" dirty="0" smtClean="0"/>
                        <a:t>Use of Composite Weather Variable (CWV) within NDM Allocation (Ref #13.2)</a:t>
                      </a:r>
                      <a:endParaRPr lang="en-GB" sz="1400" dirty="0"/>
                    </a:p>
                  </a:txBody>
                  <a:tcPr/>
                </a:tc>
                <a:tc>
                  <a:txBody>
                    <a:bodyPr/>
                    <a:lstStyle/>
                    <a:p>
                      <a:pPr marL="171450" indent="-171450" algn="l" defTabSz="914400" rtl="0" eaLnBrk="1" latinLnBrk="0" hangingPunct="1">
                        <a:buFont typeface="Arial" panose="020B0604020202020204" pitchFamily="34" charset="0"/>
                        <a:buChar char="•"/>
                      </a:pPr>
                      <a:r>
                        <a:rPr lang="en-US" sz="1400" kern="1200" dirty="0" smtClean="0">
                          <a:solidFill>
                            <a:schemeClr val="dk1"/>
                          </a:solidFill>
                          <a:latin typeface="+mn-lt"/>
                          <a:ea typeface="+mn-ea"/>
                          <a:cs typeface="+mn-cs"/>
                        </a:rPr>
                        <a:t>Day on Day weather changes – Whilst a significant relationship exists, a better fit could not be found by increasing, decreasing or removing the “memory” of previous days’ temps in the formula, there was no overall improvement to UIG</a:t>
                      </a:r>
                    </a:p>
                    <a:p>
                      <a:pPr marL="171450" indent="-171450" algn="l" defTabSz="914400" rtl="0" eaLnBrk="1" latinLnBrk="0" hangingPunct="1">
                        <a:buFont typeface="Arial" panose="020B0604020202020204" pitchFamily="34" charset="0"/>
                        <a:buChar char="•"/>
                      </a:pPr>
                      <a:r>
                        <a:rPr lang="en-US" sz="1400" kern="1200" dirty="0" smtClean="0">
                          <a:solidFill>
                            <a:schemeClr val="dk1"/>
                          </a:solidFill>
                          <a:latin typeface="+mn-lt"/>
                          <a:ea typeface="+mn-ea"/>
                          <a:cs typeface="+mn-cs"/>
                        </a:rPr>
                        <a:t>Overall sensitivity analysis of the NDM Formula</a:t>
                      </a:r>
                    </a:p>
                    <a:p>
                      <a:pPr marL="171450" lvl="0" indent="-171450" algn="l" defTabSz="914400" rtl="0" eaLnBrk="1" latinLnBrk="0" hangingPunct="1">
                        <a:buFont typeface="Arial" panose="020B0604020202020204" pitchFamily="34" charset="0"/>
                        <a:buChar char="•"/>
                      </a:pPr>
                      <a:r>
                        <a:rPr lang="en-US" sz="1400" kern="1200" dirty="0" smtClean="0">
                          <a:solidFill>
                            <a:schemeClr val="dk1"/>
                          </a:solidFill>
                          <a:latin typeface="+mn-lt"/>
                          <a:ea typeface="+mn-ea"/>
                          <a:cs typeface="+mn-cs"/>
                        </a:rPr>
                        <a:t>Sensitive:</a:t>
                      </a:r>
                    </a:p>
                    <a:p>
                      <a:pPr marL="628650" lvl="1" indent="-171450" algn="l" defTabSz="914400" rtl="0" eaLnBrk="1" latinLnBrk="0" hangingPunct="1">
                        <a:buFont typeface="Arial" panose="020B0604020202020204" pitchFamily="34" charset="0"/>
                        <a:buChar char="•"/>
                        <a:tabLst>
                          <a:tab pos="266700" algn="l"/>
                        </a:tabLst>
                      </a:pPr>
                      <a:r>
                        <a:rPr lang="en-US" sz="1400" kern="1200" dirty="0" smtClean="0">
                          <a:solidFill>
                            <a:schemeClr val="dk1"/>
                          </a:solidFill>
                          <a:latin typeface="+mn-lt"/>
                          <a:ea typeface="+mn-ea"/>
                          <a:cs typeface="+mn-cs"/>
                        </a:rPr>
                        <a:t>To temperature (including wind chill co-efficient)</a:t>
                      </a:r>
                    </a:p>
                    <a:p>
                      <a:pPr marL="628650" lvl="1" indent="-171450" algn="l" defTabSz="914400" rtl="0" eaLnBrk="1" latinLnBrk="0" hangingPunct="1">
                        <a:buFont typeface="Arial" panose="020B0604020202020204" pitchFamily="34" charset="0"/>
                        <a:buChar char="•"/>
                      </a:pPr>
                      <a:r>
                        <a:rPr lang="en-US" sz="1400" kern="1200" dirty="0" smtClean="0">
                          <a:solidFill>
                            <a:schemeClr val="dk1"/>
                          </a:solidFill>
                          <a:latin typeface="+mn-lt"/>
                          <a:ea typeface="+mn-ea"/>
                          <a:cs typeface="+mn-cs"/>
                        </a:rPr>
                        <a:t>Within Day weightings – the current set of weightings within the CWV formula may require review. </a:t>
                      </a:r>
                    </a:p>
                    <a:p>
                      <a:pPr marL="171450" indent="-171450" algn="l" defTabSz="914400" rtl="0" eaLnBrk="1" latinLnBrk="0" hangingPunct="1">
                        <a:buFont typeface="Arial" panose="020B0604020202020204" pitchFamily="34" charset="0"/>
                        <a:buChar char="•"/>
                      </a:pPr>
                      <a:r>
                        <a:rPr lang="en-US" sz="1400" kern="1200" dirty="0" smtClean="0">
                          <a:solidFill>
                            <a:schemeClr val="dk1"/>
                          </a:solidFill>
                          <a:latin typeface="+mn-lt"/>
                          <a:ea typeface="+mn-ea"/>
                          <a:cs typeface="+mn-cs"/>
                        </a:rPr>
                        <a:t>Insensitive:</a:t>
                      </a:r>
                    </a:p>
                    <a:p>
                      <a:pPr marL="628650" lvl="2" indent="-171450" algn="l" defTabSz="914400" rtl="0" eaLnBrk="1" latinLnBrk="0" hangingPunct="1">
                        <a:buFont typeface="Arial" panose="020B0604020202020204" pitchFamily="34" charset="0"/>
                        <a:buChar char="•"/>
                      </a:pPr>
                      <a:r>
                        <a:rPr lang="en-US" sz="1400" kern="1200" dirty="0" smtClean="0">
                          <a:solidFill>
                            <a:schemeClr val="dk1"/>
                          </a:solidFill>
                          <a:latin typeface="+mn-lt"/>
                          <a:ea typeface="+mn-ea"/>
                          <a:cs typeface="+mn-cs"/>
                        </a:rPr>
                        <a:t>Wind speed </a:t>
                      </a:r>
                    </a:p>
                    <a:p>
                      <a:pPr marL="628650" lvl="2" indent="-171450" algn="l" defTabSz="914400" rtl="0" eaLnBrk="1" latinLnBrk="0" hangingPunct="1">
                        <a:buFont typeface="Arial" panose="020B0604020202020204" pitchFamily="34" charset="0"/>
                        <a:buChar char="•"/>
                      </a:pPr>
                      <a:r>
                        <a:rPr lang="en-US" sz="1400" kern="1200" dirty="0" smtClean="0">
                          <a:solidFill>
                            <a:schemeClr val="dk1"/>
                          </a:solidFill>
                          <a:latin typeface="+mn-lt"/>
                          <a:ea typeface="+mn-ea"/>
                          <a:cs typeface="+mn-cs"/>
                        </a:rPr>
                        <a:t>Cold weather parameters</a:t>
                      </a:r>
                    </a:p>
                  </a:txBody>
                  <a:tcPr/>
                </a:tc>
                <a:tc>
                  <a:txBody>
                    <a:bodyPr/>
                    <a:lstStyle/>
                    <a:p>
                      <a:r>
                        <a:rPr lang="en-GB" sz="1400" dirty="0" smtClean="0"/>
                        <a:t>Expand CWV analysis, amend current values, include new variables and introduce non-linear modelling, to identify which of these map to historic UIG volatility, to enable recommendations. </a:t>
                      </a:r>
                      <a:endParaRPr lang="en-GB" sz="1400" dirty="0"/>
                    </a:p>
                  </a:txBody>
                  <a:tcPr/>
                </a:tc>
              </a:tr>
            </a:tbl>
          </a:graphicData>
        </a:graphic>
      </p:graphicFrame>
    </p:spTree>
    <p:extLst>
      <p:ext uri="{BB962C8B-B14F-4D97-AF65-F5344CB8AC3E}">
        <p14:creationId xmlns:p14="http://schemas.microsoft.com/office/powerpoint/2010/main" val="323809015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8" ma:contentTypeDescription="Create a new document." ma:contentTypeScope="" ma:versionID="959e49fc5bdbf795cbaae585fa2ab18a">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8e4f29835a42b024b4e503b4281efec4"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FD9BC2D-6C0B-4A36-A005-C3B6E37927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16BD45-1F0F-47D0-B7A9-6D6F1B37FA54}">
  <ds:schemaRefs>
    <ds:schemaRef ds:uri="c78a4dae-5fc0-4ed3-ad80-da51122ab114"/>
    <ds:schemaRef ds:uri="http://schemas.openxmlformats.org/package/2006/metadata/core-properties"/>
    <ds:schemaRef ds:uri="http://www.w3.org/XML/1998/namespace"/>
    <ds:schemaRef ds:uri="http://purl.org/dc/elements/1.1/"/>
    <ds:schemaRef ds:uri="http://purl.org/dc/terms/"/>
    <ds:schemaRef ds:uri="5844fa40-a696-4ac9-bd38-c0330d295109"/>
    <ds:schemaRef ds:uri="http://schemas.microsoft.com/office/2006/documentManagement/type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22865</TotalTime>
  <Words>1901</Words>
  <Application>Microsoft Office PowerPoint</Application>
  <PresentationFormat>On-screen Show (16:9)</PresentationFormat>
  <Paragraphs>301</Paragraphs>
  <Slides>15</Slides>
  <Notes>12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xoserve templates</vt:lpstr>
      <vt:lpstr>1_xoserve templates</vt:lpstr>
      <vt:lpstr>UIG Task Force Progress Report</vt:lpstr>
      <vt:lpstr>Background</vt:lpstr>
      <vt:lpstr>UIG Task Force: Dashboard</vt:lpstr>
      <vt:lpstr>Plan On A Page</vt:lpstr>
      <vt:lpstr>Sprint 1: Executive Summary (1/4)</vt:lpstr>
      <vt:lpstr>Sprint 1: Executive Summary (2/4)</vt:lpstr>
      <vt:lpstr>Sprint 1: Executive Summary (3/4)</vt:lpstr>
      <vt:lpstr>Sprint 1: Executive Summary (4/4)</vt:lpstr>
      <vt:lpstr>Sprint 2 Outcomes And Sprint 3 Areas Of Investigation</vt:lpstr>
      <vt:lpstr>Sprint 2 Outcomes And Sprint 3 Areas Of Investigation</vt:lpstr>
      <vt:lpstr>Sprint 3 Further Areas Of Investigation</vt:lpstr>
      <vt:lpstr>Shipper Dashboards </vt:lpstr>
      <vt:lpstr>Shipper Dashboards continued. </vt:lpstr>
      <vt:lpstr>Shipper Dashboards continued. </vt:lpstr>
      <vt:lpstr>Overview Of Taskforce Funding</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Fiona Cottam</cp:lastModifiedBy>
  <cp:revision>501</cp:revision>
  <cp:lastPrinted>2018-10-10T08:27:44Z</cp:lastPrinted>
  <dcterms:created xsi:type="dcterms:W3CDTF">2011-09-20T14:58:41Z</dcterms:created>
  <dcterms:modified xsi:type="dcterms:W3CDTF">2018-10-10T09:10:17Z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632263418</vt:i4>
  </property>
  <property fmtid="{D5CDD505-2E9C-101B-9397-08002B2CF9AE}" pid="4" name="_NewReviewCycle">
    <vt:lpwstr/>
  </property>
  <property fmtid="{D5CDD505-2E9C-101B-9397-08002B2CF9AE}" pid="5" name="_EmailSubject">
    <vt:lpwstr>Updated Task Force Slides</vt:lpwstr>
  </property>
  <property fmtid="{D5CDD505-2E9C-101B-9397-08002B2CF9AE}" pid="6" name="_AuthorEmail">
    <vt:lpwstr>fiona.cottam@xoserve.com</vt:lpwstr>
  </property>
  <property fmtid="{D5CDD505-2E9C-101B-9397-08002B2CF9AE}" pid="7" name="_AuthorEmailDisplayName">
    <vt:lpwstr>Cottam, Fiona</vt:lpwstr>
  </property>
  <property fmtid="{D5CDD505-2E9C-101B-9397-08002B2CF9AE}" pid="8" name="ContentTypeId">
    <vt:lpwstr>0x0101002A9D4E94D94ABB48A35A572EF9A60258</vt:lpwstr>
  </property>
  <property fmtid="{D5CDD505-2E9C-101B-9397-08002B2CF9AE}" pid="9" name="_PreviousAdHocReviewCycleID">
    <vt:i4>-295868594</vt:i4>
  </property>
</Properties>
</file>