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B20"/>
    <a:srgbClr val="9C4877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Minor Release Drop 3 Timeline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915566"/>
            <a:ext cx="9036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Key Upcoming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Design Change Packs Issue – 7</a:t>
            </a:r>
            <a:r>
              <a:rPr lang="en-GB" sz="1600" baseline="30000" dirty="0">
                <a:solidFill>
                  <a:schemeClr val="tx2"/>
                </a:solidFill>
              </a:rPr>
              <a:t>th</a:t>
            </a:r>
            <a:r>
              <a:rPr lang="en-GB" sz="1600" dirty="0">
                <a:solidFill>
                  <a:schemeClr val="tx2"/>
                </a:solidFill>
              </a:rPr>
              <a:t> December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BER Approved – 9</a:t>
            </a:r>
            <a:r>
              <a:rPr lang="en-GB" sz="1600" baseline="30000" dirty="0">
                <a:solidFill>
                  <a:schemeClr val="tx2"/>
                </a:solidFill>
              </a:rPr>
              <a:t>th</a:t>
            </a:r>
            <a:r>
              <a:rPr lang="en-GB" sz="1600" dirty="0">
                <a:solidFill>
                  <a:schemeClr val="tx2"/>
                </a:solidFill>
              </a:rPr>
              <a:t> January 2019</a:t>
            </a:r>
          </a:p>
          <a:p>
            <a:endParaRPr lang="en-GB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57944" y="2211710"/>
            <a:ext cx="8948738" cy="2357438"/>
            <a:chOff x="32" y="1605"/>
            <a:chExt cx="5637" cy="1485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" y="1605"/>
              <a:ext cx="5635" cy="1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748" y="2670"/>
              <a:ext cx="143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PIS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353" y="1617"/>
              <a:ext cx="4296" cy="9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429" y="1623"/>
              <a:ext cx="19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07" y="1719"/>
              <a:ext cx="370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7" y="1719"/>
              <a:ext cx="370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50" y="1748"/>
              <a:ext cx="10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Oct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1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1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08" y="1748"/>
              <a:ext cx="113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935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935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072" y="1748"/>
              <a:ext cx="113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Dec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299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299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442" y="1748"/>
              <a:ext cx="10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Jan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663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663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800" y="1748"/>
              <a:ext cx="10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Feb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1719"/>
              <a:ext cx="346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039" y="1719"/>
              <a:ext cx="346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70" y="1748"/>
              <a:ext cx="113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385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385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528" y="1748"/>
              <a:ext cx="10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2749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749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886" y="1748"/>
              <a:ext cx="119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May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3113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113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250" y="1748"/>
              <a:ext cx="10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477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477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626" y="1748"/>
              <a:ext cx="95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Jul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841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841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972" y="1748"/>
              <a:ext cx="113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Aug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4205" y="1719"/>
              <a:ext cx="358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205" y="1719"/>
              <a:ext cx="358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4342" y="1748"/>
              <a:ext cx="113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Sep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563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4563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4706" y="1748"/>
              <a:ext cx="10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Oct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4927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4927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5064" y="1748"/>
              <a:ext cx="113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Nov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5291" y="1719"/>
              <a:ext cx="364" cy="13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291" y="1719"/>
              <a:ext cx="364" cy="131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5428" y="1748"/>
              <a:ext cx="113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Dec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207" y="1617"/>
              <a:ext cx="1146" cy="9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708" y="1623"/>
              <a:ext cx="191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1515" y="1994"/>
              <a:ext cx="243" cy="251"/>
            </a:xfrm>
            <a:prstGeom prst="rect">
              <a:avLst/>
            </a:prstGeom>
            <a:solidFill>
              <a:srgbClr val="17355D"/>
            </a:solidFill>
            <a:ln w="190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2558" y="2119"/>
              <a:ext cx="26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Testing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46" y="1856"/>
              <a:ext cx="209" cy="605"/>
            </a:xfrm>
            <a:prstGeom prst="rect">
              <a:avLst/>
            </a:prstGeom>
            <a:solidFill>
              <a:srgbClr val="8DB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46" y="1856"/>
              <a:ext cx="209" cy="605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 rot="16200000">
              <a:off x="119" y="209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 rot="16200000">
              <a:off x="-101" y="2101"/>
              <a:ext cx="44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Minor Release</a:t>
              </a: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 rot="16200000">
              <a:off x="152" y="2167"/>
              <a:ext cx="9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 rot="16200000">
              <a:off x="164" y="2131"/>
              <a:ext cx="6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 rot="16200000">
              <a:off x="158" y="2101"/>
              <a:ext cx="7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 rot="16200000">
              <a:off x="158" y="2060"/>
              <a:ext cx="7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 rot="16200000">
              <a:off x="170" y="2036"/>
              <a:ext cx="5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 rot="16200000">
              <a:off x="179" y="2018"/>
              <a:ext cx="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>
                  <a:solidFill>
                    <a:srgbClr val="FFFFFF"/>
                  </a:solidFill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3823" y="2042"/>
              <a:ext cx="5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1758" y="1997"/>
              <a:ext cx="87" cy="251"/>
            </a:xfrm>
            <a:prstGeom prst="rect">
              <a:avLst/>
            </a:prstGeom>
            <a:solidFill>
              <a:srgbClr val="173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1758" y="1994"/>
              <a:ext cx="95" cy="251"/>
            </a:xfrm>
            <a:prstGeom prst="rect">
              <a:avLst/>
            </a:prstGeom>
            <a:noFill/>
            <a:ln w="19050" cap="rnd">
              <a:solidFill>
                <a:srgbClr val="A5A5A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1769" y="2002"/>
              <a:ext cx="6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wordArtVert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600" dirty="0">
                  <a:solidFill>
                    <a:srgbClr val="FFFFFF"/>
                  </a:solidFill>
                </a:rPr>
                <a:t>IMP</a:t>
              </a: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</a:rPr>
                <a:t> 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1016" y="1994"/>
              <a:ext cx="337" cy="251"/>
            </a:xfrm>
            <a:prstGeom prst="rect">
              <a:avLst/>
            </a:prstGeom>
            <a:solidFill>
              <a:srgbClr val="17355D"/>
            </a:solidFill>
            <a:ln w="190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600" dirty="0">
                  <a:solidFill>
                    <a:schemeClr val="bg1"/>
                  </a:solidFill>
                </a:rPr>
                <a:t>ST &amp; Assurance</a:t>
              </a:r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834" y="1994"/>
              <a:ext cx="182" cy="251"/>
            </a:xfrm>
            <a:prstGeom prst="rect">
              <a:avLst/>
            </a:prstGeom>
            <a:solidFill>
              <a:schemeClr val="tx2"/>
            </a:solidFill>
            <a:ln w="19050" cap="rnd">
              <a:solidFill>
                <a:srgbClr val="A5A5A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1123" y="2078"/>
              <a:ext cx="1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528" y="2057"/>
              <a:ext cx="23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600" dirty="0">
                  <a:solidFill>
                    <a:srgbClr val="FFFFFF"/>
                  </a:solidFill>
                </a:rPr>
                <a:t>PT, RT &amp;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600" dirty="0">
                  <a:solidFill>
                    <a:srgbClr val="FFFFFF"/>
                  </a:solidFill>
                </a:rPr>
                <a:t>Assurance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637" y="1994"/>
              <a:ext cx="184" cy="251"/>
            </a:xfrm>
            <a:prstGeom prst="rect">
              <a:avLst/>
            </a:prstGeom>
            <a:solidFill>
              <a:srgbClr val="17355D"/>
            </a:solidFill>
            <a:ln w="190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GB" sz="600" dirty="0">
                  <a:solidFill>
                    <a:schemeClr val="bg1"/>
                  </a:solidFill>
                </a:rPr>
                <a:t>Design</a:t>
              </a:r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853" y="2082"/>
              <a:ext cx="12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600" dirty="0">
                  <a:solidFill>
                    <a:srgbClr val="FFFFFF"/>
                  </a:solidFill>
                </a:rPr>
                <a:t>Build</a:t>
              </a:r>
              <a:r>
                <a:rPr lang="en-US" altLang="en-US" sz="800" dirty="0">
                  <a:solidFill>
                    <a:srgbClr val="FFFFFF"/>
                  </a:solidFill>
                </a:rPr>
                <a:t> </a:t>
              </a:r>
              <a:endPara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46" y="2473"/>
              <a:ext cx="209" cy="604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97"/>
            <p:cNvSpPr>
              <a:spLocks noChangeArrowheads="1"/>
            </p:cNvSpPr>
            <p:nvPr/>
          </p:nvSpPr>
          <p:spPr bwMode="auto">
            <a:xfrm rot="16200000">
              <a:off x="77" y="2751"/>
              <a:ext cx="8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 rot="16200000">
              <a:off x="74" y="2700"/>
              <a:ext cx="9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 rot="16200000">
              <a:off x="74" y="2658"/>
              <a:ext cx="9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 rot="16200000">
              <a:off x="152" y="2778"/>
              <a:ext cx="9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 rot="16200000">
              <a:off x="164" y="2748"/>
              <a:ext cx="6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 rot="16200000">
              <a:off x="158" y="2712"/>
              <a:ext cx="7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 rot="16200000">
              <a:off x="158" y="2676"/>
              <a:ext cx="7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 rot="16200000">
              <a:off x="170" y="2646"/>
              <a:ext cx="5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 rot="16200000">
              <a:off x="158" y="2616"/>
              <a:ext cx="78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111"/>
            <p:cNvSpPr>
              <a:spLocks noChangeArrowheads="1"/>
            </p:cNvSpPr>
            <p:nvPr/>
          </p:nvSpPr>
          <p:spPr bwMode="auto">
            <a:xfrm>
              <a:off x="1353" y="1992"/>
              <a:ext cx="162" cy="252"/>
            </a:xfrm>
            <a:prstGeom prst="rect">
              <a:avLst/>
            </a:prstGeom>
            <a:solidFill>
              <a:srgbClr val="173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1353" y="1992"/>
              <a:ext cx="162" cy="252"/>
            </a:xfrm>
            <a:prstGeom prst="rect">
              <a:avLst/>
            </a:prstGeom>
            <a:noFill/>
            <a:ln w="19050" cap="rnd">
              <a:solidFill>
                <a:srgbClr val="A5A5A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Rectangle 113"/>
            <p:cNvSpPr>
              <a:spLocks noChangeArrowheads="1"/>
            </p:cNvSpPr>
            <p:nvPr/>
          </p:nvSpPr>
          <p:spPr bwMode="auto">
            <a:xfrm>
              <a:off x="1393" y="2090"/>
              <a:ext cx="76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600" dirty="0">
                  <a:solidFill>
                    <a:srgbClr val="FFFFFF"/>
                  </a:solidFill>
                </a:rPr>
                <a:t>CM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1514" y="2359"/>
              <a:ext cx="131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oved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7"/>
            <p:cNvSpPr>
              <a:spLocks noChangeArrowheads="1"/>
            </p:cNvSpPr>
            <p:nvPr/>
          </p:nvSpPr>
          <p:spPr bwMode="auto">
            <a:xfrm>
              <a:off x="1864" y="1994"/>
              <a:ext cx="163" cy="251"/>
            </a:xfrm>
            <a:prstGeom prst="rect">
              <a:avLst/>
            </a:prstGeom>
            <a:solidFill>
              <a:srgbClr val="173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Rectangle 138"/>
            <p:cNvSpPr>
              <a:spLocks noChangeArrowheads="1"/>
            </p:cNvSpPr>
            <p:nvPr/>
          </p:nvSpPr>
          <p:spPr bwMode="auto">
            <a:xfrm>
              <a:off x="1864" y="1994"/>
              <a:ext cx="163" cy="251"/>
            </a:xfrm>
            <a:prstGeom prst="rect">
              <a:avLst/>
            </a:prstGeom>
            <a:noFill/>
            <a:ln w="19050" cap="rnd">
              <a:solidFill>
                <a:srgbClr val="A5A5A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Rectangle 139"/>
            <p:cNvSpPr>
              <a:spLocks noChangeArrowheads="1"/>
            </p:cNvSpPr>
            <p:nvPr/>
          </p:nvSpPr>
          <p:spPr bwMode="auto">
            <a:xfrm>
              <a:off x="1878" y="2071"/>
              <a:ext cx="7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PIS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17350"/>
              </p:ext>
            </p:extLst>
          </p:nvPr>
        </p:nvGraphicFramePr>
        <p:xfrm>
          <a:off x="246063" y="4083373"/>
          <a:ext cx="8557418" cy="417544"/>
        </p:xfrm>
        <a:graphic>
          <a:graphicData uri="http://schemas.openxmlformats.org/drawingml/2006/table">
            <a:tbl>
              <a:tblPr/>
              <a:tblGrid>
                <a:gridCol w="48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8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10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 Release Drop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 read following estimated transfer read calculating AQ of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Undergoing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Use of up to date Forecast weather data in first NDM Nominations Run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Undergoing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</a:t>
                      </a:r>
                      <a:r>
                        <a:rPr lang="en-GB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449022"/>
              </p:ext>
            </p:extLst>
          </p:nvPr>
        </p:nvGraphicFramePr>
        <p:xfrm>
          <a:off x="251519" y="3749045"/>
          <a:ext cx="8551962" cy="320040"/>
        </p:xfrm>
        <a:graphic>
          <a:graphicData uri="http://schemas.openxmlformats.org/drawingml/2006/table">
            <a:tbl>
              <a:tblPr/>
              <a:tblGrid>
                <a:gridCol w="50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30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138</Words>
  <Application>Microsoft Office PowerPoint</Application>
  <PresentationFormat>On-screen Show (16:9)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Minor Release Drop 3 Timeline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78</cp:revision>
  <dcterms:created xsi:type="dcterms:W3CDTF">2018-09-02T17:12:15Z</dcterms:created>
  <dcterms:modified xsi:type="dcterms:W3CDTF">2018-11-08T07:49:37Z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94567785</vt:i4>
  </property>
  <property fmtid="{D5CDD505-2E9C-101B-9397-08002B2CF9AE}" pid="3" name="_NewReviewCycle">
    <vt:lpwstr/>
  </property>
  <property fmtid="{D5CDD505-2E9C-101B-9397-08002B2CF9AE}" pid="4" name="_EmailSubject">
    <vt:lpwstr>Updated Slide Pack for 7.3 February 2019 Minor Release Timetable 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983184386</vt:i4>
  </property>
  <property fmtid="{D5CDD505-2E9C-101B-9397-08002B2CF9AE}" pid="8" name="ContentTypeId">
    <vt:lpwstr>0x0101006E927B77B7F39148B9CB17AE711C8D35</vt:lpwstr>
  </property>
</Properties>
</file>