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9CCB3B"/>
    <a:srgbClr val="E7BB20"/>
    <a:srgbClr val="9C4877"/>
    <a:srgbClr val="FFFFFF"/>
    <a:srgbClr val="B1D6E8"/>
    <a:srgbClr val="84B8DA"/>
    <a:srgbClr val="2B80B1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June 19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Key Upcoming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Design Change Packs, Extraordinary Issue Date – 23</a:t>
            </a:r>
            <a:r>
              <a:rPr lang="en-GB" sz="1200" baseline="30000" dirty="0">
                <a:solidFill>
                  <a:schemeClr val="tx2"/>
                </a:solidFill>
              </a:rPr>
              <a:t>rd</a:t>
            </a:r>
            <a:r>
              <a:rPr lang="en-GB" sz="1200" dirty="0">
                <a:solidFill>
                  <a:schemeClr val="tx2"/>
                </a:solidFill>
              </a:rPr>
              <a:t> Nov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10 Day Review Period Completion (Excluding Bank Holidays) – 7</a:t>
            </a:r>
            <a:r>
              <a:rPr lang="en-GB" sz="1100" baseline="30000" dirty="0">
                <a:solidFill>
                  <a:schemeClr val="tx2"/>
                </a:solidFill>
              </a:rPr>
              <a:t>th</a:t>
            </a:r>
            <a:r>
              <a:rPr lang="en-GB" sz="1100" dirty="0">
                <a:solidFill>
                  <a:schemeClr val="tx2"/>
                </a:solidFill>
              </a:rPr>
              <a:t> December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5 Day Xoserve Response Period Completion – </a:t>
            </a:r>
            <a:r>
              <a:rPr lang="en-GB" sz="1100" dirty="0" smtClean="0">
                <a:solidFill>
                  <a:schemeClr val="tx2"/>
                </a:solidFill>
              </a:rPr>
              <a:t>14</a:t>
            </a:r>
            <a:r>
              <a:rPr lang="en-GB" sz="1100" baseline="30000" dirty="0" smtClean="0">
                <a:solidFill>
                  <a:schemeClr val="tx2"/>
                </a:solidFill>
              </a:rPr>
              <a:t>th</a:t>
            </a:r>
            <a:r>
              <a:rPr lang="en-GB" sz="1100" dirty="0" smtClean="0">
                <a:solidFill>
                  <a:schemeClr val="tx2"/>
                </a:solidFill>
              </a:rPr>
              <a:t> December</a:t>
            </a:r>
            <a:endParaRPr lang="en-GB" sz="1100" dirty="0">
              <a:solidFill>
                <a:schemeClr val="tx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5 Day Notice of ChMC Materials – </a:t>
            </a:r>
            <a:r>
              <a:rPr lang="en-GB" sz="1100" dirty="0" smtClean="0">
                <a:solidFill>
                  <a:schemeClr val="tx2"/>
                </a:solidFill>
              </a:rPr>
              <a:t>3</a:t>
            </a:r>
            <a:r>
              <a:rPr lang="en-GB" sz="1100" baseline="30000" dirty="0" smtClean="0">
                <a:solidFill>
                  <a:schemeClr val="tx2"/>
                </a:solidFill>
              </a:rPr>
              <a:t>rd</a:t>
            </a:r>
            <a:r>
              <a:rPr lang="en-GB" sz="1100" dirty="0" smtClean="0">
                <a:solidFill>
                  <a:schemeClr val="tx2"/>
                </a:solidFill>
              </a:rPr>
              <a:t> January</a:t>
            </a:r>
            <a:endParaRPr lang="en-GB" sz="11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Design Change Packs Approved – </a:t>
            </a:r>
            <a:r>
              <a:rPr lang="en-GB" sz="1200" dirty="0" smtClean="0">
                <a:solidFill>
                  <a:schemeClr val="tx2"/>
                </a:solidFill>
              </a:rPr>
              <a:t> 9th January</a:t>
            </a: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“6” </a:t>
            </a:r>
            <a:r>
              <a:rPr lang="en-GB" sz="1200" dirty="0">
                <a:solidFill>
                  <a:schemeClr val="tx2"/>
                </a:solidFill>
              </a:rPr>
              <a:t>Month Notice of </a:t>
            </a:r>
            <a:r>
              <a:rPr lang="en-GB" sz="1200" dirty="0" smtClean="0">
                <a:solidFill>
                  <a:schemeClr val="tx2"/>
                </a:solidFill>
              </a:rPr>
              <a:t>June 28th </a:t>
            </a:r>
            <a:r>
              <a:rPr lang="en-GB" sz="1200" dirty="0">
                <a:solidFill>
                  <a:schemeClr val="tx2"/>
                </a:solidFill>
              </a:rPr>
              <a:t>Implementation – </a:t>
            </a:r>
            <a:r>
              <a:rPr lang="en-GB" sz="1200" dirty="0" smtClean="0">
                <a:solidFill>
                  <a:schemeClr val="tx2"/>
                </a:solidFill>
              </a:rPr>
              <a:t>9</a:t>
            </a:r>
            <a:r>
              <a:rPr lang="en-GB" sz="1200" baseline="30000" dirty="0" smtClean="0">
                <a:solidFill>
                  <a:schemeClr val="tx2"/>
                </a:solidFill>
              </a:rPr>
              <a:t>th</a:t>
            </a:r>
            <a:r>
              <a:rPr lang="en-GB" sz="1200" dirty="0" smtClean="0">
                <a:solidFill>
                  <a:schemeClr val="tx2"/>
                </a:solidFill>
              </a:rPr>
              <a:t> January</a:t>
            </a: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BER Approved – 9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at </a:t>
            </a:r>
            <a:r>
              <a:rPr lang="en-GB" sz="1200" dirty="0" err="1">
                <a:solidFill>
                  <a:schemeClr val="tx2"/>
                </a:solidFill>
              </a:rPr>
              <a:t>ChMC</a:t>
            </a:r>
            <a:endParaRPr lang="en-GB" sz="1200" dirty="0">
              <a:solidFill>
                <a:schemeClr val="tx2"/>
              </a:solidFill>
            </a:endParaRPr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483768" y="4443958"/>
            <a:ext cx="792088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C2DBE08-91AF-4C43-B8CE-A3E2C67E4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80" y="2427734"/>
            <a:ext cx="8630640" cy="25006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8201435">
            <a:off x="2571423" y="4171982"/>
            <a:ext cx="621782" cy="71740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27000">
              <a:schemeClr val="bg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0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June 19 -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225860" y="1059582"/>
            <a:ext cx="8460940" cy="3687758"/>
            <a:chOff x="137840" y="723530"/>
            <a:chExt cx="8017423" cy="3667423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=""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15604334"/>
                </p:ext>
              </p:extLst>
            </p:nvPr>
          </p:nvGraphicFramePr>
          <p:xfrm>
            <a:off x="137840" y="723530"/>
            <a:ext cx="8017423" cy="3667423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=""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=""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=""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="" xmlns:a16="http://schemas.microsoft.com/office/drawing/2014/main" val="20003"/>
                      </a:ext>
                    </a:extLst>
                  </a:gridCol>
                  <a:gridCol w="1656184">
                    <a:extLst>
                      <a:ext uri="{9D8B030D-6E8A-4147-A177-3AD203B41FA5}">
                        <a16:colId xmlns=""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ea typeface="+mn-ea"/>
                            <a:cs typeface="+mn-cs"/>
                          </a:rPr>
                          <a:t>29</a:t>
                        </a:r>
                        <a:r>
                          <a:rPr lang="en-GB" sz="1050" kern="1200" baseline="3000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ea typeface="+mn-ea"/>
                            <a:cs typeface="+mn-cs"/>
                          </a:rPr>
                          <a:t>th</a:t>
                        </a:r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ea typeface="+mn-ea"/>
                            <a:cs typeface="+mn-cs"/>
                          </a:rPr>
                          <a:t> October 2018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+mn-lt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+mn-lt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+mn-lt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=""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Design: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Detailed Design activity is underway for the 3 XRNs agreed at </a:t>
                        </a:r>
                        <a:r>
                          <a:rPr kumimoji="0" lang="en-GB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on October 10th :  4670, 4676 and 4687.  Change packs are due to be delivered extraordinarily on the 23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rd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of November, in order to meet the 28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of December deadline for providing 6 months’ notice of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implementation. The title of the changes  are: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4670: Reject a replacement read, where the read provided is identical to that already held in UK Link for the same read date.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4676: Reconciliation issues with reads recorded between D-1 and D-5.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4687: PSR Updates for Large Domestic Sites.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 baselined plan for all subsequent lifecycle stages will be provided at the end of the Design phase, and will be provided to the </a:t>
                        </a:r>
                        <a:r>
                          <a:rPr kumimoji="0" lang="en-GB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on December 12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  <a:endParaRPr lang="en-GB" sz="105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 dirty="0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Currently tracking green from a risk perspective given that the project has only just mobilized. All risks will be regularly monitored throughout the project lifecycle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High-level, estimated, costs for each change were provided within the HLSOIAs. The BER is set to be approved by </a:t>
                        </a:r>
                        <a:r>
                          <a:rPr kumimoji="0" lang="en-GB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on January 9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 Light" panose="020F030202020403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ongoing 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8266" y="1498607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300</Words>
  <Application>Microsoft Office PowerPoint</Application>
  <PresentationFormat>On-screen Show (16:9)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June 19 Timelines</vt:lpstr>
      <vt:lpstr>June 19 -  Status Update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95</cp:revision>
  <dcterms:created xsi:type="dcterms:W3CDTF">2018-09-02T17:12:15Z</dcterms:created>
  <dcterms:modified xsi:type="dcterms:W3CDTF">2018-11-07T15:00:05Z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232107231</vt:i4>
  </property>
  <property fmtid="{D5CDD505-2E9C-101B-9397-08002B2CF9AE}" pid="3" name="_NewReviewCycle">
    <vt:lpwstr/>
  </property>
  <property fmtid="{D5CDD505-2E9C-101B-9397-08002B2CF9AE}" pid="4" name="_EmailSubject">
    <vt:lpwstr>Updated Document for 7.4 - ChMC - To replace the existing publication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-80065333</vt:i4>
  </property>
  <property fmtid="{D5CDD505-2E9C-101B-9397-08002B2CF9AE}" pid="8" name="ContentTypeId">
    <vt:lpwstr>0x0101006E927B77B7F39148B9CB17AE711C8D35</vt:lpwstr>
  </property>
</Properties>
</file>