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7" r:id="rId5"/>
    <p:sldId id="279" r:id="rId6"/>
    <p:sldId id="278" r:id="rId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76" autoAdjust="0"/>
    <p:restoredTop sz="86323" autoAdjust="0"/>
  </p:normalViewPr>
  <p:slideViewPr>
    <p:cSldViewPr snapToObjects="1">
      <p:cViewPr varScale="1">
        <p:scale>
          <a:sx n="99" d="100"/>
          <a:sy n="99" d="100"/>
        </p:scale>
        <p:origin x="-104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orient="horz" pos="3110"/>
        <p:guide pos="214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07/11/2018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Change Management Committee – </a:t>
            </a:r>
            <a:r>
              <a:rPr lang="en-GB" dirty="0" smtClean="0">
                <a:solidFill>
                  <a:srgbClr val="3E5AA8"/>
                </a:solidFill>
              </a:rPr>
              <a:t>November 2019 Release </a:t>
            </a:r>
            <a:r>
              <a:rPr lang="en-GB" dirty="0">
                <a:solidFill>
                  <a:srgbClr val="3E5AA8"/>
                </a:solidFill>
              </a:rPr>
              <a:t>Update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371950"/>
            <a:ext cx="9144000" cy="578644"/>
          </a:xfrm>
        </p:spPr>
        <p:txBody>
          <a:bodyPr/>
          <a:lstStyle/>
          <a:p>
            <a:r>
              <a:rPr lang="en-GB" sz="2000" dirty="0" smtClean="0">
                <a:solidFill>
                  <a:srgbClr val="3E5AA8"/>
                </a:solidFill>
              </a:rPr>
              <a:t>Nov 7</a:t>
            </a:r>
            <a:r>
              <a:rPr lang="en-GB" sz="2000" baseline="30000" dirty="0" smtClean="0">
                <a:solidFill>
                  <a:srgbClr val="3E5AA8"/>
                </a:solidFill>
              </a:rPr>
              <a:t>th</a:t>
            </a:r>
            <a:r>
              <a:rPr lang="en-GB" sz="2000" dirty="0" smtClean="0">
                <a:solidFill>
                  <a:srgbClr val="3E5AA8"/>
                </a:solidFill>
              </a:rPr>
              <a:t> </a:t>
            </a:r>
            <a:r>
              <a:rPr lang="en-GB" sz="2000" dirty="0">
                <a:solidFill>
                  <a:srgbClr val="3E5AA8"/>
                </a:solidFill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7504" y="25529"/>
            <a:ext cx="8688388" cy="483519"/>
          </a:xfrm>
        </p:spPr>
        <p:txBody>
          <a:bodyPr/>
          <a:lstStyle/>
          <a:p>
            <a:r>
              <a:rPr lang="en-GB" sz="2800" dirty="0" smtClean="0"/>
              <a:t>November </a:t>
            </a:r>
            <a:r>
              <a:rPr lang="en-GB" sz="2800" dirty="0"/>
              <a:t>19 Headlines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681038"/>
            <a:ext cx="8686800" cy="3978944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All </a:t>
            </a:r>
            <a:r>
              <a:rPr lang="en-US" sz="1400" dirty="0" smtClean="0"/>
              <a:t>11 </a:t>
            </a:r>
            <a:r>
              <a:rPr lang="en-US" sz="1400" dirty="0"/>
              <a:t>changes </a:t>
            </a:r>
            <a:r>
              <a:rPr lang="en-US" sz="1400" dirty="0" smtClean="0"/>
              <a:t>indicatively allocated </a:t>
            </a:r>
            <a:r>
              <a:rPr lang="en-US" sz="1400" dirty="0"/>
              <a:t>to </a:t>
            </a:r>
            <a:r>
              <a:rPr lang="en-US" sz="1400" dirty="0" smtClean="0"/>
              <a:t>November </a:t>
            </a:r>
            <a:r>
              <a:rPr lang="en-US" sz="1400" dirty="0"/>
              <a:t>2019 are still progressing through the Capture phase:</a:t>
            </a:r>
          </a:p>
          <a:p>
            <a:pPr marL="0" indent="0">
              <a:buNone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1</a:t>
            </a:r>
            <a:r>
              <a:rPr lang="en-US" sz="1400" dirty="0" smtClean="0"/>
              <a:t> change (XRN 4621) is </a:t>
            </a:r>
            <a:r>
              <a:rPr lang="en-US" sz="1400" dirty="0"/>
              <a:t>currently undergoing ‘High-Level Solution Option Impact </a:t>
            </a:r>
            <a:r>
              <a:rPr lang="en-US" sz="1400" dirty="0" smtClean="0"/>
              <a:t>Assessment’ </a:t>
            </a:r>
            <a:r>
              <a:rPr lang="en-US" sz="1400" dirty="0"/>
              <a:t>(</a:t>
            </a:r>
            <a:r>
              <a:rPr lang="en-US" sz="1400" dirty="0" smtClean="0"/>
              <a:t>HLSOIA).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6</a:t>
            </a:r>
            <a:r>
              <a:rPr lang="en-US" sz="1400" dirty="0" smtClean="0"/>
              <a:t> </a:t>
            </a:r>
            <a:r>
              <a:rPr lang="en-US" sz="1400" dirty="0"/>
              <a:t>changes (XRNs </a:t>
            </a:r>
            <a:r>
              <a:rPr lang="en-US" sz="1400" dirty="0" smtClean="0"/>
              <a:t>4691, 4692, 4693, 4694, 4044, 4725) </a:t>
            </a:r>
            <a:r>
              <a:rPr lang="en-US" sz="1400" dirty="0"/>
              <a:t>have completed </a:t>
            </a:r>
            <a:r>
              <a:rPr lang="en-US" sz="1400" dirty="0" smtClean="0"/>
              <a:t>HLSOIA. 4679 is under review.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further </a:t>
            </a:r>
            <a:r>
              <a:rPr lang="en-US" sz="1400" b="1" dirty="0"/>
              <a:t>3</a:t>
            </a:r>
            <a:r>
              <a:rPr lang="en-US" sz="1400" dirty="0" smtClean="0"/>
              <a:t> </a:t>
            </a:r>
            <a:r>
              <a:rPr lang="en-US" sz="1400" dirty="0"/>
              <a:t>changes (</a:t>
            </a:r>
            <a:r>
              <a:rPr lang="en-US" sz="1400" dirty="0" smtClean="0"/>
              <a:t>XRNs 4753, 4777, 4738)  are in Requirements </a:t>
            </a:r>
            <a:r>
              <a:rPr lang="en-US" sz="1400" dirty="0"/>
              <a:t>G</a:t>
            </a:r>
            <a:r>
              <a:rPr lang="en-US" sz="1400" dirty="0" smtClean="0"/>
              <a:t>athering with the aim of progressing to HLSOIAs in time for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December </a:t>
            </a:r>
            <a:r>
              <a:rPr lang="en-US" sz="1400" dirty="0" err="1" smtClean="0"/>
              <a:t>ChMC</a:t>
            </a:r>
            <a:r>
              <a:rPr lang="en-US" sz="1400" dirty="0" smtClean="0"/>
              <a:t>. There is a risk that some of these changes may not be mature enough for assessment in time for the December </a:t>
            </a:r>
            <a:r>
              <a:rPr lang="en-US" sz="1400" dirty="0" err="1" smtClean="0"/>
              <a:t>ChMC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As the preferred solution option for each change needs to be </a:t>
            </a:r>
            <a:r>
              <a:rPr lang="en-US" sz="1400" dirty="0" smtClean="0"/>
              <a:t>agreed, </a:t>
            </a:r>
            <a:r>
              <a:rPr lang="en-US" sz="1400" dirty="0"/>
              <a:t>prior to being formally assigned to </a:t>
            </a:r>
            <a:r>
              <a:rPr lang="en-US" sz="1400" dirty="0" smtClean="0"/>
              <a:t>the November </a:t>
            </a:r>
            <a:r>
              <a:rPr lang="en-US" sz="1400" dirty="0"/>
              <a:t>19 </a:t>
            </a:r>
            <a:r>
              <a:rPr lang="en-US" sz="1400" dirty="0" smtClean="0"/>
              <a:t>Release</a:t>
            </a:r>
            <a:r>
              <a:rPr lang="en-US" sz="1400" dirty="0"/>
              <a:t>, there is a tight timeframe to ensure that all changes are in a position to be agreed in </a:t>
            </a:r>
            <a:r>
              <a:rPr lang="en-US" sz="1400" dirty="0" smtClean="0"/>
              <a:t>the December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err="1"/>
              <a:t>ChMC</a:t>
            </a:r>
            <a:r>
              <a:rPr lang="en-US" sz="1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An extraordinary </a:t>
            </a:r>
            <a:r>
              <a:rPr lang="en-US" sz="1400" dirty="0" err="1"/>
              <a:t>ChMC</a:t>
            </a:r>
            <a:r>
              <a:rPr lang="en-US" sz="1400" dirty="0"/>
              <a:t> may also be required, following </a:t>
            </a:r>
            <a:r>
              <a:rPr lang="en-US" sz="1400" dirty="0" smtClean="0"/>
              <a:t>December’s </a:t>
            </a:r>
            <a:r>
              <a:rPr lang="en-US" sz="1400" dirty="0" err="1"/>
              <a:t>ChMC</a:t>
            </a:r>
            <a:r>
              <a:rPr lang="en-US" sz="1400" dirty="0"/>
              <a:t>, to approve the EQR for the progression </a:t>
            </a:r>
            <a:r>
              <a:rPr lang="en-GB" sz="1400" dirty="0"/>
              <a:t>of Design. Further analysis is underway by </a:t>
            </a:r>
            <a:r>
              <a:rPr lang="en-GB" sz="1400" dirty="0" err="1"/>
              <a:t>Xoserve</a:t>
            </a:r>
            <a:r>
              <a:rPr lang="en-GB" sz="1400" dirty="0"/>
              <a:t> to understand whether this is required or not, an update will be provided ASAP.  </a:t>
            </a:r>
            <a:endParaRPr lang="en-GB" sz="1600" dirty="0"/>
          </a:p>
          <a:p>
            <a:pPr marL="914400" lvl="2" indent="0">
              <a:buNone/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EA4BD80-D3BF-430A-939C-CFFF27ED242F}"/>
              </a:ext>
            </a:extLst>
          </p:cNvPr>
          <p:cNvSpPr/>
          <p:nvPr/>
        </p:nvSpPr>
        <p:spPr bwMode="auto">
          <a:xfrm>
            <a:off x="7437587" y="4731990"/>
            <a:ext cx="16916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32" y="126318"/>
            <a:ext cx="8688388" cy="411510"/>
          </a:xfrm>
        </p:spPr>
        <p:txBody>
          <a:bodyPr/>
          <a:lstStyle/>
          <a:p>
            <a:r>
              <a:rPr lang="en-GB" sz="2800" dirty="0"/>
              <a:t>Change Index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51675"/>
              </p:ext>
            </p:extLst>
          </p:nvPr>
        </p:nvGraphicFramePr>
        <p:xfrm>
          <a:off x="107504" y="627534"/>
          <a:ext cx="8856982" cy="4032449"/>
        </p:xfrm>
        <a:graphic>
          <a:graphicData uri="http://schemas.openxmlformats.org/drawingml/2006/table">
            <a:tbl>
              <a:tblPr/>
              <a:tblGrid>
                <a:gridCol w="333661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58427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2378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61728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  <a:gridCol w="7530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1570">
                  <a:extLst>
                    <a:ext uri="{9D8B030D-6E8A-4147-A177-3AD203B41FA5}">
                      <a16:colId xmlns:a16="http://schemas.microsoft.com/office/drawing/2014/main" xmlns="" val="347893105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426310989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22076">
                <a:tc rowSpan="1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Capture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Impacted Parties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HLSOIA Due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Issue Date for Solution Packs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DSG</a:t>
                      </a: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Session to Confirm Preferred Option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Close-Out Date for Solution Packs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Target </a:t>
                      </a:r>
                      <a:r>
                        <a:rPr lang="en-GB" sz="700" b="1" i="0" u="none" strike="noStrike" baseline="0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ChMC</a:t>
                      </a: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Session to Confirm Preferred Option  &amp; inclusion in </a:t>
                      </a:r>
                      <a:r>
                        <a:rPr lang="en-GB" sz="7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Nov </a:t>
                      </a:r>
                      <a:r>
                        <a:rPr lang="en-GB" sz="7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‘19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42538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(CGI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Pending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2796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(CIN Files)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Pending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8547232"/>
                  </a:ext>
                </a:extLst>
              </a:tr>
              <a:tr h="332540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</a:t>
                      </a:r>
                      <a:b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Files Affected: CIC, CIR, CAI, CAO, DCI, DCO, CIN, CCN, CUN.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Pending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252081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CSEPs: IGT and GT File Formats (Create new data validations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Undertaking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Pending</a:t>
                      </a:r>
                      <a:endParaRPr kumimoji="0" lang="en-GB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3243875"/>
                  </a:ext>
                </a:extLst>
              </a:tr>
              <a:tr h="289399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Extension of ‘Must Read’ process to include Annual Read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Completed HLSOIA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Cadent Gas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Completed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Out of Scope for Nov 19 Release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7189341"/>
                  </a:ext>
                </a:extLst>
              </a:tr>
              <a:tr h="378121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Undertaking HLSOIA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*23/11/2018*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12/12/2018</a:t>
                      </a:r>
                      <a:endParaRPr lang="en-US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801451"/>
                  </a:ext>
                </a:extLst>
              </a:tr>
              <a:tr h="302487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4725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New Read Reason Type for LIS estimate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readings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Undertaking HLSOIA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i="1" dirty="0" smtClean="0">
                          <a:solidFill>
                            <a:schemeClr val="tx1"/>
                          </a:solidFill>
                        </a:rPr>
                        <a:t>Shippers</a:t>
                      </a:r>
                      <a:endParaRPr lang="en-GB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Completed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tx2"/>
                          </a:solidFill>
                        </a:rPr>
                        <a:t>N/A</a:t>
                      </a:r>
                      <a:endParaRPr lang="en-GB" sz="7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tbc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smtClean="0">
                          <a:solidFill>
                            <a:schemeClr val="tx2"/>
                          </a:solidFill>
                        </a:rPr>
                        <a:t>*09/11/2018</a:t>
                      </a:r>
                      <a:r>
                        <a:rPr lang="en-GB" sz="700" b="1" dirty="0" smtClean="0">
                          <a:solidFill>
                            <a:schemeClr val="tx2"/>
                          </a:solidFill>
                        </a:rPr>
                        <a:t>*</a:t>
                      </a:r>
                      <a:endParaRPr lang="en-GB" sz="7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tx2"/>
                          </a:solidFill>
                        </a:rPr>
                        <a:t>12/12/2018</a:t>
                      </a:r>
                      <a:endParaRPr lang="en-GB" sz="7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397572"/>
                  </a:ext>
                </a:extLst>
              </a:tr>
              <a:tr h="279665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4621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Suspension of the validation between meter index and unconverted index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Capture workshops in progress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i="1" dirty="0" smtClean="0">
                          <a:solidFill>
                            <a:schemeClr val="tx1"/>
                          </a:solidFill>
                        </a:rPr>
                        <a:t>Shippers</a:t>
                      </a:r>
                      <a:endParaRPr lang="en-GB" sz="70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smtClean="0">
                          <a:solidFill>
                            <a:schemeClr val="tx1"/>
                          </a:solidFill>
                        </a:rPr>
                        <a:t>15/11/18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*23/11/2018*</a:t>
                      </a:r>
                      <a:endParaRPr lang="en-GB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12/12/2018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147084"/>
                  </a:ext>
                </a:extLst>
              </a:tr>
              <a:tr h="279665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4753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CMS - increase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information provided in QCL response file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Capture workshops in progress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 smtClean="0">
                          <a:solidFill>
                            <a:schemeClr val="tx1"/>
                          </a:solidFill>
                        </a:rPr>
                        <a:t>IGT / GT</a:t>
                      </a:r>
                      <a:endParaRPr lang="en-GB" sz="7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`TBC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7667710"/>
                  </a:ext>
                </a:extLst>
              </a:tr>
              <a:tr h="31324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4777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Acceptance of contact details updates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Capture workshops in progress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1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4738</a:t>
                      </a:r>
                      <a:endParaRPr kumimoji="0" lang="en-GB" sz="7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Shipper Portfolio update of proposed formula year AQ/SOQ</a:t>
                      </a:r>
                      <a:endParaRPr kumimoji="0" lang="en-GB" sz="7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Capture workshops in progress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Shippers</a:t>
                      </a:r>
                      <a:endParaRPr kumimoji="0" lang="en-GB" sz="7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36096" y="4731990"/>
            <a:ext cx="3528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*Extraordinary change pack issue required.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7698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terms/"/>
    <ds:schemaRef ds:uri="2a985eae-c12e-416e-9833-85f34b1ee04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4489</TotalTime>
  <Words>510</Words>
  <Application>Microsoft Office PowerPoint</Application>
  <PresentationFormat>On-screen Show (16:9)</PresentationFormat>
  <Paragraphs>132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Change Management Committee – November 2019 Release Update </vt:lpstr>
      <vt:lpstr>November 19 Headlines</vt:lpstr>
      <vt:lpstr>Change Index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160</cp:revision>
  <cp:lastPrinted>2018-11-07T11:40:18Z</cp:lastPrinted>
  <dcterms:created xsi:type="dcterms:W3CDTF">2011-09-20T14:58:41Z</dcterms:created>
  <dcterms:modified xsi:type="dcterms:W3CDTF">2018-11-07T17:05:10Z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1973183829</vt:i4>
  </property>
  <property fmtid="{D5CDD505-2E9C-101B-9397-08002B2CF9AE}" pid="4" name="_NewReviewCycle">
    <vt:lpwstr/>
  </property>
  <property fmtid="{D5CDD505-2E9C-101B-9397-08002B2CF9AE}" pid="5" name="_EmailSubject">
    <vt:lpwstr>Amended Slides - ChMC - 7th November 2018</vt:lpwstr>
  </property>
  <property fmtid="{D5CDD505-2E9C-101B-9397-08002B2CF9AE}" pid="6" name="_AuthorEmail">
    <vt:lpwstr>Richard.Johnson@Xoserve.com</vt:lpwstr>
  </property>
  <property fmtid="{D5CDD505-2E9C-101B-9397-08002B2CF9AE}" pid="7" name="_AuthorEmailDisplayName">
    <vt:lpwstr>Johnson, Richard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-968555982</vt:i4>
  </property>
</Properties>
</file>