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8" r:id="rId5"/>
    <p:sldId id="289" r:id="rId6"/>
    <p:sldId id="290" r:id="rId7"/>
    <p:sldId id="292" r:id="rId8"/>
    <p:sldId id="291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UKL Future Release 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XRN4534 Deployment Options</a:t>
            </a:r>
          </a:p>
          <a:p>
            <a:r>
              <a:rPr lang="en-GB" dirty="0" smtClean="0"/>
              <a:t>December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 Timelines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368422"/>
              </p:ext>
            </p:extLst>
          </p:nvPr>
        </p:nvGraphicFramePr>
        <p:xfrm>
          <a:off x="90000" y="1059582"/>
          <a:ext cx="8964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w/c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 Dec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10 Dec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17 Dec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24 Dec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31 Dec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7</a:t>
                      </a:r>
                    </a:p>
                    <a:p>
                      <a:pPr algn="ctr"/>
                      <a:r>
                        <a:rPr lang="en-GB" sz="1200" dirty="0" smtClean="0"/>
                        <a:t>Jan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14 Jan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21 Jan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28 Jan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 Feb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11 Feb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18 Feb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25 Feb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 Mar</a:t>
                      </a:r>
                      <a:endParaRPr lang="en-GB" sz="12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Option 1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Option 2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Option 3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600912" y="1707686"/>
            <a:ext cx="1890968" cy="2879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63888" y="1851670"/>
            <a:ext cx="1656184" cy="288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292080" y="1995686"/>
            <a:ext cx="828000" cy="43662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IDR / Cutover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19672" y="2571750"/>
            <a:ext cx="2760812" cy="278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55840" y="2859782"/>
            <a:ext cx="1656000" cy="288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765379" y="2916163"/>
            <a:ext cx="542925" cy="4476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IDR / Cutover</a:t>
            </a:r>
            <a:endParaRPr lang="en-GB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00040" y="2715766"/>
            <a:ext cx="468000" cy="288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Cont.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619671" y="3507886"/>
            <a:ext cx="2772000" cy="28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6055" y="3795902"/>
            <a:ext cx="2196000" cy="28801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341443" y="3795886"/>
            <a:ext cx="542925" cy="4476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IDR / Cutover</a:t>
            </a:r>
            <a:endParaRPr lang="en-GB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00040" y="3651902"/>
            <a:ext cx="468000" cy="288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Cont.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2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options RAID &amp; Platform View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426649"/>
              </p:ext>
            </p:extLst>
          </p:nvPr>
        </p:nvGraphicFramePr>
        <p:xfrm>
          <a:off x="126000" y="771550"/>
          <a:ext cx="8892000" cy="426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/>
                <a:gridCol w="684000"/>
                <a:gridCol w="3060000"/>
                <a:gridCol w="2880000"/>
                <a:gridCol w="1980000"/>
              </a:tblGrid>
              <a:tr h="288000">
                <a:tc rowSpan="2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+mn-lt"/>
                        </a:rPr>
                        <a:t>Go Live Date</a:t>
                      </a:r>
                      <a:endParaRPr lang="en-GB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+mn-lt"/>
                        </a:rPr>
                        <a:t>RAID</a:t>
                      </a:r>
                      <a:endParaRPr lang="en-GB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+mn-lt"/>
                        </a:rPr>
                        <a:t>Platform View</a:t>
                      </a:r>
                      <a:endParaRPr lang="en-GB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Negative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Positive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+mn-lt"/>
                        </a:rPr>
                        <a:t>1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1</a:t>
                      </a:r>
                      <a:r>
                        <a:rPr lang="en-GB" sz="1000" baseline="30000" dirty="0" smtClean="0">
                          <a:latin typeface="+mn-lt"/>
                        </a:rPr>
                        <a:t>st</a:t>
                      </a:r>
                      <a:r>
                        <a:rPr lang="en-GB" sz="1000" dirty="0" smtClean="0">
                          <a:latin typeface="+mn-lt"/>
                        </a:rPr>
                        <a:t> Feb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10th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December assumes best case dates for remaining BAU defect fixes - no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contingency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IDR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planned for 23/24th January - no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contingency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weeks is bare minimum for AT and RT - no contingency for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defects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Very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little allowance made for Christmas holidays, assuming work can be carried out on all non-bank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holidays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Creates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dependency between this and Cadent which creates additional risk to the Cadent deployment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Deploys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rest of R3 track 2 - same governance, IDR, cutover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etc.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Full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PIS window in line with R3 track 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There is a high probability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finding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additional existing production defects during AT so given the time constraints, this is a very high risk option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+mn-lt"/>
                        </a:rPr>
                        <a:t>2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16</a:t>
                      </a:r>
                      <a:r>
                        <a:rPr lang="en-GB" sz="1000" baseline="30000" dirty="0" smtClean="0">
                          <a:latin typeface="+mn-lt"/>
                        </a:rPr>
                        <a:t>th</a:t>
                      </a:r>
                      <a:r>
                        <a:rPr lang="en-GB" sz="1000" dirty="0" smtClean="0">
                          <a:latin typeface="+mn-lt"/>
                        </a:rPr>
                        <a:t> Feb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Falls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line with Minor Release Drop 3 and adds dependency and risk to that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deployment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Allows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contingency against 3 week RT window for defect resolution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Still some potential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dependency between this and Cadent deployment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Falls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line with Minor Release Drop 3 so governance would be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streamlined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Includes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additional week contingency between AT and RT for code merge into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track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Still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allows 3 weeks of PIS before end of release 3 PIS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Whilst timelines are improved and more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achievable,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added risk and dependency on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drop 2 is undesirable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+mn-lt"/>
                        </a:rPr>
                        <a:t>3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23</a:t>
                      </a:r>
                      <a:r>
                        <a:rPr lang="en-GB" sz="1000" baseline="30000" dirty="0" smtClean="0">
                          <a:latin typeface="+mn-lt"/>
                        </a:rPr>
                        <a:t>rd</a:t>
                      </a:r>
                      <a:r>
                        <a:rPr lang="en-GB" sz="1000" dirty="0" smtClean="0">
                          <a:latin typeface="+mn-lt"/>
                        </a:rPr>
                        <a:t> Feb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Requires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independent deployment governance around CAB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etc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Only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allows 2 weeks of PIS before end of Release 3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Still some potential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dependency between this and Cadent deployment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Includes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additional week contingency in each of AT and RT plus one full week in between for defect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resolution.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Removes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any dependency and therefore risk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drop 3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deployments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Reduced dependency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and therefore risk on Cadent deployment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Preferred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16</a:t>
                      </a:r>
                      <a:r>
                        <a:rPr lang="en-US" sz="1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Feb option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light of RAID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4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096344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The </a:t>
            </a:r>
            <a:r>
              <a:rPr lang="en-GB" sz="2000" dirty="0" err="1" smtClean="0"/>
              <a:t>Xoserve</a:t>
            </a:r>
            <a:r>
              <a:rPr lang="en-GB" sz="2000" dirty="0" smtClean="0"/>
              <a:t> Project team recommend that we continue to aim for deployment on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February with a contingency of moving to 23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February endorsed by </a:t>
            </a:r>
            <a:r>
              <a:rPr lang="en-GB" sz="2000" dirty="0" err="1" smtClean="0"/>
              <a:t>ChMC</a:t>
            </a:r>
            <a:r>
              <a:rPr lang="en-GB" sz="2000" dirty="0" smtClean="0"/>
              <a:t>. This contingency can then be used if additional production defects are identified during testing or other dependencies and risks materialise.</a:t>
            </a:r>
          </a:p>
          <a:p>
            <a:endParaRPr lang="en-GB" sz="2000" dirty="0" smtClean="0"/>
          </a:p>
          <a:p>
            <a:r>
              <a:rPr lang="en-GB" sz="2000" dirty="0" smtClean="0"/>
              <a:t>If the impact of additional production defects uncovered are such that 23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February is at risk then further engagement will be required at </a:t>
            </a:r>
            <a:r>
              <a:rPr lang="en-GB" sz="2000" dirty="0" err="1" smtClean="0"/>
              <a:t>ChMC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59542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Contingency </a:t>
            </a:r>
            <a:r>
              <a:rPr lang="en-GB" dirty="0"/>
              <a:t>o</a:t>
            </a:r>
            <a:r>
              <a:rPr lang="en-GB" dirty="0" smtClean="0"/>
              <a:t>ptions beyond February 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All options for February deployment carry a degree of risk based on potential to discover further defects in testing and also because of the need to protect Cadent delivery. Alternatives beyond February are:</a:t>
            </a:r>
          </a:p>
          <a:p>
            <a:r>
              <a:rPr lang="en-GB" sz="1800" dirty="0" smtClean="0"/>
              <a:t>Operationally, deployment would be possible in March but this would require project resource extensions to support deployment and PIS independent of Cadent</a:t>
            </a:r>
          </a:p>
          <a:p>
            <a:r>
              <a:rPr lang="en-GB" sz="1800" dirty="0" smtClean="0"/>
              <a:t>Alignment to June 19 release is possible but this would also require project resources to be available and would create a dependency and associated risk to that release</a:t>
            </a:r>
          </a:p>
          <a:p>
            <a:r>
              <a:rPr lang="en-GB" sz="1800" dirty="0" smtClean="0"/>
              <a:t>Beyond June 19 there is a Minor Release drop in July and a further major release proposed for November 19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09498564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PowerPoint Template Clean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 PowerPoint Template Clean</Template>
  <TotalTime>61</TotalTime>
  <Words>561</Words>
  <Application>Microsoft Office PowerPoint</Application>
  <PresentationFormat>On-screen Show (16:9)</PresentationFormat>
  <Paragraphs>77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Xoserve PowerPoint Template Clean</vt:lpstr>
      <vt:lpstr>UKL Future Release 3</vt:lpstr>
      <vt:lpstr>Option Timelines</vt:lpstr>
      <vt:lpstr>Current options RAID &amp; Platform View</vt:lpstr>
      <vt:lpstr>Recommendation</vt:lpstr>
      <vt:lpstr>Contingency options beyond February 19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UKL Future Release 3</dc:title>
  <dc:creator>Peter Hopkins</dc:creator>
  <cp:lastModifiedBy>National Grid</cp:lastModifiedBy>
  <cp:revision>7</cp:revision>
  <dcterms:created xsi:type="dcterms:W3CDTF">2018-11-28T15:24:50Z</dcterms:created>
  <dcterms:modified xsi:type="dcterms:W3CDTF">2018-12-04T15:42:04Z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-1130871500</vt:i4>
  </property>
  <property fmtid="{D5CDD505-2E9C-101B-9397-08002B2CF9AE}" pid="3" name="_NewReviewCycle">
    <vt:lpwstr/>
  </property>
  <property fmtid="{D5CDD505-2E9C-101B-9397-08002B2CF9AE}" pid="4" name="_EmailSubject">
    <vt:lpwstr>ChMC Dashboard &amp; 4534 Options </vt:lpwstr>
  </property>
  <property fmtid="{D5CDD505-2E9C-101B-9397-08002B2CF9AE}" pid="5" name="_AuthorEmail">
    <vt:lpwstr>thomas.lineham@xoserve.com</vt:lpwstr>
  </property>
  <property fmtid="{D5CDD505-2E9C-101B-9397-08002B2CF9AE}" pid="6" name="_AuthorEmailDisplayName">
    <vt:lpwstr>Lineham, Tom</vt:lpwstr>
  </property>
  <property fmtid="{D5CDD505-2E9C-101B-9397-08002B2CF9AE}" pid="7" name="_PreviousAdHocReviewCycleID">
    <vt:i4>-2122408727</vt:i4>
  </property>
  <property fmtid="{D5CDD505-2E9C-101B-9397-08002B2CF9AE}" pid="8" name="ContentTypeId">
    <vt:lpwstr>0x0101006E927B77B7F39148B9CB17AE711C8D35</vt:lpwstr>
  </property>
</Properties>
</file>