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0"/>
  </p:notesMasterIdLst>
  <p:handoutMasterIdLst>
    <p:handoutMasterId r:id="rId11"/>
  </p:handoutMasterIdLst>
  <p:sldIdLst>
    <p:sldId id="339" r:id="rId6"/>
    <p:sldId id="382" r:id="rId7"/>
    <p:sldId id="395" r:id="rId8"/>
    <p:sldId id="394" r:id="rId9"/>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35" autoAdjust="0"/>
    <p:restoredTop sz="94671" autoAdjust="0"/>
  </p:normalViewPr>
  <p:slideViewPr>
    <p:cSldViewPr snapToObjects="1">
      <p:cViewPr varScale="1">
        <p:scale>
          <a:sx n="93" d="100"/>
          <a:sy n="93" d="100"/>
        </p:scale>
        <p:origin x="-112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10/12/2018</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10/12/2018</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iming>
    <p:tnLst>
      <p:par>
        <p:cTn id="1" dur="indefinite" restart="never" nodeType="tmRoot"/>
      </p:par>
    </p:tnLst>
  </p:timing>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smtClean="0"/>
              <a:t>DSC ChMC CSS update</a:t>
            </a:r>
            <a:r>
              <a:rPr lang="en-US" sz="3200" dirty="0"/>
              <a:t/>
            </a:r>
            <a:br>
              <a:rPr lang="en-US" sz="3200" dirty="0"/>
            </a:br>
            <a:r>
              <a:rPr lang="en-US" sz="3200" dirty="0" smtClean="0"/>
              <a:t>11</a:t>
            </a:r>
            <a:r>
              <a:rPr lang="en-US" sz="3200" baseline="30000" dirty="0" smtClean="0"/>
              <a:t>th</a:t>
            </a:r>
            <a:r>
              <a:rPr lang="en-US" sz="3200" dirty="0" smtClean="0"/>
              <a:t> December </a:t>
            </a:r>
            <a:r>
              <a:rPr lang="en-US" sz="2400" dirty="0" smtClean="0"/>
              <a:t>2018</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smtClean="0"/>
              <a:t>Ofgem</a:t>
            </a:r>
            <a:r>
              <a:rPr lang="en-GB" sz="2000" dirty="0" smtClean="0"/>
              <a:t> Switching Programme – Consequential update</a:t>
            </a:r>
            <a:endParaRPr lang="en-GB" sz="2000" dirty="0"/>
          </a:p>
        </p:txBody>
      </p:sp>
      <p:sp>
        <p:nvSpPr>
          <p:cNvPr id="3" name="Content Placeholder 2"/>
          <p:cNvSpPr>
            <a:spLocks noGrp="1"/>
          </p:cNvSpPr>
          <p:nvPr>
            <p:ph idx="1"/>
          </p:nvPr>
        </p:nvSpPr>
        <p:spPr>
          <a:xfrm>
            <a:off x="228600" y="681540"/>
            <a:ext cx="8686800" cy="3978442"/>
          </a:xfrm>
        </p:spPr>
        <p:txBody>
          <a:bodyPr/>
          <a:lstStyle/>
          <a:p>
            <a:pPr marL="0" indent="0">
              <a:buNone/>
            </a:pPr>
            <a:endParaRPr lang="en-GB" sz="1400" dirty="0" smtClean="0"/>
          </a:p>
          <a:p>
            <a:pPr marL="0" indent="0">
              <a:buNone/>
            </a:pPr>
            <a:endParaRPr lang="en-GB" sz="2200" dirty="0"/>
          </a:p>
        </p:txBody>
      </p:sp>
      <p:sp>
        <p:nvSpPr>
          <p:cNvPr id="4" name="Rectangle 3"/>
          <p:cNvSpPr/>
          <p:nvPr/>
        </p:nvSpPr>
        <p:spPr>
          <a:xfrm>
            <a:off x="467544" y="627534"/>
            <a:ext cx="8136904" cy="4739759"/>
          </a:xfrm>
          <a:prstGeom prst="rect">
            <a:avLst/>
          </a:prstGeom>
        </p:spPr>
        <p:txBody>
          <a:bodyPr wrap="square">
            <a:spAutoFit/>
          </a:bodyPr>
          <a:lstStyle/>
          <a:p>
            <a:pPr marL="0" lvl="0" indent="0">
              <a:buNone/>
            </a:pPr>
            <a:endParaRPr lang="en-GB" sz="1600" b="1" dirty="0" smtClean="0"/>
          </a:p>
          <a:p>
            <a:pPr marL="0" lvl="0" indent="0">
              <a:buNone/>
            </a:pPr>
            <a:r>
              <a:rPr lang="en-GB" sz="1600" b="1" dirty="0" smtClean="0"/>
              <a:t>CSS Consequential Workgroups</a:t>
            </a:r>
          </a:p>
          <a:p>
            <a:endParaRPr lang="en-GB" sz="1200" dirty="0"/>
          </a:p>
          <a:p>
            <a:r>
              <a:rPr lang="en-GB" sz="1400" dirty="0" smtClean="0"/>
              <a:t>We have completed two of our planned consequential workgroups.  The workgroups have been well attended with good collaborative discussions around the topic areas.</a:t>
            </a:r>
          </a:p>
          <a:p>
            <a:endParaRPr lang="en-GB" sz="1400" dirty="0"/>
          </a:p>
          <a:p>
            <a:r>
              <a:rPr lang="en-GB" sz="1400" dirty="0" smtClean="0"/>
              <a:t>As we have worked through the topics our first focus has been agreement and discussion of the business rules for the consequential UNC changes, with some high level design options discussed.  We will continue discussions for the high level solution options during our forthcoming meetings.  </a:t>
            </a:r>
          </a:p>
          <a:p>
            <a:endParaRPr lang="en-GB" sz="1400" dirty="0"/>
          </a:p>
          <a:p>
            <a:r>
              <a:rPr lang="en-GB" sz="1400" dirty="0" smtClean="0"/>
              <a:t>We have scheduled in extra days in order to ensure we cover the full topic areas, therefore the schedule of meetings is now as follows:</a:t>
            </a:r>
          </a:p>
          <a:p>
            <a:endParaRPr lang="en-GB" sz="1400" dirty="0" smtClean="0"/>
          </a:p>
          <a:p>
            <a:pPr lvl="1"/>
            <a:r>
              <a:rPr lang="en-GB" sz="1400" dirty="0" smtClean="0"/>
              <a:t>09</a:t>
            </a:r>
            <a:r>
              <a:rPr lang="en-GB" sz="1400" baseline="30000" dirty="0" smtClean="0"/>
              <a:t>th</a:t>
            </a:r>
            <a:r>
              <a:rPr lang="en-GB" sz="1400" dirty="0" smtClean="0"/>
              <a:t> January 2019</a:t>
            </a:r>
            <a:endParaRPr lang="en-GB" sz="1400" dirty="0"/>
          </a:p>
          <a:p>
            <a:pPr lvl="1"/>
            <a:r>
              <a:rPr lang="en-GB" sz="1400" dirty="0"/>
              <a:t>22</a:t>
            </a:r>
            <a:r>
              <a:rPr lang="en-GB" sz="1400" baseline="30000" dirty="0"/>
              <a:t>nd</a:t>
            </a:r>
            <a:r>
              <a:rPr lang="en-GB" sz="1400" dirty="0"/>
              <a:t> January </a:t>
            </a:r>
            <a:r>
              <a:rPr lang="en-GB" sz="1400" dirty="0" smtClean="0"/>
              <a:t>2019</a:t>
            </a:r>
          </a:p>
          <a:p>
            <a:pPr lvl="1"/>
            <a:r>
              <a:rPr lang="en-GB" sz="1400" dirty="0" smtClean="0"/>
              <a:t>TBC early February (date to be agreed with attendees on the 9</a:t>
            </a:r>
            <a:r>
              <a:rPr lang="en-GB" sz="1400" baseline="30000" dirty="0" smtClean="0"/>
              <a:t>th</a:t>
            </a:r>
            <a:r>
              <a:rPr lang="en-GB" sz="1400" dirty="0" smtClean="0"/>
              <a:t> Jan)</a:t>
            </a:r>
            <a:endParaRPr lang="en-GB" sz="1400" dirty="0"/>
          </a:p>
          <a:p>
            <a:pPr lvl="1"/>
            <a:r>
              <a:rPr lang="en-GB" sz="1400" dirty="0"/>
              <a:t>19</a:t>
            </a:r>
            <a:r>
              <a:rPr lang="en-GB" sz="1400" baseline="30000" dirty="0"/>
              <a:t>th</a:t>
            </a:r>
            <a:r>
              <a:rPr lang="en-GB" sz="1400" dirty="0"/>
              <a:t> February </a:t>
            </a:r>
            <a:r>
              <a:rPr lang="en-GB" sz="1400" dirty="0" smtClean="0"/>
              <a:t>2019</a:t>
            </a:r>
          </a:p>
          <a:p>
            <a:endParaRPr lang="en-GB" sz="1400" dirty="0" smtClean="0"/>
          </a:p>
          <a:p>
            <a:endParaRPr lang="en-GB" sz="1200" dirty="0" smtClean="0"/>
          </a:p>
          <a:p>
            <a:endParaRPr lang="en-GB" sz="1200" dirty="0"/>
          </a:p>
          <a:p>
            <a:endParaRPr lang="en-GB" sz="1200" dirty="0"/>
          </a:p>
          <a:p>
            <a:endParaRPr lang="en-GB" sz="1200" dirty="0"/>
          </a:p>
        </p:txBody>
      </p:sp>
    </p:spTree>
    <p:extLst>
      <p:ext uri="{BB962C8B-B14F-4D97-AF65-F5344CB8AC3E}">
        <p14:creationId xmlns:p14="http://schemas.microsoft.com/office/powerpoint/2010/main" val="21365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err="1"/>
              <a:t>Ofgem</a:t>
            </a:r>
            <a:r>
              <a:rPr lang="en-GB" sz="2000" dirty="0"/>
              <a:t> Switching Programme – Consequential update</a:t>
            </a:r>
          </a:p>
        </p:txBody>
      </p:sp>
      <p:sp>
        <p:nvSpPr>
          <p:cNvPr id="3" name="Content Placeholder 2"/>
          <p:cNvSpPr>
            <a:spLocks noGrp="1"/>
          </p:cNvSpPr>
          <p:nvPr>
            <p:ph idx="1"/>
          </p:nvPr>
        </p:nvSpPr>
        <p:spPr/>
        <p:txBody>
          <a:bodyPr/>
          <a:lstStyle/>
          <a:p>
            <a:r>
              <a:rPr lang="en-GB" sz="1400" dirty="0"/>
              <a:t>A timeline and plan will be provided prior to the Christmas break which will detail workshops and expected outputs for our consequential engagement activities.</a:t>
            </a:r>
          </a:p>
          <a:p>
            <a:endParaRPr lang="en-GB" sz="1400" dirty="0" smtClean="0"/>
          </a:p>
          <a:p>
            <a:r>
              <a:rPr lang="en-GB" sz="1400" dirty="0" smtClean="0"/>
              <a:t>Following </a:t>
            </a:r>
            <a:r>
              <a:rPr lang="en-GB" sz="1400" dirty="0"/>
              <a:t>each workgroup session the external </a:t>
            </a:r>
            <a:r>
              <a:rPr lang="en-GB" sz="1400" dirty="0" smtClean="0"/>
              <a:t>BRDs </a:t>
            </a:r>
            <a:r>
              <a:rPr lang="en-GB" sz="1400" dirty="0"/>
              <a:t>will be updated with agreed/approved business rules and solution options, this principle was agreed at our first workgroup meeting.  </a:t>
            </a:r>
          </a:p>
          <a:p>
            <a:pPr marL="0" indent="0">
              <a:buNone/>
            </a:pPr>
            <a:endParaRPr lang="en-GB" sz="1200" dirty="0" smtClean="0"/>
          </a:p>
          <a:p>
            <a:pPr marL="0" indent="0">
              <a:buNone/>
            </a:pPr>
            <a:r>
              <a:rPr lang="en-GB" sz="1600" b="1" dirty="0" smtClean="0"/>
              <a:t>Consequential Costs</a:t>
            </a:r>
            <a:endParaRPr lang="en-GB" sz="1600" dirty="0" smtClean="0"/>
          </a:p>
          <a:p>
            <a:pPr marL="0" indent="0">
              <a:buNone/>
            </a:pPr>
            <a:endParaRPr lang="en-GB" sz="1200" dirty="0"/>
          </a:p>
          <a:p>
            <a:r>
              <a:rPr lang="en-GB" sz="1400" dirty="0" smtClean="0"/>
              <a:t>The CSS Consequential Programme has been initiated. In order to progress project mobilisation activities including high level design and detailed design funding is required.</a:t>
            </a:r>
          </a:p>
          <a:p>
            <a:r>
              <a:rPr lang="en-GB" sz="1400" dirty="0" smtClean="0"/>
              <a:t>We </a:t>
            </a:r>
            <a:r>
              <a:rPr lang="en-GB" sz="1400" dirty="0" smtClean="0"/>
              <a:t>will be submitting a request for release of funds at this months </a:t>
            </a:r>
            <a:r>
              <a:rPr lang="en-GB" sz="1400" dirty="0" err="1" smtClean="0"/>
              <a:t>CoMC</a:t>
            </a:r>
            <a:r>
              <a:rPr lang="en-GB" sz="1400" dirty="0" smtClean="0"/>
              <a:t>.  This will allow us to progress with programme activities in order to meet programme timescales.</a:t>
            </a:r>
            <a:endParaRPr lang="en-GB" sz="1400" dirty="0" smtClean="0"/>
          </a:p>
        </p:txBody>
      </p:sp>
    </p:spTree>
    <p:extLst>
      <p:ext uri="{BB962C8B-B14F-4D97-AF65-F5344CB8AC3E}">
        <p14:creationId xmlns:p14="http://schemas.microsoft.com/office/powerpoint/2010/main" val="2962332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a:t>Ofgem</a:t>
            </a:r>
            <a:r>
              <a:rPr lang="en-GB" sz="2000" dirty="0"/>
              <a:t> Switching </a:t>
            </a:r>
            <a:r>
              <a:rPr lang="en-GB" sz="2000" dirty="0" smtClean="0"/>
              <a:t>Programme - Bid</a:t>
            </a:r>
            <a:endParaRPr lang="en-GB" sz="2000" dirty="0"/>
          </a:p>
        </p:txBody>
      </p:sp>
      <p:sp>
        <p:nvSpPr>
          <p:cNvPr id="3" name="Content Placeholder 2"/>
          <p:cNvSpPr>
            <a:spLocks noGrp="1"/>
          </p:cNvSpPr>
          <p:nvPr>
            <p:ph idx="1"/>
          </p:nvPr>
        </p:nvSpPr>
        <p:spPr/>
        <p:txBody>
          <a:bodyPr>
            <a:normAutofit fontScale="92500" lnSpcReduction="10000"/>
          </a:bodyPr>
          <a:lstStyle/>
          <a:p>
            <a:pPr marL="0" lvl="0" indent="0">
              <a:buNone/>
            </a:pPr>
            <a:r>
              <a:rPr lang="en-GB" sz="1400" b="1" dirty="0"/>
              <a:t>CSS Bid</a:t>
            </a:r>
          </a:p>
          <a:p>
            <a:r>
              <a:rPr lang="en-GB" sz="1400" dirty="0" smtClean="0"/>
              <a:t>On the 28</a:t>
            </a:r>
            <a:r>
              <a:rPr lang="en-GB" sz="1400" baseline="30000" dirty="0" smtClean="0"/>
              <a:t>th</a:t>
            </a:r>
            <a:r>
              <a:rPr lang="en-GB" sz="1400" dirty="0" smtClean="0"/>
              <a:t> November DCC announced their decision on which organisations to take forward to the next phase of the procurement process.  I’m very pleased to confirm that Xoserve are one of the organisations selected.</a:t>
            </a:r>
          </a:p>
          <a:p>
            <a:r>
              <a:rPr lang="en-GB" sz="1400" dirty="0" smtClean="0"/>
              <a:t>This down-selection meant we were immediately into the next stage of the procurement process. </a:t>
            </a:r>
            <a:r>
              <a:rPr lang="en-GB" sz="1400" dirty="0"/>
              <a:t>O</a:t>
            </a:r>
            <a:r>
              <a:rPr lang="en-GB" sz="1400" dirty="0" smtClean="0"/>
              <a:t>n the 5</a:t>
            </a:r>
            <a:r>
              <a:rPr lang="en-GB" sz="1400" baseline="30000" dirty="0" smtClean="0"/>
              <a:t>th</a:t>
            </a:r>
            <a:r>
              <a:rPr lang="en-GB" sz="1400" dirty="0" smtClean="0"/>
              <a:t> December, which was the first day of the demonstration evaluations, members of the Xoserve bid team presented a very strong delivery solution and delivery plan to DCC’s evaluation team.  Our demonstration went really well, providing good strong coverage of solution and requirement understanding, resulting in the Q&amp;A phase of the evaluation being fairly light.  </a:t>
            </a:r>
          </a:p>
          <a:p>
            <a:r>
              <a:rPr lang="en-GB" sz="1400" dirty="0" smtClean="0"/>
              <a:t>We are now in the final phase of the process which involves preparing our Best and Final (BAFO).  </a:t>
            </a:r>
            <a:r>
              <a:rPr lang="en-GB" sz="1400" dirty="0"/>
              <a:t>T</a:t>
            </a:r>
            <a:r>
              <a:rPr lang="en-GB" sz="1400" dirty="0" smtClean="0"/>
              <a:t>his has to be submitted on 2</a:t>
            </a:r>
            <a:r>
              <a:rPr lang="en-GB" sz="1400" baseline="30000" dirty="0" smtClean="0"/>
              <a:t>nd</a:t>
            </a:r>
            <a:r>
              <a:rPr lang="en-GB" sz="1400" dirty="0" smtClean="0"/>
              <a:t> January 2019, this date has moved from the planned date of 21</a:t>
            </a:r>
            <a:r>
              <a:rPr lang="en-GB" sz="1400" baseline="30000" dirty="0" smtClean="0"/>
              <a:t>st</a:t>
            </a:r>
            <a:r>
              <a:rPr lang="en-GB" sz="1400" dirty="0" smtClean="0"/>
              <a:t> December.</a:t>
            </a:r>
          </a:p>
          <a:p>
            <a:pPr marL="0" indent="0">
              <a:buNone/>
            </a:pPr>
            <a:endParaRPr lang="en-GB" sz="1400" dirty="0"/>
          </a:p>
          <a:p>
            <a:pPr marL="0" indent="0">
              <a:buNone/>
            </a:pPr>
            <a:r>
              <a:rPr lang="en-GB" sz="1400" b="1" dirty="0"/>
              <a:t>CSS Bid Group</a:t>
            </a:r>
          </a:p>
          <a:p>
            <a:r>
              <a:rPr lang="en-GB" sz="1400" dirty="0" smtClean="0"/>
              <a:t>Our next bid group is taking place on Monday 10</a:t>
            </a:r>
            <a:r>
              <a:rPr lang="en-GB" sz="1400" baseline="30000" dirty="0" smtClean="0"/>
              <a:t>th</a:t>
            </a:r>
            <a:r>
              <a:rPr lang="en-GB" sz="1400" dirty="0" smtClean="0"/>
              <a:t> December.  </a:t>
            </a:r>
            <a:r>
              <a:rPr lang="en-GB" sz="1400" dirty="0"/>
              <a:t>A</a:t>
            </a:r>
            <a:r>
              <a:rPr lang="en-GB" sz="1400" dirty="0" smtClean="0"/>
              <a:t>genda items for this meeting include:</a:t>
            </a:r>
          </a:p>
          <a:p>
            <a:pPr lvl="1"/>
            <a:r>
              <a:rPr lang="en-GB" sz="1200" dirty="0" smtClean="0"/>
              <a:t>Draft assurance report</a:t>
            </a:r>
          </a:p>
          <a:p>
            <a:pPr lvl="1"/>
            <a:r>
              <a:rPr lang="en-GB" sz="1200" dirty="0" smtClean="0"/>
              <a:t>Contract risk</a:t>
            </a:r>
          </a:p>
          <a:p>
            <a:pPr lvl="1"/>
            <a:r>
              <a:rPr lang="en-GB" sz="1200" dirty="0" smtClean="0"/>
              <a:t>Contract budget risk range</a:t>
            </a:r>
          </a:p>
          <a:p>
            <a:pPr marL="0" indent="0">
              <a:buNone/>
            </a:pPr>
            <a:endParaRPr lang="en-GB" sz="1400" dirty="0"/>
          </a:p>
          <a:p>
            <a:pPr marL="0" indent="0">
              <a:buNone/>
            </a:pPr>
            <a:endParaRPr lang="en-GB" sz="1400" dirty="0"/>
          </a:p>
        </p:txBody>
      </p:sp>
    </p:spTree>
    <p:extLst>
      <p:ext uri="{BB962C8B-B14F-4D97-AF65-F5344CB8AC3E}">
        <p14:creationId xmlns:p14="http://schemas.microsoft.com/office/powerpoint/2010/main" val="2054709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terms/"/>
    <ds:schemaRef ds:uri="http://schemas.microsoft.com/office/2006/documentManagement/types"/>
    <ds:schemaRef ds:uri="http://purl.org/dc/elements/1.1/"/>
    <ds:schemaRef ds:uri="http://www.w3.org/XML/1998/namespace"/>
    <ds:schemaRef ds:uri="http://schemas.microsoft.com/office/2006/metadata/properties"/>
    <ds:schemaRef ds:uri="http://schemas.openxmlformats.org/package/2006/metadata/core-properties"/>
    <ds:schemaRef ds:uri="2a985eae-c12e-416e-9833-85f34b1ee04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56623</TotalTime>
  <Words>450</Words>
  <Application>Microsoft Office PowerPoint</Application>
  <PresentationFormat>On-screen Show (16:9)</PresentationFormat>
  <Paragraphs>38</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xoserve templates</vt:lpstr>
      <vt:lpstr>CSS Bid Group 20181016 v3.1</vt:lpstr>
      <vt:lpstr>DSC ChMC CSS update 11th December 2018 </vt:lpstr>
      <vt:lpstr>Ofgem Switching Programme – Consequential update</vt:lpstr>
      <vt:lpstr>Ofgem Switching Programme – Consequential update</vt:lpstr>
      <vt:lpstr>Ofgem Switching Programme - Bid</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625</cp:revision>
  <cp:lastPrinted>2018-06-05T15:35:35Z</cp:lastPrinted>
  <dcterms:created xsi:type="dcterms:W3CDTF">2011-09-20T14:58:41Z</dcterms:created>
  <dcterms:modified xsi:type="dcterms:W3CDTF">2018-12-10T17:49:24Z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476106850</vt:i4>
  </property>
  <property fmtid="{D5CDD505-2E9C-101B-9397-08002B2CF9AE}" pid="4" name="_NewReviewCycle">
    <vt:lpwstr/>
  </property>
  <property fmtid="{D5CDD505-2E9C-101B-9397-08002B2CF9AE}" pid="5" name="_EmailSubject">
    <vt:lpwstr>ChMC Pre - Meet Summary and Update on Late Papers</vt:lpwstr>
  </property>
  <property fmtid="{D5CDD505-2E9C-101B-9397-08002B2CF9AE}" pid="6" name="_AuthorEmail">
    <vt:lpwstr>Richard.Johnson@Xoserve.com</vt:lpwstr>
  </property>
  <property fmtid="{D5CDD505-2E9C-101B-9397-08002B2CF9AE}" pid="7" name="_AuthorEmailDisplayName">
    <vt:lpwstr>Johnson, Richard</vt:lpwstr>
  </property>
  <property fmtid="{D5CDD505-2E9C-101B-9397-08002B2CF9AE}" pid="8" name="_PreviousAdHocReviewCycleID">
    <vt:i4>-1809430149</vt:i4>
  </property>
</Properties>
</file>