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36"/>
  </p:notesMasterIdLst>
  <p:sldIdLst>
    <p:sldId id="298" r:id="rId6"/>
    <p:sldId id="299" r:id="rId7"/>
    <p:sldId id="318" r:id="rId8"/>
    <p:sldId id="311" r:id="rId9"/>
    <p:sldId id="317" r:id="rId10"/>
    <p:sldId id="307" r:id="rId11"/>
    <p:sldId id="319" r:id="rId12"/>
    <p:sldId id="325" r:id="rId13"/>
    <p:sldId id="326" r:id="rId14"/>
    <p:sldId id="330" r:id="rId15"/>
    <p:sldId id="328" r:id="rId16"/>
    <p:sldId id="329" r:id="rId17"/>
    <p:sldId id="324" r:id="rId18"/>
    <p:sldId id="320" r:id="rId19"/>
    <p:sldId id="321" r:id="rId20"/>
    <p:sldId id="322" r:id="rId21"/>
    <p:sldId id="323"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402" y="-29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04/12/2018</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6"/>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DSC </a:t>
            </a:r>
            <a:r>
              <a:rPr lang="en-GB" dirty="0" err="1"/>
              <a:t>ChMC</a:t>
            </a:r>
            <a:r>
              <a:rPr lang="en-GB" dirty="0"/>
              <a:t> 12/12/18</a:t>
            </a:r>
          </a:p>
        </p:txBody>
      </p:sp>
    </p:spTree>
    <p:extLst>
      <p:ext uri="{BB962C8B-B14F-4D97-AF65-F5344CB8AC3E}">
        <p14:creationId xmlns:p14="http://schemas.microsoft.com/office/powerpoint/2010/main" val="415381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mtClean="0"/>
              <a:t>Options to Address the Finding</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7341913"/>
              </p:ext>
            </p:extLst>
          </p:nvPr>
        </p:nvGraphicFramePr>
        <p:xfrm>
          <a:off x="457200" y="699542"/>
          <a:ext cx="8229600" cy="4399280"/>
        </p:xfrm>
        <a:graphic>
          <a:graphicData uri="http://schemas.openxmlformats.org/drawingml/2006/table">
            <a:tbl>
              <a:tblPr firstRow="1" bandRow="1">
                <a:tableStyleId>{5C22544A-7EE6-4342-B048-85BDC9FD1C3A}</a:tableStyleId>
              </a:tblPr>
              <a:tblGrid>
                <a:gridCol w="586408">
                  <a:extLst>
                    <a:ext uri="{9D8B030D-6E8A-4147-A177-3AD203B41FA5}">
                      <a16:colId xmlns:a16="http://schemas.microsoft.com/office/drawing/2014/main" xmlns="" val="20000"/>
                    </a:ext>
                  </a:extLst>
                </a:gridCol>
                <a:gridCol w="3384376">
                  <a:extLst>
                    <a:ext uri="{9D8B030D-6E8A-4147-A177-3AD203B41FA5}">
                      <a16:colId xmlns:a16="http://schemas.microsoft.com/office/drawing/2014/main" xmlns="" val="20001"/>
                    </a:ext>
                  </a:extLst>
                </a:gridCol>
                <a:gridCol w="2201416">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en-GB" sz="1200" dirty="0"/>
                        <a:t>No</a:t>
                      </a:r>
                      <a:r>
                        <a:rPr lang="en-GB" sz="1200" dirty="0" smtClean="0"/>
                        <a:t>.</a:t>
                      </a:r>
                      <a:endParaRPr lang="en-GB" sz="1200" dirty="0"/>
                    </a:p>
                  </a:txBody>
                  <a:tcPr/>
                </a:tc>
                <a:tc>
                  <a:txBody>
                    <a:bodyPr/>
                    <a:lstStyle/>
                    <a:p>
                      <a:r>
                        <a:rPr lang="en-GB" sz="1200" dirty="0"/>
                        <a:t>Option</a:t>
                      </a:r>
                    </a:p>
                  </a:txBody>
                  <a:tcPr/>
                </a:tc>
                <a:tc>
                  <a:txBody>
                    <a:bodyPr/>
                    <a:lstStyle/>
                    <a:p>
                      <a:r>
                        <a:rPr lang="en-GB" sz="1200" dirty="0"/>
                        <a:t>Likelihood of Success</a:t>
                      </a:r>
                    </a:p>
                  </a:txBody>
                  <a:tcPr/>
                </a:tc>
                <a:tc>
                  <a:txBody>
                    <a:bodyPr/>
                    <a:lstStyle/>
                    <a:p>
                      <a:r>
                        <a:rPr lang="en-GB" sz="1200" dirty="0"/>
                        <a:t>Implementation Lead Times</a:t>
                      </a:r>
                    </a:p>
                  </a:txBody>
                  <a:tcPr/>
                </a:tc>
                <a:extLst>
                  <a:ext uri="{0D108BD9-81ED-4DB2-BD59-A6C34878D82A}">
                    <a16:rowId xmlns:a16="http://schemas.microsoft.com/office/drawing/2014/main" xmlns="" val="10000"/>
                  </a:ext>
                </a:extLst>
              </a:tr>
              <a:tr h="370840">
                <a:tc>
                  <a:txBody>
                    <a:bodyPr/>
                    <a:lstStyle/>
                    <a:p>
                      <a:r>
                        <a:rPr lang="en-GB" sz="1200" dirty="0"/>
                        <a:t>1.</a:t>
                      </a:r>
                    </a:p>
                  </a:txBody>
                  <a:tcPr/>
                </a:tc>
                <a:tc>
                  <a:txBody>
                    <a:bodyPr/>
                    <a:lstStyle/>
                    <a:p>
                      <a:r>
                        <a:rPr lang="en-GB" sz="1200" dirty="0"/>
                        <a:t>No action (“Do Nothing” option)</a:t>
                      </a:r>
                    </a:p>
                  </a:txBody>
                  <a:tcPr/>
                </a:tc>
                <a:tc>
                  <a:txBody>
                    <a:bodyPr/>
                    <a:lstStyle/>
                    <a:p>
                      <a:r>
                        <a:rPr lang="en-GB" sz="1200" dirty="0"/>
                        <a:t>Very low</a:t>
                      </a:r>
                    </a:p>
                  </a:txBody>
                  <a:tcPr/>
                </a:tc>
                <a:tc>
                  <a:txBody>
                    <a:bodyPr/>
                    <a:lstStyle/>
                    <a:p>
                      <a:r>
                        <a:rPr lang="en-GB" sz="1200" dirty="0"/>
                        <a:t>N/A</a:t>
                      </a:r>
                    </a:p>
                  </a:txBody>
                  <a:tcPr/>
                </a:tc>
                <a:extLst>
                  <a:ext uri="{0D108BD9-81ED-4DB2-BD59-A6C34878D82A}">
                    <a16:rowId xmlns:a16="http://schemas.microsoft.com/office/drawing/2014/main" xmlns="" val="10001"/>
                  </a:ext>
                </a:extLst>
              </a:tr>
              <a:tr h="370840">
                <a:tc>
                  <a:txBody>
                    <a:bodyPr/>
                    <a:lstStyle/>
                    <a:p>
                      <a:r>
                        <a:rPr lang="en-GB" sz="1200" dirty="0"/>
                        <a:t>2.</a:t>
                      </a:r>
                    </a:p>
                  </a:txBody>
                  <a:tcPr/>
                </a:tc>
                <a:tc>
                  <a:txBody>
                    <a:bodyPr/>
                    <a:lstStyle/>
                    <a:p>
                      <a:r>
                        <a:rPr lang="en-GB" sz="1200" dirty="0"/>
                        <a:t>Engagement with </a:t>
                      </a:r>
                      <a:r>
                        <a:rPr lang="en-GB" sz="1200" dirty="0" smtClean="0"/>
                        <a:t>DMSPs</a:t>
                      </a:r>
                      <a:r>
                        <a:rPr lang="en-GB" sz="1200" baseline="0" dirty="0" smtClean="0"/>
                        <a:t> </a:t>
                      </a:r>
                      <a:r>
                        <a:rPr lang="en-GB" sz="1200" dirty="0"/>
                        <a:t>– </a:t>
                      </a:r>
                      <a:r>
                        <a:rPr lang="en-GB" sz="1200" dirty="0" smtClean="0"/>
                        <a:t>monitor read rejections</a:t>
                      </a:r>
                      <a:r>
                        <a:rPr lang="en-GB" sz="1200" baseline="0" dirty="0" smtClean="0"/>
                        <a:t> for Class 1.  Resurrect previous initiatives to monitor and help resolution </a:t>
                      </a:r>
                    </a:p>
                    <a:p>
                      <a:r>
                        <a:rPr lang="en-GB" sz="1200" baseline="0" dirty="0" smtClean="0"/>
                        <a:t>Engagement with Shippers – monitor read rejections for Class 2. Provide encouragement for action </a:t>
                      </a:r>
                      <a:r>
                        <a:rPr lang="en-GB" sz="1200" baseline="0" dirty="0"/>
                        <a:t>to </a:t>
                      </a:r>
                      <a:r>
                        <a:rPr lang="en-GB" sz="1200" baseline="0" dirty="0" smtClean="0"/>
                        <a:t>be taken.  </a:t>
                      </a:r>
                      <a:r>
                        <a:rPr lang="en-GB" sz="1200" baseline="0" dirty="0"/>
                        <a:t>Xoserve to monitor monthly and notify relevant </a:t>
                      </a:r>
                      <a:r>
                        <a:rPr lang="en-GB" sz="1200" baseline="0" dirty="0" smtClean="0"/>
                        <a:t>Shippers/DMSPs</a:t>
                      </a:r>
                      <a:endParaRPr lang="en-GB" sz="1200" dirty="0"/>
                    </a:p>
                  </a:txBody>
                  <a:tcPr/>
                </a:tc>
                <a:tc>
                  <a:txBody>
                    <a:bodyPr/>
                    <a:lstStyle/>
                    <a:p>
                      <a:r>
                        <a:rPr lang="en-GB" sz="1200" dirty="0"/>
                        <a:t>Low to medium – requires </a:t>
                      </a:r>
                      <a:r>
                        <a:rPr lang="en-GB" sz="1200" dirty="0" smtClean="0"/>
                        <a:t>Shipper/DMSP </a:t>
                      </a:r>
                      <a:r>
                        <a:rPr lang="en-GB" sz="1200" dirty="0"/>
                        <a:t>co-operation</a:t>
                      </a:r>
                    </a:p>
                  </a:txBody>
                  <a:tcPr/>
                </a:tc>
                <a:tc>
                  <a:txBody>
                    <a:bodyPr/>
                    <a:lstStyle/>
                    <a:p>
                      <a:r>
                        <a:rPr lang="en-GB" sz="1200" dirty="0"/>
                        <a:t>Short</a:t>
                      </a:r>
                      <a:r>
                        <a:rPr lang="en-GB" sz="1200" baseline="0" dirty="0"/>
                        <a:t> to medium</a:t>
                      </a:r>
                      <a:endParaRPr lang="en-GB" sz="1200" dirty="0"/>
                    </a:p>
                  </a:txBody>
                  <a:tcPr/>
                </a:tc>
                <a:extLst>
                  <a:ext uri="{0D108BD9-81ED-4DB2-BD59-A6C34878D82A}">
                    <a16:rowId xmlns:a16="http://schemas.microsoft.com/office/drawing/2014/main" xmlns="" val="10002"/>
                  </a:ext>
                </a:extLst>
              </a:tr>
              <a:tr h="370840">
                <a:tc>
                  <a:txBody>
                    <a:bodyPr/>
                    <a:lstStyle/>
                    <a:p>
                      <a:r>
                        <a:rPr lang="en-GB" sz="1200" dirty="0" smtClean="0"/>
                        <a:t>3.</a:t>
                      </a:r>
                      <a:endParaRPr lang="en-GB" sz="1200" dirty="0"/>
                    </a:p>
                  </a:txBody>
                  <a:tcPr/>
                </a:tc>
                <a:tc>
                  <a:txBody>
                    <a:bodyPr/>
                    <a:lstStyle/>
                    <a:p>
                      <a:r>
                        <a:rPr lang="en-GB" sz="1200" dirty="0" smtClean="0"/>
                        <a:t>Notify</a:t>
                      </a:r>
                      <a:r>
                        <a:rPr lang="en-GB" sz="1200" baseline="0" dirty="0" smtClean="0"/>
                        <a:t> Ofgem of individual sites and associated Shippers</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Low to medium – requires Shipper co-operation</a:t>
                      </a:r>
                      <a:r>
                        <a:rPr lang="en-GB" sz="1200" baseline="0" dirty="0"/>
                        <a:t> </a:t>
                      </a:r>
                      <a:r>
                        <a:rPr lang="en-GB" sz="1200" baseline="0" dirty="0" smtClean="0"/>
                        <a:t>unless Ofgem can apply any financial leverage</a:t>
                      </a:r>
                      <a:endParaRPr lang="en-GB"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Short</a:t>
                      </a:r>
                      <a:r>
                        <a:rPr lang="en-GB" sz="1200" baseline="0" dirty="0" smtClean="0"/>
                        <a:t> to medium</a:t>
                      </a:r>
                      <a:endParaRPr lang="en-GB" sz="1200" dirty="0" smtClean="0"/>
                    </a:p>
                  </a:txBody>
                  <a:tcPr/>
                </a:tc>
              </a:tr>
              <a:tr h="370840">
                <a:tc>
                  <a:txBody>
                    <a:bodyPr/>
                    <a:lstStyle/>
                    <a:p>
                      <a:r>
                        <a:rPr lang="en-GB" sz="1200" dirty="0" smtClean="0"/>
                        <a:t>4.</a:t>
                      </a:r>
                      <a:endParaRPr lang="en-GB" sz="1200" dirty="0"/>
                    </a:p>
                  </a:txBody>
                  <a:tcPr/>
                </a:tc>
                <a:tc>
                  <a:txBody>
                    <a:bodyPr/>
                    <a:lstStyle/>
                    <a:p>
                      <a:r>
                        <a:rPr lang="en-GB" sz="1200" dirty="0"/>
                        <a:t>PAC reporting and monitoring – </a:t>
                      </a:r>
                      <a:r>
                        <a:rPr lang="en-GB" sz="1200" dirty="0" smtClean="0"/>
                        <a:t>PAC to engage</a:t>
                      </a:r>
                      <a:r>
                        <a:rPr lang="en-GB" sz="1200" baseline="0" dirty="0" smtClean="0"/>
                        <a:t> with shippers on basis of existing and/or new reports in</a:t>
                      </a:r>
                      <a:r>
                        <a:rPr lang="en-GB" sz="1200" dirty="0" smtClean="0"/>
                        <a:t> </a:t>
                      </a:r>
                      <a:r>
                        <a:rPr lang="en-GB" sz="1200" dirty="0"/>
                        <a:t>Performance Assurance Report </a:t>
                      </a:r>
                      <a:r>
                        <a:rPr lang="en-GB" sz="1200" dirty="0" smtClean="0"/>
                        <a:t>Register.</a:t>
                      </a:r>
                      <a:r>
                        <a:rPr lang="en-GB" sz="1200" baseline="0" dirty="0" smtClean="0"/>
                        <a:t>  Consideration of any additional reporting to PAC</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Low to medium – requires Shipper co-operation</a:t>
                      </a:r>
                      <a:r>
                        <a:rPr lang="en-GB" sz="1200" baseline="0" dirty="0" smtClean="0"/>
                        <a:t> unless financial incentives are also introduced</a:t>
                      </a:r>
                      <a:endParaRPr lang="en-GB" sz="1200" dirty="0" smtClean="0"/>
                    </a:p>
                  </a:txBody>
                  <a:tcPr/>
                </a:tc>
                <a:tc>
                  <a:txBody>
                    <a:bodyPr/>
                    <a:lstStyle/>
                    <a:p>
                      <a:r>
                        <a:rPr lang="en-GB" sz="1200" dirty="0" smtClean="0"/>
                        <a:t>Medium</a:t>
                      </a:r>
                      <a:endParaRPr lang="en-GB" sz="1200" dirty="0"/>
                    </a:p>
                  </a:txBody>
                  <a:tcPr/>
                </a:tc>
              </a:tr>
              <a:tr h="370840">
                <a:tc>
                  <a:txBody>
                    <a:bodyPr/>
                    <a:lstStyle/>
                    <a:p>
                      <a:r>
                        <a:rPr lang="en-GB" sz="1200" dirty="0" smtClean="0"/>
                        <a:t>5.</a:t>
                      </a:r>
                      <a:endParaRPr lang="en-GB" sz="1200" dirty="0"/>
                    </a:p>
                  </a:txBody>
                  <a:tcPr/>
                </a:tc>
                <a:tc>
                  <a:txBody>
                    <a:bodyPr/>
                    <a:lstStyle/>
                    <a:p>
                      <a:r>
                        <a:rPr lang="en-GB" sz="1200" dirty="0"/>
                        <a:t>Changes</a:t>
                      </a:r>
                      <a:r>
                        <a:rPr lang="en-GB" sz="1200" baseline="0" dirty="0"/>
                        <a:t> to UNC – see next slide</a:t>
                      </a:r>
                      <a:endParaRPr lang="en-GB" sz="1200" dirty="0"/>
                    </a:p>
                  </a:txBody>
                  <a:tcPr/>
                </a:tc>
                <a:tc>
                  <a:txBody>
                    <a:bodyPr/>
                    <a:lstStyle/>
                    <a:p>
                      <a:r>
                        <a:rPr lang="en-GB" sz="1200" dirty="0" smtClean="0"/>
                        <a:t>Low to </a:t>
                      </a:r>
                      <a:r>
                        <a:rPr lang="en-GB" sz="1200" dirty="0"/>
                        <a:t>high</a:t>
                      </a:r>
                    </a:p>
                  </a:txBody>
                  <a:tcPr/>
                </a:tc>
                <a:tc>
                  <a:txBody>
                    <a:bodyPr/>
                    <a:lstStyle/>
                    <a:p>
                      <a:r>
                        <a:rPr lang="en-GB" sz="1200" dirty="0"/>
                        <a:t>Medium to</a:t>
                      </a:r>
                      <a:r>
                        <a:rPr lang="en-GB" sz="1200" baseline="0" dirty="0"/>
                        <a:t> long</a:t>
                      </a:r>
                      <a:endParaRPr lang="en-GB" sz="1200" dirty="0"/>
                    </a:p>
                  </a:txBody>
                  <a:tcPr/>
                </a:tc>
              </a:tr>
            </a:tbl>
          </a:graphicData>
        </a:graphic>
      </p:graphicFrame>
      <p:sp>
        <p:nvSpPr>
          <p:cNvPr id="6" name="Rectangle 5"/>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1</a:t>
            </a:r>
            <a:endParaRPr lang="en-GB" sz="1600" dirty="0"/>
          </a:p>
        </p:txBody>
      </p:sp>
    </p:spTree>
    <p:extLst>
      <p:ext uri="{BB962C8B-B14F-4D97-AF65-F5344CB8AC3E}">
        <p14:creationId xmlns:p14="http://schemas.microsoft.com/office/powerpoint/2010/main" val="3482007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mtClean="0"/>
              <a:t>Possible UNC Modifications</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52816847"/>
              </p:ext>
            </p:extLst>
          </p:nvPr>
        </p:nvGraphicFramePr>
        <p:xfrm>
          <a:off x="457200" y="1058863"/>
          <a:ext cx="8229600" cy="3474720"/>
        </p:xfrm>
        <a:graphic>
          <a:graphicData uri="http://schemas.openxmlformats.org/drawingml/2006/table">
            <a:tbl>
              <a:tblPr firstRow="1" bandRow="1">
                <a:tableStyleId>{5C22544A-7EE6-4342-B048-85BDC9FD1C3A}</a:tableStyleId>
              </a:tblPr>
              <a:tblGrid>
                <a:gridCol w="586408">
                  <a:extLst>
                    <a:ext uri="{9D8B030D-6E8A-4147-A177-3AD203B41FA5}">
                      <a16:colId xmlns="" xmlns:a16="http://schemas.microsoft.com/office/drawing/2014/main" val="20000"/>
                    </a:ext>
                  </a:extLst>
                </a:gridCol>
                <a:gridCol w="3528392">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lang="en-GB" sz="1200" dirty="0"/>
                        <a:t>No.</a:t>
                      </a:r>
                    </a:p>
                  </a:txBody>
                  <a:tcPr/>
                </a:tc>
                <a:tc>
                  <a:txBody>
                    <a:bodyPr/>
                    <a:lstStyle/>
                    <a:p>
                      <a:r>
                        <a:rPr lang="en-GB" sz="1200" dirty="0"/>
                        <a:t>Option</a:t>
                      </a:r>
                    </a:p>
                  </a:txBody>
                  <a:tcPr/>
                </a:tc>
                <a:tc>
                  <a:txBody>
                    <a:bodyPr/>
                    <a:lstStyle/>
                    <a:p>
                      <a:r>
                        <a:rPr lang="en-GB" sz="1200" dirty="0"/>
                        <a:t>Likelihood of Success</a:t>
                      </a:r>
                    </a:p>
                  </a:txBody>
                  <a:tcPr/>
                </a:tc>
                <a:tc>
                  <a:txBody>
                    <a:bodyPr/>
                    <a:lstStyle/>
                    <a:p>
                      <a:r>
                        <a:rPr lang="en-GB" sz="1200" dirty="0"/>
                        <a:t>Implementation Lead Times</a:t>
                      </a:r>
                    </a:p>
                  </a:txBody>
                  <a:tcPr/>
                </a:tc>
                <a:extLst>
                  <a:ext uri="{0D108BD9-81ED-4DB2-BD59-A6C34878D82A}">
                    <a16:rowId xmlns="" xmlns:a16="http://schemas.microsoft.com/office/drawing/2014/main" val="10000"/>
                  </a:ext>
                </a:extLst>
              </a:tr>
              <a:tr h="370840">
                <a:tc>
                  <a:txBody>
                    <a:bodyPr/>
                    <a:lstStyle/>
                    <a:p>
                      <a:pPr marL="0" algn="l" defTabSz="914400" rtl="0" eaLnBrk="1" latinLnBrk="0" hangingPunct="1"/>
                      <a:r>
                        <a:rPr lang="en-GB" sz="1200" kern="1200" dirty="0">
                          <a:solidFill>
                            <a:schemeClr val="dk1"/>
                          </a:solidFill>
                          <a:latin typeface="+mn-lt"/>
                          <a:ea typeface="+mn-ea"/>
                          <a:cs typeface="+mn-cs"/>
                        </a:rPr>
                        <a: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Review DMSP read incentive framework </a:t>
                      </a:r>
                      <a:br>
                        <a:rPr lang="en-GB" sz="1200" kern="1200" dirty="0" smtClean="0">
                          <a:solidFill>
                            <a:schemeClr val="dk1"/>
                          </a:solidFill>
                          <a:latin typeface="+mn-lt"/>
                          <a:ea typeface="+mn-ea"/>
                          <a:cs typeface="+mn-cs"/>
                        </a:rPr>
                      </a:br>
                      <a:r>
                        <a:rPr lang="en-GB" sz="1200" kern="1200" dirty="0" smtClean="0">
                          <a:solidFill>
                            <a:schemeClr val="dk1"/>
                          </a:solidFill>
                          <a:latin typeface="+mn-lt"/>
                          <a:ea typeface="+mn-ea"/>
                          <a:cs typeface="+mn-cs"/>
                        </a:rPr>
                        <a:t>(Class 1)</a:t>
                      </a:r>
                      <a:endParaRPr lang="en-GB"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Low to medium, depending</a:t>
                      </a:r>
                      <a:r>
                        <a:rPr lang="en-GB" sz="1200" kern="1200" baseline="0" dirty="0" smtClean="0">
                          <a:solidFill>
                            <a:schemeClr val="dk1"/>
                          </a:solidFill>
                          <a:latin typeface="+mn-lt"/>
                          <a:ea typeface="+mn-ea"/>
                          <a:cs typeface="+mn-cs"/>
                        </a:rPr>
                        <a:t> on structure of incentives</a:t>
                      </a:r>
                      <a:endParaRPr lang="en-GB"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Short to medium</a:t>
                      </a:r>
                      <a:endParaRPr lang="en-GB" sz="12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B.</a:t>
                      </a:r>
                      <a:endParaRPr lang="en-GB"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Reduce the duration for</a:t>
                      </a:r>
                      <a:r>
                        <a:rPr lang="en-GB" sz="1200" kern="1200" baseline="0" dirty="0" smtClean="0">
                          <a:solidFill>
                            <a:schemeClr val="dk1"/>
                          </a:solidFill>
                          <a:latin typeface="+mn-lt"/>
                          <a:ea typeface="+mn-ea"/>
                          <a:cs typeface="+mn-cs"/>
                        </a:rPr>
                        <a:t> the Class 2 Must Read trigger &amp; extend to include Class 1</a:t>
                      </a:r>
                      <a:endParaRPr lang="en-GB" sz="1200" kern="1200" dirty="0">
                        <a:solidFill>
                          <a:schemeClr val="dk1"/>
                        </a:solidFill>
                        <a:latin typeface="+mn-lt"/>
                        <a:ea typeface="+mn-ea"/>
                        <a:cs typeface="+mn-cs"/>
                      </a:endParaRPr>
                    </a:p>
                  </a:txBody>
                  <a:tcPr/>
                </a:tc>
                <a:tc>
                  <a:txBody>
                    <a:bodyPr/>
                    <a:lstStyle/>
                    <a:p>
                      <a:r>
                        <a:rPr lang="en-GB" sz="1200" dirty="0" smtClean="0"/>
                        <a:t>Medium to high, depending on access rates for must</a:t>
                      </a:r>
                      <a:r>
                        <a:rPr lang="en-GB" sz="1200" baseline="0" dirty="0" smtClean="0"/>
                        <a:t> reads</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Medium</a:t>
                      </a:r>
                      <a:endParaRPr lang="en-GB" sz="1200" kern="1200" dirty="0">
                        <a:solidFill>
                          <a:schemeClr val="dk1"/>
                        </a:solidFill>
                        <a:latin typeface="+mn-lt"/>
                        <a:ea typeface="+mn-ea"/>
                        <a:cs typeface="+mn-cs"/>
                      </a:endParaRPr>
                    </a:p>
                  </a:txBody>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C.</a:t>
                      </a:r>
                      <a:endParaRPr lang="en-GB"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Introduce incentives or liabilities for low submission</a:t>
                      </a:r>
                      <a:r>
                        <a:rPr lang="en-GB" sz="1200" kern="1200" baseline="0" dirty="0" smtClean="0">
                          <a:solidFill>
                            <a:schemeClr val="dk1"/>
                          </a:solidFill>
                          <a:latin typeface="+mn-lt"/>
                          <a:ea typeface="+mn-ea"/>
                          <a:cs typeface="+mn-cs"/>
                        </a:rPr>
                        <a:t> rates for Class 2, and/or extend Class 1 liabilities to apply to shippers</a:t>
                      </a:r>
                      <a:endParaRPr lang="en-GB" sz="1200" kern="1200" dirty="0">
                        <a:solidFill>
                          <a:schemeClr val="dk1"/>
                        </a:solidFill>
                        <a:latin typeface="+mn-lt"/>
                        <a:ea typeface="+mn-ea"/>
                        <a:cs typeface="+mn-cs"/>
                      </a:endParaRPr>
                    </a:p>
                  </a:txBody>
                  <a:tcPr/>
                </a:tc>
                <a:tc>
                  <a:txBody>
                    <a:bodyPr/>
                    <a:lstStyle/>
                    <a:p>
                      <a:r>
                        <a:rPr lang="en-GB" sz="1200" dirty="0" smtClean="0"/>
                        <a:t>Medium to high, depending on structure</a:t>
                      </a:r>
                      <a:r>
                        <a:rPr lang="en-GB" sz="1200" baseline="0" dirty="0" smtClean="0"/>
                        <a:t> of regime</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Medium/long</a:t>
                      </a:r>
                      <a:r>
                        <a:rPr lang="en-GB" sz="1200" baseline="0" dirty="0" smtClean="0"/>
                        <a:t> – UNC Mod timescales plus</a:t>
                      </a:r>
                      <a:r>
                        <a:rPr lang="en-GB" sz="1200" dirty="0" smtClean="0"/>
                        <a:t> system changes </a:t>
                      </a:r>
                    </a:p>
                  </a:txBody>
                  <a:tcPr/>
                </a:tc>
                <a:extLst>
                  <a:ext uri="{0D108BD9-81ED-4DB2-BD59-A6C34878D82A}">
                    <a16:rowId xmlns=""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D.</a:t>
                      </a:r>
                      <a:endParaRPr lang="en-GB"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CDSP obtains reads by installing AMR</a:t>
                      </a:r>
                      <a:endParaRPr lang="en-GB"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Medium to high, depending on accuracy of asset details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Long</a:t>
                      </a:r>
                    </a:p>
                  </a:txBody>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E. </a:t>
                      </a:r>
                      <a:endParaRPr lang="en-GB"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Amend the industry processes to allow CDSP to obtain the reads directly from the read provider (DMSP/DCC </a:t>
                      </a:r>
                      <a:r>
                        <a:rPr lang="en-GB" sz="1200" kern="1200" dirty="0" err="1" smtClean="0">
                          <a:solidFill>
                            <a:schemeClr val="dk1"/>
                          </a:solidFill>
                          <a:latin typeface="+mn-lt"/>
                          <a:ea typeface="+mn-ea"/>
                          <a:cs typeface="+mn-cs"/>
                        </a:rPr>
                        <a:t>etc</a:t>
                      </a:r>
                      <a:r>
                        <a:rPr lang="en-GB" sz="1200" kern="1200" dirty="0" smtClean="0">
                          <a:solidFill>
                            <a:schemeClr val="dk1"/>
                          </a:solidFill>
                          <a:latin typeface="+mn-lt"/>
                          <a:ea typeface="+mn-ea"/>
                          <a:cs typeface="+mn-cs"/>
                        </a:rPr>
                        <a:t>)</a:t>
                      </a:r>
                      <a:endParaRPr lang="en-GB"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High</a:t>
                      </a:r>
                      <a:endParaRPr lang="en-GB"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Very long</a:t>
                      </a:r>
                      <a:endParaRPr lang="en-GB" sz="1200" kern="1200" dirty="0">
                        <a:solidFill>
                          <a:schemeClr val="dk1"/>
                        </a:solidFill>
                        <a:latin typeface="+mn-lt"/>
                        <a:ea typeface="+mn-ea"/>
                        <a:cs typeface="+mn-cs"/>
                      </a:endParaRPr>
                    </a:p>
                  </a:txBody>
                  <a:tcPr/>
                </a:tc>
                <a:extLst>
                  <a:ext uri="{0D108BD9-81ED-4DB2-BD59-A6C34878D82A}">
                    <a16:rowId xmlns="" xmlns:a16="http://schemas.microsoft.com/office/drawing/2014/main" val="10004"/>
                  </a:ext>
                </a:extLst>
              </a:tr>
            </a:tbl>
          </a:graphicData>
        </a:graphic>
      </p:graphicFrame>
      <p:sp>
        <p:nvSpPr>
          <p:cNvPr id="10" name="Rectangle 9"/>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1</a:t>
            </a:r>
            <a:endParaRPr lang="en-GB" sz="1600" dirty="0"/>
          </a:p>
        </p:txBody>
      </p:sp>
    </p:spTree>
    <p:extLst>
      <p:ext uri="{BB962C8B-B14F-4D97-AF65-F5344CB8AC3E}">
        <p14:creationId xmlns:p14="http://schemas.microsoft.com/office/powerpoint/2010/main" val="45622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Xoserve Recommendations</a:t>
            </a:r>
            <a:endParaRPr lang="en-GB" dirty="0"/>
          </a:p>
        </p:txBody>
      </p:sp>
      <p:sp>
        <p:nvSpPr>
          <p:cNvPr id="3" name="Content Placeholder 2"/>
          <p:cNvSpPr>
            <a:spLocks noGrp="1"/>
          </p:cNvSpPr>
          <p:nvPr>
            <p:ph idx="1"/>
          </p:nvPr>
        </p:nvSpPr>
        <p:spPr/>
        <p:txBody>
          <a:bodyPr/>
          <a:lstStyle/>
          <a:p>
            <a:r>
              <a:rPr lang="en-GB" dirty="0" smtClean="0"/>
              <a:t>Xoserve recommendation – combination of activities</a:t>
            </a:r>
            <a:endParaRPr lang="en-GB" dirty="0"/>
          </a:p>
        </p:txBody>
      </p:sp>
      <p:sp>
        <p:nvSpPr>
          <p:cNvPr id="4" name="Rectangle 3"/>
          <p:cNvSpPr/>
          <p:nvPr/>
        </p:nvSpPr>
        <p:spPr>
          <a:xfrm>
            <a:off x="611560" y="1779662"/>
            <a:ext cx="1584176" cy="64807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2. Shipper Engagement</a:t>
            </a:r>
            <a:endParaRPr lang="en-GB" dirty="0">
              <a:solidFill>
                <a:schemeClr val="tx2"/>
              </a:solidFill>
            </a:endParaRPr>
          </a:p>
        </p:txBody>
      </p:sp>
      <p:sp>
        <p:nvSpPr>
          <p:cNvPr id="5" name="Rectangle 4"/>
          <p:cNvSpPr/>
          <p:nvPr/>
        </p:nvSpPr>
        <p:spPr>
          <a:xfrm>
            <a:off x="1907704" y="2643758"/>
            <a:ext cx="1584176" cy="6480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3. PAC Reporting</a:t>
            </a:r>
            <a:endParaRPr lang="en-GB" dirty="0">
              <a:solidFill>
                <a:schemeClr val="tx2"/>
              </a:solidFill>
            </a:endParaRPr>
          </a:p>
        </p:txBody>
      </p:sp>
      <p:sp>
        <p:nvSpPr>
          <p:cNvPr id="6" name="Rectangle 5"/>
          <p:cNvSpPr/>
          <p:nvPr/>
        </p:nvSpPr>
        <p:spPr>
          <a:xfrm>
            <a:off x="3203848" y="3507854"/>
            <a:ext cx="2664296" cy="108012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6B &amp; C: Shorten/Extend Must Read timescales and introduce </a:t>
            </a:r>
            <a:r>
              <a:rPr lang="en-GB" dirty="0">
                <a:solidFill>
                  <a:schemeClr val="tx2"/>
                </a:solidFill>
              </a:rPr>
              <a:t>incentives/ </a:t>
            </a:r>
            <a:r>
              <a:rPr lang="en-GB" dirty="0" smtClean="0">
                <a:solidFill>
                  <a:schemeClr val="tx2"/>
                </a:solidFill>
              </a:rPr>
              <a:t>penalties</a:t>
            </a:r>
            <a:endParaRPr lang="en-GB" dirty="0">
              <a:solidFill>
                <a:schemeClr val="tx2"/>
              </a:solidFill>
            </a:endParaRPr>
          </a:p>
        </p:txBody>
      </p:sp>
      <p:sp>
        <p:nvSpPr>
          <p:cNvPr id="7" name="Bent-Up Arrow 6"/>
          <p:cNvSpPr/>
          <p:nvPr/>
        </p:nvSpPr>
        <p:spPr>
          <a:xfrm rot="5400000">
            <a:off x="1331640" y="2571750"/>
            <a:ext cx="432048" cy="432048"/>
          </a:xfrm>
          <a:prstGeom prst="bentUpArrow">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Bent-Up Arrow 7"/>
          <p:cNvSpPr/>
          <p:nvPr/>
        </p:nvSpPr>
        <p:spPr>
          <a:xfrm rot="5400000">
            <a:off x="2555776" y="3651869"/>
            <a:ext cx="432048" cy="432048"/>
          </a:xfrm>
          <a:prstGeom prst="bentUpArrow">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195736" y="1779662"/>
            <a:ext cx="2160240" cy="738664"/>
          </a:xfrm>
          <a:prstGeom prst="rect">
            <a:avLst/>
          </a:prstGeom>
          <a:noFill/>
        </p:spPr>
        <p:txBody>
          <a:bodyPr wrap="square" rtlCol="0">
            <a:spAutoFit/>
          </a:bodyPr>
          <a:lstStyle/>
          <a:p>
            <a:r>
              <a:rPr lang="en-GB" sz="1400" b="1" i="1" dirty="0" smtClean="0"/>
              <a:t>Short-term</a:t>
            </a:r>
            <a:r>
              <a:rPr lang="en-GB" sz="1400" i="1" dirty="0" smtClean="0"/>
              <a:t> via Xoserve Account Managers and internal reporting</a:t>
            </a:r>
            <a:endParaRPr lang="en-GB" sz="1400" i="1" dirty="0"/>
          </a:p>
        </p:txBody>
      </p:sp>
      <p:sp>
        <p:nvSpPr>
          <p:cNvPr id="10" name="TextBox 9"/>
          <p:cNvSpPr txBox="1"/>
          <p:nvPr/>
        </p:nvSpPr>
        <p:spPr>
          <a:xfrm>
            <a:off x="3491880" y="2625174"/>
            <a:ext cx="3708412" cy="738664"/>
          </a:xfrm>
          <a:prstGeom prst="rect">
            <a:avLst/>
          </a:prstGeom>
          <a:noFill/>
        </p:spPr>
        <p:txBody>
          <a:bodyPr wrap="square" rtlCol="0">
            <a:spAutoFit/>
          </a:bodyPr>
          <a:lstStyle/>
          <a:p>
            <a:r>
              <a:rPr lang="en-GB" sz="1400" b="1" i="1" dirty="0" smtClean="0"/>
              <a:t>Medium-term</a:t>
            </a:r>
            <a:r>
              <a:rPr lang="en-GB" sz="1400" i="1" dirty="0" smtClean="0"/>
              <a:t> via agreed change to PAC Report Register (UNCC governed) and Change Proposal for extra reports</a:t>
            </a:r>
            <a:endParaRPr lang="en-GB" sz="1400" i="1" dirty="0"/>
          </a:p>
        </p:txBody>
      </p:sp>
      <p:sp>
        <p:nvSpPr>
          <p:cNvPr id="11" name="TextBox 10"/>
          <p:cNvSpPr txBox="1"/>
          <p:nvPr/>
        </p:nvSpPr>
        <p:spPr>
          <a:xfrm>
            <a:off x="5868144" y="3651870"/>
            <a:ext cx="2880320" cy="738664"/>
          </a:xfrm>
          <a:prstGeom prst="rect">
            <a:avLst/>
          </a:prstGeom>
          <a:noFill/>
        </p:spPr>
        <p:txBody>
          <a:bodyPr wrap="square" rtlCol="0">
            <a:spAutoFit/>
          </a:bodyPr>
          <a:lstStyle/>
          <a:p>
            <a:r>
              <a:rPr lang="en-GB" sz="1400" b="1" i="1" dirty="0" smtClean="0"/>
              <a:t>Long-term</a:t>
            </a:r>
            <a:r>
              <a:rPr lang="en-GB" sz="1400" i="1" dirty="0" smtClean="0"/>
              <a:t> via UNC Modification </a:t>
            </a:r>
            <a:r>
              <a:rPr lang="en-GB" sz="1400" i="1" dirty="0"/>
              <a:t>and Change Proposal </a:t>
            </a:r>
            <a:r>
              <a:rPr lang="en-GB" sz="1400" i="1" dirty="0" smtClean="0"/>
              <a:t>(raised and sponsored by Industry party)</a:t>
            </a:r>
            <a:endParaRPr lang="en-GB" sz="1400" i="1" dirty="0"/>
          </a:p>
        </p:txBody>
      </p:sp>
      <p:sp>
        <p:nvSpPr>
          <p:cNvPr id="14" name="Rectangle 13"/>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1</a:t>
            </a:r>
            <a:endParaRPr lang="en-GB" sz="1600" dirty="0"/>
          </a:p>
        </p:txBody>
      </p:sp>
    </p:spTree>
    <p:extLst>
      <p:ext uri="{BB962C8B-B14F-4D97-AF65-F5344CB8AC3E}">
        <p14:creationId xmlns:p14="http://schemas.microsoft.com/office/powerpoint/2010/main" val="826779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Recommendations</a:t>
            </a:r>
          </a:p>
        </p:txBody>
      </p:sp>
      <p:sp>
        <p:nvSpPr>
          <p:cNvPr id="3" name="Subtitle 2"/>
          <p:cNvSpPr>
            <a:spLocks noGrp="1"/>
          </p:cNvSpPr>
          <p:nvPr>
            <p:ph type="subTitle" idx="1"/>
          </p:nvPr>
        </p:nvSpPr>
        <p:spPr/>
        <p:txBody>
          <a:bodyPr/>
          <a:lstStyle/>
          <a:p>
            <a:r>
              <a:rPr lang="en-GB" dirty="0"/>
              <a:t>Investigation Item 3.2.1</a:t>
            </a:r>
          </a:p>
          <a:p>
            <a:r>
              <a:rPr lang="en-GB" dirty="0"/>
              <a:t>EUC09 Sites</a:t>
            </a:r>
          </a:p>
        </p:txBody>
      </p:sp>
    </p:spTree>
    <p:extLst>
      <p:ext uri="{BB962C8B-B14F-4D97-AF65-F5344CB8AC3E}">
        <p14:creationId xmlns:p14="http://schemas.microsoft.com/office/powerpoint/2010/main" val="856196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Background</a:t>
            </a:r>
          </a:p>
        </p:txBody>
      </p:sp>
      <p:sp>
        <p:nvSpPr>
          <p:cNvPr id="5" name="Content Placeholder 4"/>
          <p:cNvSpPr>
            <a:spLocks noGrp="1"/>
          </p:cNvSpPr>
          <p:nvPr>
            <p:ph sz="half" idx="1"/>
          </p:nvPr>
        </p:nvSpPr>
        <p:spPr>
          <a:xfrm>
            <a:off x="457200" y="900112"/>
            <a:ext cx="4038600" cy="3903885"/>
          </a:xfrm>
        </p:spPr>
        <p:txBody>
          <a:bodyPr>
            <a:normAutofit fontScale="77500" lnSpcReduction="20000"/>
          </a:bodyPr>
          <a:lstStyle/>
          <a:p>
            <a:r>
              <a:rPr lang="en-GB" b="1" dirty="0">
                <a:solidFill>
                  <a:srgbClr val="3E5AA8"/>
                </a:solidFill>
                <a:ea typeface="+mj-ea"/>
              </a:rPr>
              <a:t>What is the finding?</a:t>
            </a:r>
            <a:r>
              <a:rPr lang="en-GB" dirty="0"/>
              <a:t>	</a:t>
            </a:r>
          </a:p>
          <a:p>
            <a:r>
              <a:rPr lang="en-GB" sz="2000" dirty="0"/>
              <a:t>We have identified a number of large sites where the AQ is above the Class 1 threshold of 58.6m kWh</a:t>
            </a:r>
          </a:p>
          <a:p>
            <a:r>
              <a:rPr lang="en-GB" sz="2000" dirty="0"/>
              <a:t>These sites are currently NDM (Class 3 or 4)</a:t>
            </a:r>
          </a:p>
          <a:p>
            <a:r>
              <a:rPr lang="en-GB" sz="2000" dirty="0"/>
              <a:t>These sites should be re-confirmed as </a:t>
            </a:r>
            <a:r>
              <a:rPr lang="en-GB" sz="2000" dirty="0" smtClean="0"/>
              <a:t>Class 1 by </a:t>
            </a:r>
            <a:r>
              <a:rPr lang="en-GB" sz="2000" dirty="0"/>
              <a:t>the Shipper after 3 consecutive AQ calculations </a:t>
            </a:r>
            <a:r>
              <a:rPr lang="en-GB" sz="2000" dirty="0" smtClean="0"/>
              <a:t>above the threshold in a 6-month period, </a:t>
            </a:r>
            <a:r>
              <a:rPr lang="en-GB" sz="2000" dirty="0"/>
              <a:t>or </a:t>
            </a:r>
            <a:r>
              <a:rPr lang="en-GB" sz="2000" dirty="0" smtClean="0"/>
              <a:t>after 18 </a:t>
            </a:r>
            <a:r>
              <a:rPr lang="en-GB" sz="2000" dirty="0"/>
              <a:t>months </a:t>
            </a:r>
            <a:r>
              <a:rPr lang="en-GB" sz="2000" dirty="0" smtClean="0"/>
              <a:t>if every calculated AQ is above the threshold (UNC G1.6.15)</a:t>
            </a:r>
            <a:endParaRPr lang="en-GB" sz="2000" dirty="0"/>
          </a:p>
        </p:txBody>
      </p:sp>
      <p:sp>
        <p:nvSpPr>
          <p:cNvPr id="6" name="Content Placeholder 5"/>
          <p:cNvSpPr>
            <a:spLocks noGrp="1"/>
          </p:cNvSpPr>
          <p:nvPr>
            <p:ph sz="half" idx="2"/>
          </p:nvPr>
        </p:nvSpPr>
        <p:spPr>
          <a:xfrm>
            <a:off x="4648200" y="900112"/>
            <a:ext cx="4038600" cy="3903885"/>
          </a:xfrm>
        </p:spPr>
        <p:txBody>
          <a:bodyPr>
            <a:normAutofit fontScale="77500" lnSpcReduction="20000"/>
          </a:bodyPr>
          <a:lstStyle/>
          <a:p>
            <a:r>
              <a:rPr lang="en-GB" b="1" dirty="0">
                <a:solidFill>
                  <a:srgbClr val="3E5AA8"/>
                </a:solidFill>
                <a:ea typeface="+mj-ea"/>
              </a:rPr>
              <a:t>How does it contribute to UIG?</a:t>
            </a:r>
          </a:p>
          <a:p>
            <a:r>
              <a:rPr lang="en-GB" sz="2200" dirty="0"/>
              <a:t>Sites of this size are likely to have a unique usage pattern </a:t>
            </a:r>
          </a:p>
          <a:p>
            <a:r>
              <a:rPr lang="en-GB" sz="2200" dirty="0"/>
              <a:t>The NDM Profile for EUC09B is based on national data and is unlikely to be a good representation of each site’s usage</a:t>
            </a:r>
          </a:p>
          <a:p>
            <a:r>
              <a:rPr lang="en-GB" sz="2200" dirty="0"/>
              <a:t>Any difference between the actual usage and the NDM allocation will contribute to UIG each day</a:t>
            </a:r>
          </a:p>
          <a:p>
            <a:r>
              <a:rPr lang="en-GB" sz="2200" dirty="0"/>
              <a:t>These sites are estimated to be contributing around 0.4% of UIG on an average day</a:t>
            </a:r>
          </a:p>
        </p:txBody>
      </p:sp>
      <p:sp>
        <p:nvSpPr>
          <p:cNvPr id="7" name="Rectangle 6"/>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3.2.1</a:t>
            </a:r>
            <a:endParaRPr lang="en-GB" sz="1600" dirty="0"/>
          </a:p>
        </p:txBody>
      </p:sp>
    </p:spTree>
    <p:extLst>
      <p:ext uri="{BB962C8B-B14F-4D97-AF65-F5344CB8AC3E}">
        <p14:creationId xmlns:p14="http://schemas.microsoft.com/office/powerpoint/2010/main" val="3710750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Options to Address the Finding</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027238"/>
              </p:ext>
            </p:extLst>
          </p:nvPr>
        </p:nvGraphicFramePr>
        <p:xfrm>
          <a:off x="457200" y="843558"/>
          <a:ext cx="8229600" cy="4124960"/>
        </p:xfrm>
        <a:graphic>
          <a:graphicData uri="http://schemas.openxmlformats.org/drawingml/2006/table">
            <a:tbl>
              <a:tblPr firstRow="1" bandRow="1">
                <a:tableStyleId>{5C22544A-7EE6-4342-B048-85BDC9FD1C3A}</a:tableStyleId>
              </a:tblPr>
              <a:tblGrid>
                <a:gridCol w="586408">
                  <a:extLst>
                    <a:ext uri="{9D8B030D-6E8A-4147-A177-3AD203B41FA5}">
                      <a16:colId xmlns:a16="http://schemas.microsoft.com/office/drawing/2014/main" xmlns="" val="20000"/>
                    </a:ext>
                  </a:extLst>
                </a:gridCol>
                <a:gridCol w="3384376">
                  <a:extLst>
                    <a:ext uri="{9D8B030D-6E8A-4147-A177-3AD203B41FA5}">
                      <a16:colId xmlns:a16="http://schemas.microsoft.com/office/drawing/2014/main" xmlns="" val="20001"/>
                    </a:ext>
                  </a:extLst>
                </a:gridCol>
                <a:gridCol w="2201416">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en-GB" sz="1200" dirty="0"/>
                        <a:t>No.</a:t>
                      </a:r>
                    </a:p>
                  </a:txBody>
                  <a:tcPr/>
                </a:tc>
                <a:tc>
                  <a:txBody>
                    <a:bodyPr/>
                    <a:lstStyle/>
                    <a:p>
                      <a:r>
                        <a:rPr lang="en-GB" sz="1200" dirty="0"/>
                        <a:t>Option</a:t>
                      </a:r>
                    </a:p>
                  </a:txBody>
                  <a:tcPr/>
                </a:tc>
                <a:tc>
                  <a:txBody>
                    <a:bodyPr/>
                    <a:lstStyle/>
                    <a:p>
                      <a:r>
                        <a:rPr lang="en-GB" sz="1200" dirty="0"/>
                        <a:t>Likelihood of Success</a:t>
                      </a:r>
                    </a:p>
                  </a:txBody>
                  <a:tcPr/>
                </a:tc>
                <a:tc>
                  <a:txBody>
                    <a:bodyPr/>
                    <a:lstStyle/>
                    <a:p>
                      <a:r>
                        <a:rPr lang="en-GB" sz="1200" dirty="0"/>
                        <a:t>Implementation Lead Times</a:t>
                      </a:r>
                    </a:p>
                  </a:txBody>
                  <a:tcPr/>
                </a:tc>
                <a:extLst>
                  <a:ext uri="{0D108BD9-81ED-4DB2-BD59-A6C34878D82A}">
                    <a16:rowId xmlns:a16="http://schemas.microsoft.com/office/drawing/2014/main" xmlns="" val="10000"/>
                  </a:ext>
                </a:extLst>
              </a:tr>
              <a:tr h="370840">
                <a:tc>
                  <a:txBody>
                    <a:bodyPr/>
                    <a:lstStyle/>
                    <a:p>
                      <a:r>
                        <a:rPr lang="en-GB" sz="1200" dirty="0"/>
                        <a:t>1.</a:t>
                      </a:r>
                    </a:p>
                  </a:txBody>
                  <a:tcPr/>
                </a:tc>
                <a:tc>
                  <a:txBody>
                    <a:bodyPr/>
                    <a:lstStyle/>
                    <a:p>
                      <a:r>
                        <a:rPr lang="en-GB" sz="1200" dirty="0"/>
                        <a:t>No action (“Do Nothing” option)</a:t>
                      </a:r>
                    </a:p>
                  </a:txBody>
                  <a:tcPr/>
                </a:tc>
                <a:tc>
                  <a:txBody>
                    <a:bodyPr/>
                    <a:lstStyle/>
                    <a:p>
                      <a:r>
                        <a:rPr lang="en-GB" sz="1200" dirty="0"/>
                        <a:t>Very low</a:t>
                      </a:r>
                    </a:p>
                  </a:txBody>
                  <a:tcPr/>
                </a:tc>
                <a:tc>
                  <a:txBody>
                    <a:bodyPr/>
                    <a:lstStyle/>
                    <a:p>
                      <a:r>
                        <a:rPr lang="en-GB" sz="1200" dirty="0"/>
                        <a:t>N/A</a:t>
                      </a:r>
                    </a:p>
                  </a:txBody>
                  <a:tcPr/>
                </a:tc>
                <a:extLst>
                  <a:ext uri="{0D108BD9-81ED-4DB2-BD59-A6C34878D82A}">
                    <a16:rowId xmlns:a16="http://schemas.microsoft.com/office/drawing/2014/main" xmlns="" val="10001"/>
                  </a:ext>
                </a:extLst>
              </a:tr>
              <a:tr h="370840">
                <a:tc>
                  <a:txBody>
                    <a:bodyPr/>
                    <a:lstStyle/>
                    <a:p>
                      <a:r>
                        <a:rPr lang="en-GB" sz="1200" dirty="0"/>
                        <a:t>2.</a:t>
                      </a:r>
                    </a:p>
                  </a:txBody>
                  <a:tcPr/>
                </a:tc>
                <a:tc>
                  <a:txBody>
                    <a:bodyPr/>
                    <a:lstStyle/>
                    <a:p>
                      <a:r>
                        <a:rPr lang="en-GB" sz="1200" dirty="0"/>
                        <a:t>Engagement with Shippers</a:t>
                      </a:r>
                      <a:r>
                        <a:rPr lang="en-GB" sz="1200" baseline="0" dirty="0"/>
                        <a:t> </a:t>
                      </a:r>
                      <a:r>
                        <a:rPr lang="en-GB" sz="1200" dirty="0"/>
                        <a:t>– highlight the individual sites, provide support, encourage</a:t>
                      </a:r>
                      <a:r>
                        <a:rPr lang="en-GB" sz="1200" baseline="0" dirty="0"/>
                        <a:t> action to re-confirm.  Xoserve to monitor monthly and notify relevant Shippers</a:t>
                      </a:r>
                      <a:endParaRPr lang="en-GB" sz="1200" dirty="0"/>
                    </a:p>
                  </a:txBody>
                  <a:tcPr/>
                </a:tc>
                <a:tc>
                  <a:txBody>
                    <a:bodyPr/>
                    <a:lstStyle/>
                    <a:p>
                      <a:r>
                        <a:rPr lang="en-GB" sz="1200" dirty="0"/>
                        <a:t>Low to medium – requires Shipper co-operation</a:t>
                      </a:r>
                    </a:p>
                  </a:txBody>
                  <a:tcPr/>
                </a:tc>
                <a:tc>
                  <a:txBody>
                    <a:bodyPr/>
                    <a:lstStyle/>
                    <a:p>
                      <a:r>
                        <a:rPr lang="en-GB" sz="1200" dirty="0"/>
                        <a:t>Short</a:t>
                      </a:r>
                      <a:r>
                        <a:rPr lang="en-GB" sz="1200" baseline="0" dirty="0"/>
                        <a:t> to medium</a:t>
                      </a:r>
                      <a:endParaRPr lang="en-GB" sz="1200" dirty="0"/>
                    </a:p>
                  </a:txBody>
                  <a:tcPr/>
                </a:tc>
                <a:extLst>
                  <a:ext uri="{0D108BD9-81ED-4DB2-BD59-A6C34878D82A}">
                    <a16:rowId xmlns:a16="http://schemas.microsoft.com/office/drawing/2014/main" xmlns="" val="10002"/>
                  </a:ext>
                </a:extLst>
              </a:tr>
              <a:tr h="370840">
                <a:tc>
                  <a:txBody>
                    <a:bodyPr/>
                    <a:lstStyle/>
                    <a:p>
                      <a:r>
                        <a:rPr lang="en-GB" sz="1200" dirty="0"/>
                        <a:t>3.</a:t>
                      </a:r>
                    </a:p>
                  </a:txBody>
                  <a:tcPr/>
                </a:tc>
                <a:tc>
                  <a:txBody>
                    <a:bodyPr/>
                    <a:lstStyle/>
                    <a:p>
                      <a:r>
                        <a:rPr lang="en-GB" sz="1200" dirty="0"/>
                        <a:t>PAC reporting and monitoring – add new reports to Performance Assurance Report Register</a:t>
                      </a:r>
                    </a:p>
                  </a:txBody>
                  <a:tcPr/>
                </a:tc>
                <a:tc>
                  <a:txBody>
                    <a:bodyPr/>
                    <a:lstStyle/>
                    <a:p>
                      <a:r>
                        <a:rPr lang="en-GB" sz="1200" dirty="0"/>
                        <a:t>Medium</a:t>
                      </a:r>
                    </a:p>
                  </a:txBody>
                  <a:tcPr/>
                </a:tc>
                <a:tc>
                  <a:txBody>
                    <a:bodyPr/>
                    <a:lstStyle/>
                    <a:p>
                      <a:r>
                        <a:rPr lang="en-GB" sz="1200" dirty="0"/>
                        <a:t>Medium </a:t>
                      </a:r>
                      <a:r>
                        <a:rPr lang="en-GB" sz="1200" dirty="0" smtClean="0"/>
                        <a:t>(Mod </a:t>
                      </a:r>
                      <a:r>
                        <a:rPr lang="en-GB" sz="1200" dirty="0"/>
                        <a:t>0660 </a:t>
                      </a:r>
                      <a:r>
                        <a:rPr lang="en-GB" sz="1200" dirty="0" smtClean="0"/>
                        <a:t>now approved).</a:t>
                      </a:r>
                      <a:endParaRPr lang="en-GB" sz="1200" dirty="0"/>
                    </a:p>
                    <a:p>
                      <a:r>
                        <a:rPr lang="en-GB" sz="1200" dirty="0" smtClean="0"/>
                        <a:t>Requires a </a:t>
                      </a:r>
                      <a:r>
                        <a:rPr lang="en-GB" sz="1200" dirty="0"/>
                        <a:t>CP to create reports</a:t>
                      </a:r>
                    </a:p>
                  </a:txBody>
                  <a:tcPr/>
                </a:tc>
                <a:extLst>
                  <a:ext uri="{0D108BD9-81ED-4DB2-BD59-A6C34878D82A}">
                    <a16:rowId xmlns:a16="http://schemas.microsoft.com/office/drawing/2014/main" xmlns="" val="10003"/>
                  </a:ext>
                </a:extLst>
              </a:tr>
              <a:tr h="370840">
                <a:tc>
                  <a:txBody>
                    <a:bodyPr/>
                    <a:lstStyle/>
                    <a:p>
                      <a:r>
                        <a:rPr lang="en-GB" sz="1200" dirty="0" smtClean="0"/>
                        <a:t>4.</a:t>
                      </a:r>
                      <a:endParaRPr lang="en-GB" sz="1200" dirty="0"/>
                    </a:p>
                  </a:txBody>
                  <a:tcPr/>
                </a:tc>
                <a:tc>
                  <a:txBody>
                    <a:bodyPr/>
                    <a:lstStyle/>
                    <a:p>
                      <a:r>
                        <a:rPr lang="en-GB" sz="1200" dirty="0" smtClean="0"/>
                        <a:t>Notify</a:t>
                      </a:r>
                      <a:r>
                        <a:rPr lang="en-GB" sz="1200" baseline="0" dirty="0" smtClean="0"/>
                        <a:t> Ofgem of individual sites and Shippers</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Low to medium – requires Shipper co-operation</a:t>
                      </a:r>
                      <a:r>
                        <a:rPr lang="en-GB" sz="1200" baseline="0" dirty="0"/>
                        <a:t> </a:t>
                      </a:r>
                      <a:r>
                        <a:rPr lang="en-GB" sz="1200" baseline="0" dirty="0" smtClean="0"/>
                        <a:t>unless Ofgem can apply any financial leverage</a:t>
                      </a:r>
                      <a:endParaRPr lang="en-GB"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Short</a:t>
                      </a:r>
                      <a:r>
                        <a:rPr lang="en-GB" sz="1200" baseline="0" dirty="0" smtClean="0"/>
                        <a:t> to medium</a:t>
                      </a:r>
                      <a:endParaRPr lang="en-GB" sz="1200" dirty="0" smtClean="0"/>
                    </a:p>
                  </a:txBody>
                  <a:tcPr/>
                </a:tc>
              </a:tr>
              <a:tr h="370840">
                <a:tc>
                  <a:txBody>
                    <a:bodyPr/>
                    <a:lstStyle/>
                    <a:p>
                      <a:r>
                        <a:rPr lang="en-GB" sz="1200" dirty="0" smtClean="0"/>
                        <a:t>5. </a:t>
                      </a:r>
                      <a:endParaRPr lang="en-GB" sz="1200" dirty="0"/>
                    </a:p>
                  </a:txBody>
                  <a:tcPr/>
                </a:tc>
                <a:tc>
                  <a:txBody>
                    <a:bodyPr/>
                    <a:lstStyle/>
                    <a:p>
                      <a:r>
                        <a:rPr lang="en-GB" sz="1200" dirty="0"/>
                        <a:t>Improve NDM Profiles for EUC09,</a:t>
                      </a:r>
                      <a:r>
                        <a:rPr lang="en-GB" sz="1200" baseline="0" dirty="0"/>
                        <a:t> e.g. create WAR Band EUCs</a:t>
                      </a:r>
                      <a:endParaRPr lang="en-GB" sz="1200" dirty="0"/>
                    </a:p>
                  </a:txBody>
                  <a:tcPr/>
                </a:tc>
                <a:tc>
                  <a:txBody>
                    <a:bodyPr/>
                    <a:lstStyle/>
                    <a:p>
                      <a:r>
                        <a:rPr lang="en-GB" sz="1200" dirty="0"/>
                        <a:t>Low – usage</a:t>
                      </a:r>
                      <a:r>
                        <a:rPr lang="en-GB" sz="1200" baseline="0" dirty="0"/>
                        <a:t> of these sites may not follow any pattern</a:t>
                      </a:r>
                      <a:endParaRPr lang="en-GB" sz="1200" dirty="0"/>
                    </a:p>
                  </a:txBody>
                  <a:tcPr/>
                </a:tc>
                <a:tc>
                  <a:txBody>
                    <a:bodyPr/>
                    <a:lstStyle/>
                    <a:p>
                      <a:r>
                        <a:rPr lang="en-GB" sz="1200" dirty="0"/>
                        <a:t>Start of next Gas</a:t>
                      </a:r>
                      <a:r>
                        <a:rPr lang="en-GB" sz="1200" baseline="0" dirty="0"/>
                        <a:t> Year (Oct </a:t>
                      </a:r>
                      <a:r>
                        <a:rPr lang="en-GB" sz="1200" baseline="0" dirty="0" smtClean="0"/>
                        <a:t>2019 </a:t>
                      </a:r>
                      <a:r>
                        <a:rPr lang="en-GB" sz="1200" baseline="0" dirty="0"/>
                        <a:t>earliest)</a:t>
                      </a:r>
                      <a:endParaRPr lang="en-GB" sz="1200" dirty="0"/>
                    </a:p>
                  </a:txBody>
                  <a:tcPr/>
                </a:tc>
                <a:extLst>
                  <a:ext uri="{0D108BD9-81ED-4DB2-BD59-A6C34878D82A}">
                    <a16:rowId xmlns:a16="http://schemas.microsoft.com/office/drawing/2014/main" xmlns="" val="10004"/>
                  </a:ext>
                </a:extLst>
              </a:tr>
              <a:tr h="370840">
                <a:tc>
                  <a:txBody>
                    <a:bodyPr/>
                    <a:lstStyle/>
                    <a:p>
                      <a:r>
                        <a:rPr lang="en-GB" sz="1200" dirty="0" smtClean="0"/>
                        <a:t>6.</a:t>
                      </a:r>
                      <a:endParaRPr lang="en-GB" sz="1200" dirty="0"/>
                    </a:p>
                  </a:txBody>
                  <a:tcPr/>
                </a:tc>
                <a:tc>
                  <a:txBody>
                    <a:bodyPr/>
                    <a:lstStyle/>
                    <a:p>
                      <a:r>
                        <a:rPr lang="en-GB" sz="1200" dirty="0"/>
                        <a:t>Changes</a:t>
                      </a:r>
                      <a:r>
                        <a:rPr lang="en-GB" sz="1200" baseline="0" dirty="0"/>
                        <a:t> to UNC – see next slide</a:t>
                      </a:r>
                      <a:endParaRPr lang="en-GB" sz="1200" dirty="0"/>
                    </a:p>
                  </a:txBody>
                  <a:tcPr/>
                </a:tc>
                <a:tc>
                  <a:txBody>
                    <a:bodyPr/>
                    <a:lstStyle/>
                    <a:p>
                      <a:r>
                        <a:rPr lang="en-GB" sz="1200" dirty="0" smtClean="0"/>
                        <a:t>Low to </a:t>
                      </a:r>
                      <a:r>
                        <a:rPr lang="en-GB" sz="1200" dirty="0"/>
                        <a:t>high</a:t>
                      </a:r>
                    </a:p>
                  </a:txBody>
                  <a:tcPr/>
                </a:tc>
                <a:tc>
                  <a:txBody>
                    <a:bodyPr/>
                    <a:lstStyle/>
                    <a:p>
                      <a:r>
                        <a:rPr lang="en-GB" sz="1200" dirty="0"/>
                        <a:t>Medium to</a:t>
                      </a:r>
                      <a:r>
                        <a:rPr lang="en-GB" sz="1200" baseline="0" dirty="0"/>
                        <a:t> long</a:t>
                      </a:r>
                      <a:endParaRPr lang="en-GB" sz="1200" dirty="0"/>
                    </a:p>
                  </a:txBody>
                  <a:tcPr/>
                </a:tc>
                <a:extLst>
                  <a:ext uri="{0D108BD9-81ED-4DB2-BD59-A6C34878D82A}">
                    <a16:rowId xmlns:a16="http://schemas.microsoft.com/office/drawing/2014/main" xmlns="" val="10005"/>
                  </a:ext>
                </a:extLst>
              </a:tr>
            </a:tbl>
          </a:graphicData>
        </a:graphic>
      </p:graphicFrame>
      <p:sp>
        <p:nvSpPr>
          <p:cNvPr id="4" name="Rectangle 3"/>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3.2.1</a:t>
            </a:r>
            <a:endParaRPr lang="en-GB" sz="1600" dirty="0"/>
          </a:p>
        </p:txBody>
      </p:sp>
    </p:spTree>
    <p:extLst>
      <p:ext uri="{BB962C8B-B14F-4D97-AF65-F5344CB8AC3E}">
        <p14:creationId xmlns:p14="http://schemas.microsoft.com/office/powerpoint/2010/main" val="3456431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Possible UNC Modifications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7104900"/>
              </p:ext>
            </p:extLst>
          </p:nvPr>
        </p:nvGraphicFramePr>
        <p:xfrm>
          <a:off x="457200" y="843558"/>
          <a:ext cx="8229600" cy="4084320"/>
        </p:xfrm>
        <a:graphic>
          <a:graphicData uri="http://schemas.openxmlformats.org/drawingml/2006/table">
            <a:tbl>
              <a:tblPr firstRow="1" bandRow="1">
                <a:tableStyleId>{5C22544A-7EE6-4342-B048-85BDC9FD1C3A}</a:tableStyleId>
              </a:tblPr>
              <a:tblGrid>
                <a:gridCol w="586408">
                  <a:extLst>
                    <a:ext uri="{9D8B030D-6E8A-4147-A177-3AD203B41FA5}">
                      <a16:colId xmlns:a16="http://schemas.microsoft.com/office/drawing/2014/main" xmlns="" val="20000"/>
                    </a:ext>
                  </a:extLst>
                </a:gridCol>
                <a:gridCol w="3528392">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en-GB" sz="1400" dirty="0"/>
                        <a:t>No.</a:t>
                      </a:r>
                    </a:p>
                  </a:txBody>
                  <a:tcPr/>
                </a:tc>
                <a:tc>
                  <a:txBody>
                    <a:bodyPr/>
                    <a:lstStyle/>
                    <a:p>
                      <a:r>
                        <a:rPr lang="en-GB" sz="1400" dirty="0"/>
                        <a:t>Option</a:t>
                      </a:r>
                    </a:p>
                  </a:txBody>
                  <a:tcPr/>
                </a:tc>
                <a:tc>
                  <a:txBody>
                    <a:bodyPr/>
                    <a:lstStyle/>
                    <a:p>
                      <a:r>
                        <a:rPr lang="en-GB" sz="1400" dirty="0"/>
                        <a:t>Likelihood of Success</a:t>
                      </a:r>
                    </a:p>
                  </a:txBody>
                  <a:tcPr/>
                </a:tc>
                <a:tc>
                  <a:txBody>
                    <a:bodyPr/>
                    <a:lstStyle/>
                    <a:p>
                      <a:r>
                        <a:rPr lang="en-GB" sz="1400" dirty="0"/>
                        <a:t>Implementation Lead Times</a:t>
                      </a:r>
                    </a:p>
                  </a:txBody>
                  <a:tcPr/>
                </a:tc>
                <a:extLst>
                  <a:ext uri="{0D108BD9-81ED-4DB2-BD59-A6C34878D82A}">
                    <a16:rowId xmlns:a16="http://schemas.microsoft.com/office/drawing/2014/main" xmlns="" val="10000"/>
                  </a:ext>
                </a:extLst>
              </a:tr>
              <a:tr h="370840">
                <a:tc>
                  <a:txBody>
                    <a:bodyPr/>
                    <a:lstStyle/>
                    <a:p>
                      <a:r>
                        <a:rPr lang="en-GB" dirty="0"/>
                        <a:t>A.</a:t>
                      </a:r>
                    </a:p>
                  </a:txBody>
                  <a:tcPr/>
                </a:tc>
                <a:tc>
                  <a:txBody>
                    <a:bodyPr/>
                    <a:lstStyle/>
                    <a:p>
                      <a:r>
                        <a:rPr lang="en-GB" sz="1400" dirty="0"/>
                        <a:t>Reduce the qualifying</a:t>
                      </a:r>
                      <a:r>
                        <a:rPr lang="en-GB" sz="1400" baseline="0" dirty="0"/>
                        <a:t> period for Class 1 (currently 18 months or 6 consecutive calculations)</a:t>
                      </a:r>
                      <a:endParaRPr lang="en-GB" sz="1400" dirty="0"/>
                    </a:p>
                  </a:txBody>
                  <a:tcPr/>
                </a:tc>
                <a:tc>
                  <a:txBody>
                    <a:bodyPr/>
                    <a:lstStyle/>
                    <a:p>
                      <a:r>
                        <a:rPr lang="en-GB" sz="1400" dirty="0"/>
                        <a:t>Low (unless</a:t>
                      </a:r>
                      <a:r>
                        <a:rPr lang="en-GB" sz="1400" baseline="0" dirty="0"/>
                        <a:t> combined with other </a:t>
                      </a:r>
                      <a:r>
                        <a:rPr lang="en-GB" sz="1400" baseline="0" dirty="0" smtClean="0"/>
                        <a:t>measures)</a:t>
                      </a:r>
                      <a:endParaRPr lang="en-GB" sz="1400" dirty="0"/>
                    </a:p>
                  </a:txBody>
                  <a:tcPr/>
                </a:tc>
                <a:tc>
                  <a:txBody>
                    <a:bodyPr/>
                    <a:lstStyle/>
                    <a:p>
                      <a:r>
                        <a:rPr lang="en-GB" sz="1400" dirty="0" smtClean="0"/>
                        <a:t>Medium</a:t>
                      </a:r>
                      <a:r>
                        <a:rPr lang="en-GB" sz="1400" baseline="0" dirty="0" smtClean="0"/>
                        <a:t> – UNC Mod timescales but </a:t>
                      </a:r>
                      <a:r>
                        <a:rPr lang="en-GB" sz="1400" dirty="0" smtClean="0"/>
                        <a:t>no </a:t>
                      </a:r>
                      <a:r>
                        <a:rPr lang="en-GB" sz="1400" dirty="0"/>
                        <a:t>system changes </a:t>
                      </a:r>
                    </a:p>
                  </a:txBody>
                  <a:tcPr/>
                </a:tc>
                <a:extLst>
                  <a:ext uri="{0D108BD9-81ED-4DB2-BD59-A6C34878D82A}">
                    <a16:rowId xmlns:a16="http://schemas.microsoft.com/office/drawing/2014/main" xmlns="" val="10001"/>
                  </a:ext>
                </a:extLst>
              </a:tr>
              <a:tr h="370840">
                <a:tc>
                  <a:txBody>
                    <a:bodyPr/>
                    <a:lstStyle/>
                    <a:p>
                      <a:r>
                        <a:rPr lang="en-GB" sz="1400" dirty="0"/>
                        <a:t>B.</a:t>
                      </a:r>
                    </a:p>
                  </a:txBody>
                  <a:tcPr/>
                </a:tc>
                <a:tc>
                  <a:txBody>
                    <a:bodyPr/>
                    <a:lstStyle/>
                    <a:p>
                      <a:r>
                        <a:rPr lang="en-GB" sz="1400" dirty="0"/>
                        <a:t>Automatically</a:t>
                      </a:r>
                      <a:r>
                        <a:rPr lang="en-GB" sz="1400" baseline="0" dirty="0"/>
                        <a:t> convert sites to Class 1 after qualifying period</a:t>
                      </a:r>
                      <a:endParaRPr lang="en-GB" sz="1400" dirty="0"/>
                    </a:p>
                  </a:txBody>
                  <a:tcPr/>
                </a:tc>
                <a:tc>
                  <a:txBody>
                    <a:bodyPr/>
                    <a:lstStyle/>
                    <a:p>
                      <a:r>
                        <a:rPr lang="en-GB" sz="1400" dirty="0"/>
                        <a:t>High – after qualifying</a:t>
                      </a:r>
                      <a:r>
                        <a:rPr lang="en-GB" sz="1400" baseline="0" dirty="0"/>
                        <a:t> period</a:t>
                      </a:r>
                      <a:endParaRPr lang="en-GB" sz="1400" dirty="0"/>
                    </a:p>
                  </a:txBody>
                  <a:tcPr/>
                </a:tc>
                <a:tc>
                  <a:txBody>
                    <a:bodyPr/>
                    <a:lstStyle/>
                    <a:p>
                      <a:r>
                        <a:rPr lang="en-GB" sz="1400" dirty="0" smtClean="0"/>
                        <a:t>Medium/long</a:t>
                      </a:r>
                      <a:r>
                        <a:rPr lang="en-GB" sz="1400" baseline="0" dirty="0" smtClean="0"/>
                        <a:t> – UNC Mod timescales plus</a:t>
                      </a:r>
                      <a:r>
                        <a:rPr lang="en-GB" sz="1400" dirty="0" smtClean="0"/>
                        <a:t> system changes </a:t>
                      </a:r>
                      <a:endParaRPr lang="en-GB" sz="1400" dirty="0"/>
                    </a:p>
                  </a:txBody>
                  <a:tcPr/>
                </a:tc>
                <a:extLst>
                  <a:ext uri="{0D108BD9-81ED-4DB2-BD59-A6C34878D82A}">
                    <a16:rowId xmlns:a16="http://schemas.microsoft.com/office/drawing/2014/main" xmlns="" val="10002"/>
                  </a:ext>
                </a:extLst>
              </a:tr>
              <a:tr h="370840">
                <a:tc>
                  <a:txBody>
                    <a:bodyPr/>
                    <a:lstStyle/>
                    <a:p>
                      <a:r>
                        <a:rPr lang="en-GB" sz="1400" dirty="0" smtClean="0"/>
                        <a:t>C.</a:t>
                      </a:r>
                      <a:endParaRPr lang="en-GB" sz="1400" dirty="0"/>
                    </a:p>
                  </a:txBody>
                  <a:tcPr/>
                </a:tc>
                <a:tc>
                  <a:txBody>
                    <a:bodyPr/>
                    <a:lstStyle/>
                    <a:p>
                      <a:r>
                        <a:rPr lang="en-GB" sz="1400" dirty="0" smtClean="0"/>
                        <a:t>Use the UIG Weighting Factors</a:t>
                      </a:r>
                      <a:r>
                        <a:rPr lang="en-GB" sz="1400" baseline="0" dirty="0" smtClean="0"/>
                        <a:t> to create a incentive to change to Class 1 (i.e. increased rate for Classes 2 to 4).  </a:t>
                      </a:r>
                    </a:p>
                    <a:p>
                      <a:r>
                        <a:rPr lang="en-GB" sz="1400" i="1" baseline="0" dirty="0" smtClean="0"/>
                        <a:t>Might need protection for sites which have not yet passed the qualifying period – would add complexity</a:t>
                      </a:r>
                      <a:endParaRPr lang="en-GB" sz="1400" i="1" dirty="0"/>
                    </a:p>
                  </a:txBody>
                  <a:tcPr/>
                </a:tc>
                <a:tc>
                  <a:txBody>
                    <a:bodyPr/>
                    <a:lstStyle/>
                    <a:p>
                      <a:r>
                        <a:rPr lang="en-GB" sz="1400" dirty="0" smtClean="0"/>
                        <a:t>Medium/high</a:t>
                      </a:r>
                      <a:r>
                        <a:rPr lang="en-GB" sz="1400" baseline="0" dirty="0" smtClean="0"/>
                        <a:t> – depending on the size of the incentive. </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Medium/long</a:t>
                      </a:r>
                      <a:r>
                        <a:rPr lang="en-GB" sz="1400" baseline="0" dirty="0" smtClean="0"/>
                        <a:t> – UNC Mod timescales plus</a:t>
                      </a:r>
                      <a:r>
                        <a:rPr lang="en-GB" sz="1400" dirty="0" smtClean="0"/>
                        <a:t> changes to AUG Table from next Gas Year.  May also require system changes </a:t>
                      </a:r>
                    </a:p>
                  </a:txBody>
                  <a:tcPr/>
                </a:tc>
                <a:extLst>
                  <a:ext uri="{0D108BD9-81ED-4DB2-BD59-A6C34878D82A}">
                    <a16:rowId xmlns:a16="http://schemas.microsoft.com/office/drawing/2014/main" xmlns="" val="10003"/>
                  </a:ext>
                </a:extLst>
              </a:tr>
              <a:tr h="370840">
                <a:tc>
                  <a:txBody>
                    <a:bodyPr/>
                    <a:lstStyle/>
                    <a:p>
                      <a:r>
                        <a:rPr lang="en-GB" sz="1400" dirty="0" smtClean="0"/>
                        <a:t>D.</a:t>
                      </a:r>
                      <a:endParaRPr lang="en-GB" sz="1400" dirty="0"/>
                    </a:p>
                  </a:txBody>
                  <a:tcPr/>
                </a:tc>
                <a:tc>
                  <a:txBody>
                    <a:bodyPr/>
                    <a:lstStyle/>
                    <a:p>
                      <a:r>
                        <a:rPr lang="en-GB" sz="1400" dirty="0" smtClean="0"/>
                        <a:t>Create</a:t>
                      </a:r>
                      <a:r>
                        <a:rPr lang="en-GB" sz="1400" baseline="0" dirty="0" smtClean="0"/>
                        <a:t> financial penalties for sites which have not been re-confirmed to Class 1</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Medium/high</a:t>
                      </a:r>
                      <a:r>
                        <a:rPr lang="en-GB" sz="1400" baseline="0" dirty="0" smtClean="0"/>
                        <a:t> – depending on the size of the penalty. </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Medium/long</a:t>
                      </a:r>
                      <a:r>
                        <a:rPr lang="en-GB" sz="1400" baseline="0" dirty="0" smtClean="0"/>
                        <a:t> – UNC Mod timescales plus</a:t>
                      </a:r>
                      <a:r>
                        <a:rPr lang="en-GB" sz="1400" dirty="0" smtClean="0"/>
                        <a:t> system changes </a:t>
                      </a:r>
                    </a:p>
                  </a:txBody>
                  <a:tcPr/>
                </a:tc>
                <a:extLst>
                  <a:ext uri="{0D108BD9-81ED-4DB2-BD59-A6C34878D82A}">
                    <a16:rowId xmlns:a16="http://schemas.microsoft.com/office/drawing/2014/main" xmlns="" val="10004"/>
                  </a:ext>
                </a:extLst>
              </a:tr>
            </a:tbl>
          </a:graphicData>
        </a:graphic>
      </p:graphicFrame>
      <p:sp>
        <p:nvSpPr>
          <p:cNvPr id="2" name="Rectangle 1"/>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3.2.1</a:t>
            </a:r>
            <a:endParaRPr lang="en-GB" sz="1600" dirty="0"/>
          </a:p>
        </p:txBody>
      </p:sp>
    </p:spTree>
    <p:extLst>
      <p:ext uri="{BB962C8B-B14F-4D97-AF65-F5344CB8AC3E}">
        <p14:creationId xmlns:p14="http://schemas.microsoft.com/office/powerpoint/2010/main" val="2002855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Xoserve Recommendations</a:t>
            </a:r>
          </a:p>
        </p:txBody>
      </p:sp>
      <p:sp>
        <p:nvSpPr>
          <p:cNvPr id="3" name="Content Placeholder 2"/>
          <p:cNvSpPr>
            <a:spLocks noGrp="1"/>
          </p:cNvSpPr>
          <p:nvPr>
            <p:ph idx="1"/>
          </p:nvPr>
        </p:nvSpPr>
        <p:spPr/>
        <p:txBody>
          <a:bodyPr/>
          <a:lstStyle/>
          <a:p>
            <a:r>
              <a:rPr lang="en-GB" dirty="0" smtClean="0"/>
              <a:t>Xoserve recommendation – combination of activities</a:t>
            </a:r>
            <a:endParaRPr lang="en-GB" dirty="0"/>
          </a:p>
        </p:txBody>
      </p:sp>
      <p:sp>
        <p:nvSpPr>
          <p:cNvPr id="4" name="Rectangle 3"/>
          <p:cNvSpPr/>
          <p:nvPr/>
        </p:nvSpPr>
        <p:spPr>
          <a:xfrm>
            <a:off x="611560" y="1779662"/>
            <a:ext cx="1584176" cy="64807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2. Shipper Engagement</a:t>
            </a:r>
            <a:endParaRPr lang="en-GB" dirty="0">
              <a:solidFill>
                <a:schemeClr val="tx2"/>
              </a:solidFill>
            </a:endParaRPr>
          </a:p>
        </p:txBody>
      </p:sp>
      <p:sp>
        <p:nvSpPr>
          <p:cNvPr id="5" name="Rectangle 4"/>
          <p:cNvSpPr/>
          <p:nvPr/>
        </p:nvSpPr>
        <p:spPr>
          <a:xfrm>
            <a:off x="1907704" y="2643758"/>
            <a:ext cx="1584176" cy="6480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3. PAC Reporting</a:t>
            </a:r>
            <a:endParaRPr lang="en-GB" dirty="0">
              <a:solidFill>
                <a:schemeClr val="tx2"/>
              </a:solidFill>
            </a:endParaRPr>
          </a:p>
        </p:txBody>
      </p:sp>
      <p:sp>
        <p:nvSpPr>
          <p:cNvPr id="6" name="Rectangle 5"/>
          <p:cNvSpPr/>
          <p:nvPr/>
        </p:nvSpPr>
        <p:spPr>
          <a:xfrm>
            <a:off x="3203848" y="3507854"/>
            <a:ext cx="2664296" cy="108012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6A and D: Shorten timescales and introduce incentives/ penalties</a:t>
            </a:r>
            <a:endParaRPr lang="en-GB" dirty="0">
              <a:solidFill>
                <a:schemeClr val="tx2"/>
              </a:solidFill>
            </a:endParaRPr>
          </a:p>
        </p:txBody>
      </p:sp>
      <p:sp>
        <p:nvSpPr>
          <p:cNvPr id="7" name="Bent-Up Arrow 6"/>
          <p:cNvSpPr/>
          <p:nvPr/>
        </p:nvSpPr>
        <p:spPr>
          <a:xfrm rot="5400000">
            <a:off x="1331640" y="2571750"/>
            <a:ext cx="432048" cy="432048"/>
          </a:xfrm>
          <a:prstGeom prst="bentUpArrow">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Bent-Up Arrow 7"/>
          <p:cNvSpPr/>
          <p:nvPr/>
        </p:nvSpPr>
        <p:spPr>
          <a:xfrm rot="5400000">
            <a:off x="2555776" y="3651869"/>
            <a:ext cx="432048" cy="432048"/>
          </a:xfrm>
          <a:prstGeom prst="bentUpArrow">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195736" y="1779662"/>
            <a:ext cx="2160240" cy="738664"/>
          </a:xfrm>
          <a:prstGeom prst="rect">
            <a:avLst/>
          </a:prstGeom>
          <a:noFill/>
        </p:spPr>
        <p:txBody>
          <a:bodyPr wrap="square" rtlCol="0">
            <a:spAutoFit/>
          </a:bodyPr>
          <a:lstStyle/>
          <a:p>
            <a:r>
              <a:rPr lang="en-GB" sz="1400" b="1" i="1" dirty="0" smtClean="0"/>
              <a:t>Short-term</a:t>
            </a:r>
            <a:r>
              <a:rPr lang="en-GB" sz="1400" i="1" dirty="0" smtClean="0"/>
              <a:t> via Xoserve Account Managers and internal reporting</a:t>
            </a:r>
            <a:endParaRPr lang="en-GB" sz="1400" i="1" dirty="0"/>
          </a:p>
        </p:txBody>
      </p:sp>
      <p:sp>
        <p:nvSpPr>
          <p:cNvPr id="10" name="TextBox 9"/>
          <p:cNvSpPr txBox="1"/>
          <p:nvPr/>
        </p:nvSpPr>
        <p:spPr>
          <a:xfrm>
            <a:off x="3491880" y="2625174"/>
            <a:ext cx="3708412" cy="738664"/>
          </a:xfrm>
          <a:prstGeom prst="rect">
            <a:avLst/>
          </a:prstGeom>
          <a:noFill/>
        </p:spPr>
        <p:txBody>
          <a:bodyPr wrap="square" rtlCol="0">
            <a:spAutoFit/>
          </a:bodyPr>
          <a:lstStyle/>
          <a:p>
            <a:r>
              <a:rPr lang="en-GB" sz="1400" b="1" i="1" dirty="0" smtClean="0"/>
              <a:t>Medium-term</a:t>
            </a:r>
            <a:r>
              <a:rPr lang="en-GB" sz="1400" i="1" dirty="0" smtClean="0"/>
              <a:t> via agreed change to PAC Report Register (UNCC governed) and Change Proposal for extra reports</a:t>
            </a:r>
            <a:endParaRPr lang="en-GB" sz="1400" i="1" dirty="0"/>
          </a:p>
        </p:txBody>
      </p:sp>
      <p:sp>
        <p:nvSpPr>
          <p:cNvPr id="11" name="TextBox 10"/>
          <p:cNvSpPr txBox="1"/>
          <p:nvPr/>
        </p:nvSpPr>
        <p:spPr>
          <a:xfrm>
            <a:off x="5868144" y="3651870"/>
            <a:ext cx="2880320" cy="738664"/>
          </a:xfrm>
          <a:prstGeom prst="rect">
            <a:avLst/>
          </a:prstGeom>
          <a:noFill/>
        </p:spPr>
        <p:txBody>
          <a:bodyPr wrap="square" rtlCol="0">
            <a:spAutoFit/>
          </a:bodyPr>
          <a:lstStyle/>
          <a:p>
            <a:r>
              <a:rPr lang="en-GB" sz="1400" i="1" dirty="0" smtClean="0"/>
              <a:t>Long-term via UNC Modification </a:t>
            </a:r>
            <a:r>
              <a:rPr lang="en-GB" sz="1400" i="1" dirty="0"/>
              <a:t>and Change Proposal </a:t>
            </a:r>
            <a:r>
              <a:rPr lang="en-GB" sz="1400" i="1" dirty="0" smtClean="0"/>
              <a:t>(raised and sponsored by Industry party)</a:t>
            </a:r>
            <a:endParaRPr lang="en-GB" sz="1400" i="1" dirty="0"/>
          </a:p>
        </p:txBody>
      </p:sp>
      <p:sp>
        <p:nvSpPr>
          <p:cNvPr id="12" name="Rectangle 11"/>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3.2.1</a:t>
            </a:r>
            <a:endParaRPr lang="en-GB" sz="1600" dirty="0"/>
          </a:p>
        </p:txBody>
      </p:sp>
    </p:spTree>
    <p:extLst>
      <p:ext uri="{BB962C8B-B14F-4D97-AF65-F5344CB8AC3E}">
        <p14:creationId xmlns:p14="http://schemas.microsoft.com/office/powerpoint/2010/main" val="2626837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Recommendations</a:t>
            </a:r>
          </a:p>
        </p:txBody>
      </p:sp>
      <p:sp>
        <p:nvSpPr>
          <p:cNvPr id="3" name="Subtitle 2"/>
          <p:cNvSpPr>
            <a:spLocks noGrp="1"/>
          </p:cNvSpPr>
          <p:nvPr>
            <p:ph type="subTitle" idx="1"/>
          </p:nvPr>
        </p:nvSpPr>
        <p:spPr/>
        <p:txBody>
          <a:bodyPr/>
          <a:lstStyle/>
          <a:p>
            <a:r>
              <a:rPr lang="en-GB" dirty="0"/>
              <a:t>Investigation Item </a:t>
            </a:r>
            <a:r>
              <a:rPr lang="en-GB" dirty="0" smtClean="0"/>
              <a:t>12.1, 12.3</a:t>
            </a:r>
            <a:endParaRPr lang="en-GB" dirty="0"/>
          </a:p>
          <a:p>
            <a:r>
              <a:rPr lang="en-GB" dirty="0" smtClean="0"/>
              <a:t>Site-Specific Conversion Factors</a:t>
            </a:r>
            <a:endParaRPr lang="en-GB" dirty="0"/>
          </a:p>
        </p:txBody>
      </p:sp>
    </p:spTree>
    <p:extLst>
      <p:ext uri="{BB962C8B-B14F-4D97-AF65-F5344CB8AC3E}">
        <p14:creationId xmlns:p14="http://schemas.microsoft.com/office/powerpoint/2010/main" val="3353728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Background</a:t>
            </a:r>
          </a:p>
        </p:txBody>
      </p:sp>
      <p:sp>
        <p:nvSpPr>
          <p:cNvPr id="5" name="Content Placeholder 4"/>
          <p:cNvSpPr>
            <a:spLocks noGrp="1"/>
          </p:cNvSpPr>
          <p:nvPr>
            <p:ph sz="half" idx="1"/>
          </p:nvPr>
        </p:nvSpPr>
        <p:spPr>
          <a:xfrm>
            <a:off x="457200" y="900112"/>
            <a:ext cx="4038600" cy="3903885"/>
          </a:xfrm>
        </p:spPr>
        <p:txBody>
          <a:bodyPr>
            <a:normAutofit/>
          </a:bodyPr>
          <a:lstStyle/>
          <a:p>
            <a:r>
              <a:rPr lang="en-GB" b="1" dirty="0" smtClean="0">
                <a:solidFill>
                  <a:srgbClr val="3E5AA8"/>
                </a:solidFill>
                <a:ea typeface="+mj-ea"/>
              </a:rPr>
              <a:t>What is the finding?</a:t>
            </a:r>
          </a:p>
        </p:txBody>
      </p:sp>
      <p:sp>
        <p:nvSpPr>
          <p:cNvPr id="6" name="Content Placeholder 5"/>
          <p:cNvSpPr>
            <a:spLocks noGrp="1"/>
          </p:cNvSpPr>
          <p:nvPr>
            <p:ph sz="half" idx="2"/>
          </p:nvPr>
        </p:nvSpPr>
        <p:spPr>
          <a:xfrm>
            <a:off x="4648200" y="900112"/>
            <a:ext cx="4038600" cy="3903885"/>
          </a:xfrm>
        </p:spPr>
        <p:txBody>
          <a:bodyPr>
            <a:normAutofit/>
          </a:bodyPr>
          <a:lstStyle/>
          <a:p>
            <a:r>
              <a:rPr lang="en-GB" b="1" dirty="0" smtClean="0">
                <a:solidFill>
                  <a:srgbClr val="3E5AA8"/>
                </a:solidFill>
                <a:ea typeface="+mj-ea"/>
              </a:rPr>
              <a:t>How does it contribute to UIG?</a:t>
            </a:r>
            <a:endParaRPr lang="en-GB" b="1" dirty="0">
              <a:solidFill>
                <a:srgbClr val="3E5AA8"/>
              </a:solidFill>
              <a:ea typeface="+mj-ea"/>
            </a:endParaRPr>
          </a:p>
        </p:txBody>
      </p:sp>
      <p:sp>
        <p:nvSpPr>
          <p:cNvPr id="2" name="TextBox 1"/>
          <p:cNvSpPr txBox="1"/>
          <p:nvPr/>
        </p:nvSpPr>
        <p:spPr>
          <a:xfrm>
            <a:off x="395536" y="1635646"/>
            <a:ext cx="3960440" cy="2893100"/>
          </a:xfrm>
          <a:prstGeom prst="rect">
            <a:avLst/>
          </a:prstGeom>
          <a:noFill/>
        </p:spPr>
        <p:txBody>
          <a:bodyPr wrap="square" rtlCol="0">
            <a:spAutoFit/>
          </a:bodyPr>
          <a:lstStyle/>
          <a:p>
            <a:r>
              <a:rPr lang="en-GB" sz="1400" b="1" dirty="0" smtClean="0"/>
              <a:t>12.1 Use of standard conversion factors for NDM sites &gt; 732,000 kWh AQ </a:t>
            </a:r>
          </a:p>
          <a:p>
            <a:pPr marL="285750" indent="-285750">
              <a:buFont typeface="Arial" panose="020B0604020202020204" pitchFamily="34" charset="0"/>
              <a:buChar char="•"/>
            </a:pPr>
            <a:r>
              <a:rPr lang="en-GB" sz="1400" dirty="0"/>
              <a:t>All sites of this size should have a specific conversion factor </a:t>
            </a:r>
            <a:r>
              <a:rPr lang="en-GB" sz="1400" dirty="0" smtClean="0"/>
              <a:t>(to convert volume to energy) based </a:t>
            </a:r>
            <a:r>
              <a:rPr lang="en-GB" sz="1400" dirty="0"/>
              <a:t>on altitude, temp and pressure rather than the industry standard </a:t>
            </a:r>
            <a:r>
              <a:rPr lang="en-GB" sz="1400" dirty="0" smtClean="0"/>
              <a:t>value</a:t>
            </a:r>
          </a:p>
          <a:p>
            <a:pPr marL="285750" indent="-285750">
              <a:buFont typeface="Arial" panose="020B0604020202020204" pitchFamily="34" charset="0"/>
              <a:buChar char="•"/>
            </a:pPr>
            <a:r>
              <a:rPr lang="en-GB" sz="1400" dirty="0" smtClean="0"/>
              <a:t>There are currently around 5,000 of c.26,000 eligible sites without a site-specific conversion factor.</a:t>
            </a:r>
          </a:p>
          <a:p>
            <a:pPr marL="285750" indent="-285750">
              <a:buFont typeface="Arial" panose="020B0604020202020204" pitchFamily="34" charset="0"/>
              <a:buChar char="•"/>
            </a:pPr>
            <a:r>
              <a:rPr lang="en-GB" sz="1400" dirty="0" smtClean="0"/>
              <a:t>Around 18% of eligible sites have a standard CF but this is a relatively small section of the market (c.1% of AQ)  </a:t>
            </a:r>
            <a:endParaRPr lang="en-GB" sz="1400" dirty="0"/>
          </a:p>
        </p:txBody>
      </p:sp>
      <p:sp>
        <p:nvSpPr>
          <p:cNvPr id="7" name="TextBox 6"/>
          <p:cNvSpPr txBox="1"/>
          <p:nvPr/>
        </p:nvSpPr>
        <p:spPr>
          <a:xfrm>
            <a:off x="4716016" y="1788046"/>
            <a:ext cx="3960440" cy="3108543"/>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Any difference between the standard value and a more accurate value would mean that the gas was under or over metered and would contribute to UIG.  Once the reads have been used to calculate an AQ, nominations and allocations would also be affected</a:t>
            </a:r>
          </a:p>
          <a:p>
            <a:pPr marL="285750" indent="-285750">
              <a:buFont typeface="Arial" panose="020B0604020202020204" pitchFamily="34" charset="0"/>
              <a:buChar char="•"/>
            </a:pPr>
            <a:r>
              <a:rPr lang="en-GB" sz="1400" dirty="0"/>
              <a:t>Comparison to average of specific CFs in each LDZ suggests an annualised </a:t>
            </a:r>
            <a:r>
              <a:rPr lang="en-GB" sz="1400" dirty="0" smtClean="0"/>
              <a:t>understatement of </a:t>
            </a:r>
            <a:r>
              <a:rPr lang="en-GB" sz="1400" dirty="0"/>
              <a:t>7.4% on consumption of affected </a:t>
            </a:r>
            <a:r>
              <a:rPr lang="en-GB" sz="1400" dirty="0" smtClean="0"/>
              <a:t>sites</a:t>
            </a:r>
          </a:p>
          <a:p>
            <a:pPr marL="285750" indent="-285750">
              <a:buFont typeface="Arial" panose="020B0604020202020204" pitchFamily="34" charset="0"/>
              <a:buChar char="•"/>
            </a:pPr>
            <a:r>
              <a:rPr lang="en-GB" sz="1400" dirty="0" smtClean="0"/>
              <a:t>UIG </a:t>
            </a:r>
            <a:r>
              <a:rPr lang="en-GB" sz="1400" dirty="0"/>
              <a:t>estimate 0.1% of total throughput (</a:t>
            </a:r>
            <a:r>
              <a:rPr lang="en-GB" sz="1400" dirty="0" smtClean="0"/>
              <a:t>assumes </a:t>
            </a:r>
            <a:r>
              <a:rPr lang="en-GB" sz="1400" dirty="0"/>
              <a:t>all sites were in EUC04B, based on average AQ in dataset of 1.6m kWh).</a:t>
            </a:r>
          </a:p>
        </p:txBody>
      </p:sp>
      <p:sp>
        <p:nvSpPr>
          <p:cNvPr id="8" name="Rectangle 7"/>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12.1</a:t>
            </a:r>
            <a:endParaRPr lang="en-GB" sz="1600" dirty="0"/>
          </a:p>
        </p:txBody>
      </p:sp>
    </p:spTree>
    <p:extLst>
      <p:ext uri="{BB962C8B-B14F-4D97-AF65-F5344CB8AC3E}">
        <p14:creationId xmlns:p14="http://schemas.microsoft.com/office/powerpoint/2010/main" val="57565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t>Sprint 6 (placeholder)</a:t>
            </a:r>
          </a:p>
          <a:p>
            <a:pPr lvl="1"/>
            <a:r>
              <a:rPr lang="en-GB" sz="1500" dirty="0"/>
              <a:t>Reporting on budget</a:t>
            </a:r>
          </a:p>
          <a:p>
            <a:pPr lvl="1"/>
            <a:r>
              <a:rPr lang="en-GB" sz="1500" dirty="0"/>
              <a:t>Task force recommendations:- Ref 1 Use of Estimates for DM sites, Ref 3.2.1 EUC09 sites, Ref </a:t>
            </a:r>
            <a:r>
              <a:rPr lang="en-GB" sz="1500" dirty="0" smtClean="0"/>
              <a:t>12.1 &amp; 12.3 Non Standard Conversion Factors  &amp; Ref 12.2 Standard Conversion Factors.</a:t>
            </a:r>
            <a:endParaRPr lang="en-GB" sz="1500" dirty="0"/>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Background</a:t>
            </a:r>
          </a:p>
        </p:txBody>
      </p:sp>
      <p:sp>
        <p:nvSpPr>
          <p:cNvPr id="5" name="Content Placeholder 4"/>
          <p:cNvSpPr>
            <a:spLocks noGrp="1"/>
          </p:cNvSpPr>
          <p:nvPr>
            <p:ph sz="half" idx="1"/>
          </p:nvPr>
        </p:nvSpPr>
        <p:spPr>
          <a:xfrm>
            <a:off x="457200" y="900112"/>
            <a:ext cx="4038600" cy="3903885"/>
          </a:xfrm>
        </p:spPr>
        <p:txBody>
          <a:bodyPr>
            <a:normAutofit/>
          </a:bodyPr>
          <a:lstStyle/>
          <a:p>
            <a:r>
              <a:rPr lang="en-GB" b="1" dirty="0" smtClean="0">
                <a:solidFill>
                  <a:srgbClr val="3E5AA8"/>
                </a:solidFill>
                <a:ea typeface="+mj-ea"/>
              </a:rPr>
              <a:t>What is the finding?</a:t>
            </a:r>
          </a:p>
        </p:txBody>
      </p:sp>
      <p:sp>
        <p:nvSpPr>
          <p:cNvPr id="6" name="Content Placeholder 5"/>
          <p:cNvSpPr>
            <a:spLocks noGrp="1"/>
          </p:cNvSpPr>
          <p:nvPr>
            <p:ph sz="half" idx="2"/>
          </p:nvPr>
        </p:nvSpPr>
        <p:spPr>
          <a:xfrm>
            <a:off x="4648200" y="900112"/>
            <a:ext cx="4038600" cy="3903885"/>
          </a:xfrm>
        </p:spPr>
        <p:txBody>
          <a:bodyPr>
            <a:normAutofit/>
          </a:bodyPr>
          <a:lstStyle/>
          <a:p>
            <a:r>
              <a:rPr lang="en-GB" b="1" dirty="0" smtClean="0">
                <a:solidFill>
                  <a:srgbClr val="3E5AA8"/>
                </a:solidFill>
                <a:ea typeface="+mj-ea"/>
              </a:rPr>
              <a:t>How does it contribute to UIG?</a:t>
            </a:r>
            <a:endParaRPr lang="en-GB" b="1" dirty="0">
              <a:solidFill>
                <a:srgbClr val="3E5AA8"/>
              </a:solidFill>
              <a:ea typeface="+mj-ea"/>
            </a:endParaRPr>
          </a:p>
        </p:txBody>
      </p:sp>
      <p:sp>
        <p:nvSpPr>
          <p:cNvPr id="2" name="TextBox 1"/>
          <p:cNvSpPr txBox="1"/>
          <p:nvPr/>
        </p:nvSpPr>
        <p:spPr>
          <a:xfrm>
            <a:off x="395536" y="1347614"/>
            <a:ext cx="4176464" cy="3539430"/>
          </a:xfrm>
          <a:prstGeom prst="rect">
            <a:avLst/>
          </a:prstGeom>
          <a:noFill/>
        </p:spPr>
        <p:txBody>
          <a:bodyPr wrap="square" rtlCol="0">
            <a:spAutoFit/>
          </a:bodyPr>
          <a:lstStyle/>
          <a:p>
            <a:r>
              <a:rPr lang="en-GB" sz="1400" b="1" dirty="0" smtClean="0"/>
              <a:t>12.3 Use of non-standard conversion factors for NDM sites &lt; 732,000 kWh AQ</a:t>
            </a:r>
          </a:p>
          <a:p>
            <a:pPr marL="285750" indent="-285750">
              <a:buFont typeface="Arial" panose="020B0604020202020204" pitchFamily="34" charset="0"/>
              <a:buChar char="•"/>
            </a:pPr>
            <a:r>
              <a:rPr lang="en-GB" sz="1400" dirty="0"/>
              <a:t>All sites of this size should have the industry standard </a:t>
            </a:r>
            <a:r>
              <a:rPr lang="en-GB" sz="1400" dirty="0" smtClean="0"/>
              <a:t>value (not a </a:t>
            </a:r>
            <a:r>
              <a:rPr lang="en-GB" sz="1400" dirty="0"/>
              <a:t>specific conversion factor based on altitude, temp and </a:t>
            </a:r>
            <a:r>
              <a:rPr lang="en-GB" sz="1400" dirty="0" smtClean="0"/>
              <a:t>pressure)</a:t>
            </a:r>
          </a:p>
          <a:p>
            <a:pPr marL="285750" indent="-285750">
              <a:buFont typeface="Arial" panose="020B0604020202020204" pitchFamily="34" charset="0"/>
              <a:buChar char="•"/>
            </a:pPr>
            <a:r>
              <a:rPr lang="en-GB" sz="1400" dirty="0" smtClean="0"/>
              <a:t>Around </a:t>
            </a:r>
            <a:r>
              <a:rPr lang="en-GB" sz="1400" dirty="0"/>
              <a:t>10,000 </a:t>
            </a:r>
            <a:r>
              <a:rPr lang="en-GB" sz="1400" dirty="0" smtClean="0"/>
              <a:t>relevant sites</a:t>
            </a:r>
            <a:r>
              <a:rPr lang="en-GB" sz="1400" dirty="0"/>
              <a:t>, with a total AQ of 2.8bm kWh (c.5% of total market</a:t>
            </a:r>
            <a:r>
              <a:rPr lang="en-GB" sz="1400" dirty="0" smtClean="0"/>
              <a:t>), have a specific CF</a:t>
            </a:r>
            <a:endParaRPr lang="en-GB" sz="1400" dirty="0"/>
          </a:p>
          <a:p>
            <a:pPr marL="285750" indent="-285750">
              <a:buFont typeface="Arial" panose="020B0604020202020204" pitchFamily="34" charset="0"/>
              <a:buChar char="•"/>
            </a:pPr>
            <a:r>
              <a:rPr lang="en-GB" sz="1400" dirty="0" smtClean="0"/>
              <a:t>The average AQ of the dataset is around 270,000 kWh, suggesting that many sites were previously eligible for a site specific conversion factor, and have not yet had an update back to the standard value, following AQ degradation  (or the AQ may actually be erroneous and awaiting correction)</a:t>
            </a:r>
          </a:p>
          <a:p>
            <a:pPr marL="285750" indent="-285750">
              <a:buFont typeface="Arial" panose="020B0604020202020204" pitchFamily="34" charset="0"/>
              <a:buChar char="•"/>
            </a:pPr>
            <a:endParaRPr lang="en-GB" sz="1400" b="1" dirty="0" smtClean="0"/>
          </a:p>
        </p:txBody>
      </p:sp>
      <p:sp>
        <p:nvSpPr>
          <p:cNvPr id="7" name="TextBox 6"/>
          <p:cNvSpPr txBox="1"/>
          <p:nvPr/>
        </p:nvSpPr>
        <p:spPr>
          <a:xfrm>
            <a:off x="4716016" y="1788046"/>
            <a:ext cx="3960440" cy="2677656"/>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Any </a:t>
            </a:r>
            <a:r>
              <a:rPr lang="en-GB" sz="1400" dirty="0"/>
              <a:t>difference between the standard value and </a:t>
            </a:r>
            <a:r>
              <a:rPr lang="en-GB" sz="1400" dirty="0" smtClean="0"/>
              <a:t>a site-specific value </a:t>
            </a:r>
            <a:r>
              <a:rPr lang="en-GB" sz="1400" dirty="0"/>
              <a:t>would mean that the gas was under or over metered and would contribute to UIG.  </a:t>
            </a:r>
          </a:p>
          <a:p>
            <a:pPr marL="285750" indent="-285750">
              <a:buFont typeface="Arial" panose="020B0604020202020204" pitchFamily="34" charset="0"/>
              <a:buChar char="•"/>
            </a:pPr>
            <a:r>
              <a:rPr lang="en-GB" sz="1400" dirty="0" smtClean="0"/>
              <a:t>Once </a:t>
            </a:r>
            <a:r>
              <a:rPr lang="en-GB" sz="1400" dirty="0"/>
              <a:t>the reads have been used to calculate an AQ, nominations and allocations would also be effected. </a:t>
            </a:r>
            <a:endParaRPr lang="en-GB" sz="1400" dirty="0" smtClean="0"/>
          </a:p>
          <a:p>
            <a:pPr marL="285750" indent="-285750">
              <a:buFont typeface="Arial" panose="020B0604020202020204" pitchFamily="34" charset="0"/>
              <a:buChar char="•"/>
            </a:pPr>
            <a:r>
              <a:rPr lang="en-GB" sz="1400" dirty="0" smtClean="0"/>
              <a:t>Comparison </a:t>
            </a:r>
            <a:r>
              <a:rPr lang="en-GB" sz="1400" dirty="0"/>
              <a:t>of </a:t>
            </a:r>
            <a:r>
              <a:rPr lang="en-GB" sz="1400" dirty="0" smtClean="0"/>
              <a:t>standard CF to specific CFs </a:t>
            </a:r>
            <a:r>
              <a:rPr lang="en-GB" sz="1400" dirty="0"/>
              <a:t>for affected sites in each LDZ suggests an annualised error of </a:t>
            </a:r>
            <a:r>
              <a:rPr lang="en-GB" sz="1400" dirty="0" smtClean="0"/>
              <a:t>3.77% </a:t>
            </a:r>
            <a:r>
              <a:rPr lang="en-GB" sz="1400" dirty="0"/>
              <a:t>on consumption of affected sites.  </a:t>
            </a:r>
            <a:endParaRPr lang="en-GB" sz="1400" dirty="0" smtClean="0"/>
          </a:p>
          <a:p>
            <a:pPr marL="285750" indent="-285750">
              <a:buFont typeface="Arial" panose="020B0604020202020204" pitchFamily="34" charset="0"/>
              <a:buChar char="•"/>
            </a:pPr>
            <a:r>
              <a:rPr lang="en-GB" sz="1400" dirty="0" smtClean="0"/>
              <a:t>This is currently reducing UIG by 0.02%</a:t>
            </a:r>
            <a:endParaRPr lang="en-GB" sz="1400" dirty="0"/>
          </a:p>
        </p:txBody>
      </p:sp>
      <p:sp>
        <p:nvSpPr>
          <p:cNvPr id="8" name="Rectangle 7"/>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12.3</a:t>
            </a:r>
            <a:endParaRPr lang="en-GB" sz="1600" dirty="0"/>
          </a:p>
        </p:txBody>
      </p:sp>
    </p:spTree>
    <p:extLst>
      <p:ext uri="{BB962C8B-B14F-4D97-AF65-F5344CB8AC3E}">
        <p14:creationId xmlns:p14="http://schemas.microsoft.com/office/powerpoint/2010/main" val="4207580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Options to Address </a:t>
            </a:r>
            <a:r>
              <a:rPr lang="en-GB" dirty="0" smtClean="0"/>
              <a:t>Findings 12.1 &amp; 12.3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93360281"/>
              </p:ext>
            </p:extLst>
          </p:nvPr>
        </p:nvGraphicFramePr>
        <p:xfrm>
          <a:off x="457200" y="843558"/>
          <a:ext cx="8229600" cy="3571240"/>
        </p:xfrm>
        <a:graphic>
          <a:graphicData uri="http://schemas.openxmlformats.org/drawingml/2006/table">
            <a:tbl>
              <a:tblPr firstRow="1" bandRow="1">
                <a:tableStyleId>{5C22544A-7EE6-4342-B048-85BDC9FD1C3A}</a:tableStyleId>
              </a:tblPr>
              <a:tblGrid>
                <a:gridCol w="586408">
                  <a:extLst>
                    <a:ext uri="{9D8B030D-6E8A-4147-A177-3AD203B41FA5}">
                      <a16:colId xmlns="" xmlns:a16="http://schemas.microsoft.com/office/drawing/2014/main" val="20000"/>
                    </a:ext>
                  </a:extLst>
                </a:gridCol>
                <a:gridCol w="3384376">
                  <a:extLst>
                    <a:ext uri="{9D8B030D-6E8A-4147-A177-3AD203B41FA5}">
                      <a16:colId xmlns="" xmlns:a16="http://schemas.microsoft.com/office/drawing/2014/main" val="20001"/>
                    </a:ext>
                  </a:extLst>
                </a:gridCol>
                <a:gridCol w="2201416">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lang="en-GB" sz="1200" dirty="0"/>
                        <a:t>No.</a:t>
                      </a:r>
                    </a:p>
                  </a:txBody>
                  <a:tcPr/>
                </a:tc>
                <a:tc>
                  <a:txBody>
                    <a:bodyPr/>
                    <a:lstStyle/>
                    <a:p>
                      <a:r>
                        <a:rPr lang="en-GB" sz="1200" dirty="0"/>
                        <a:t>Option</a:t>
                      </a:r>
                    </a:p>
                  </a:txBody>
                  <a:tcPr/>
                </a:tc>
                <a:tc>
                  <a:txBody>
                    <a:bodyPr/>
                    <a:lstStyle/>
                    <a:p>
                      <a:r>
                        <a:rPr lang="en-GB" sz="1200" dirty="0"/>
                        <a:t>Likelihood of Success</a:t>
                      </a:r>
                    </a:p>
                  </a:txBody>
                  <a:tcPr/>
                </a:tc>
                <a:tc>
                  <a:txBody>
                    <a:bodyPr/>
                    <a:lstStyle/>
                    <a:p>
                      <a:r>
                        <a:rPr lang="en-GB" sz="1200" dirty="0"/>
                        <a:t>Implementation Lead Times</a:t>
                      </a:r>
                    </a:p>
                  </a:txBody>
                  <a:tcPr/>
                </a:tc>
                <a:extLst>
                  <a:ext uri="{0D108BD9-81ED-4DB2-BD59-A6C34878D82A}">
                    <a16:rowId xmlns="" xmlns:a16="http://schemas.microsoft.com/office/drawing/2014/main" val="10000"/>
                  </a:ext>
                </a:extLst>
              </a:tr>
              <a:tr h="370840">
                <a:tc>
                  <a:txBody>
                    <a:bodyPr/>
                    <a:lstStyle/>
                    <a:p>
                      <a:r>
                        <a:rPr lang="en-GB" sz="1200" dirty="0"/>
                        <a:t>1.</a:t>
                      </a:r>
                    </a:p>
                  </a:txBody>
                  <a:tcPr/>
                </a:tc>
                <a:tc>
                  <a:txBody>
                    <a:bodyPr/>
                    <a:lstStyle/>
                    <a:p>
                      <a:r>
                        <a:rPr lang="en-GB" sz="1200" dirty="0"/>
                        <a:t>No action (“Do Nothing” option</a:t>
                      </a:r>
                      <a:r>
                        <a:rPr lang="en-GB" sz="1200" dirty="0" smtClean="0"/>
                        <a:t>) </a:t>
                      </a:r>
                      <a:endParaRPr lang="en-GB" sz="1200" dirty="0"/>
                    </a:p>
                  </a:txBody>
                  <a:tcPr/>
                </a:tc>
                <a:tc>
                  <a:txBody>
                    <a:bodyPr/>
                    <a:lstStyle/>
                    <a:p>
                      <a:r>
                        <a:rPr lang="en-GB" sz="1200" dirty="0"/>
                        <a:t>Very low</a:t>
                      </a:r>
                    </a:p>
                  </a:txBody>
                  <a:tcPr/>
                </a:tc>
                <a:tc>
                  <a:txBody>
                    <a:bodyPr/>
                    <a:lstStyle/>
                    <a:p>
                      <a:r>
                        <a:rPr lang="en-GB" sz="1200" dirty="0"/>
                        <a:t>N/A</a:t>
                      </a:r>
                    </a:p>
                  </a:txBody>
                  <a:tcPr/>
                </a:tc>
                <a:extLst>
                  <a:ext uri="{0D108BD9-81ED-4DB2-BD59-A6C34878D82A}">
                    <a16:rowId xmlns="" xmlns:a16="http://schemas.microsoft.com/office/drawing/2014/main" val="10001"/>
                  </a:ext>
                </a:extLst>
              </a:tr>
              <a:tr h="370840">
                <a:tc>
                  <a:txBody>
                    <a:bodyPr/>
                    <a:lstStyle/>
                    <a:p>
                      <a:r>
                        <a:rPr lang="en-GB" sz="1200" dirty="0"/>
                        <a:t>2.</a:t>
                      </a:r>
                    </a:p>
                  </a:txBody>
                  <a:tcPr/>
                </a:tc>
                <a:tc>
                  <a:txBody>
                    <a:bodyPr/>
                    <a:lstStyle/>
                    <a:p>
                      <a:r>
                        <a:rPr lang="en-GB" sz="1200" dirty="0"/>
                        <a:t>Engagement with Shippers</a:t>
                      </a:r>
                      <a:r>
                        <a:rPr lang="en-GB" sz="1200" baseline="0" dirty="0"/>
                        <a:t> </a:t>
                      </a:r>
                      <a:r>
                        <a:rPr lang="en-GB" sz="1200" dirty="0"/>
                        <a:t>– highlight the individual sites, provide support, encourage</a:t>
                      </a:r>
                      <a:r>
                        <a:rPr lang="en-GB" sz="1200" baseline="0" dirty="0"/>
                        <a:t> action </a:t>
                      </a:r>
                      <a:r>
                        <a:rPr lang="en-GB" sz="1200" baseline="0" dirty="0" smtClean="0"/>
                        <a:t>to update correction factors.  </a:t>
                      </a:r>
                      <a:r>
                        <a:rPr lang="en-GB" sz="1200" baseline="0" dirty="0"/>
                        <a:t>Xoserve to monitor monthly and notify relevant Shippers</a:t>
                      </a:r>
                      <a:endParaRPr lang="en-GB" sz="1200" dirty="0"/>
                    </a:p>
                  </a:txBody>
                  <a:tcPr/>
                </a:tc>
                <a:tc>
                  <a:txBody>
                    <a:bodyPr/>
                    <a:lstStyle/>
                    <a:p>
                      <a:r>
                        <a:rPr lang="en-GB" sz="1200" dirty="0"/>
                        <a:t>Low to medium – requires Shipper co-operation</a:t>
                      </a:r>
                    </a:p>
                  </a:txBody>
                  <a:tcPr/>
                </a:tc>
                <a:tc>
                  <a:txBody>
                    <a:bodyPr/>
                    <a:lstStyle/>
                    <a:p>
                      <a:r>
                        <a:rPr lang="en-GB" sz="1200" dirty="0"/>
                        <a:t>Short</a:t>
                      </a:r>
                      <a:r>
                        <a:rPr lang="en-GB" sz="1200" baseline="0" dirty="0"/>
                        <a:t> to medium</a:t>
                      </a:r>
                      <a:endParaRPr lang="en-GB" sz="1200" dirty="0"/>
                    </a:p>
                  </a:txBody>
                  <a:tcPr/>
                </a:tc>
                <a:extLst>
                  <a:ext uri="{0D108BD9-81ED-4DB2-BD59-A6C34878D82A}">
                    <a16:rowId xmlns="" xmlns:a16="http://schemas.microsoft.com/office/drawing/2014/main" val="10002"/>
                  </a:ext>
                </a:extLst>
              </a:tr>
              <a:tr h="370840">
                <a:tc>
                  <a:txBody>
                    <a:bodyPr/>
                    <a:lstStyle/>
                    <a:p>
                      <a:r>
                        <a:rPr lang="en-GB" sz="1200" dirty="0"/>
                        <a:t>3.</a:t>
                      </a:r>
                    </a:p>
                  </a:txBody>
                  <a:tcPr/>
                </a:tc>
                <a:tc>
                  <a:txBody>
                    <a:bodyPr/>
                    <a:lstStyle/>
                    <a:p>
                      <a:r>
                        <a:rPr lang="en-GB" sz="1200" dirty="0"/>
                        <a:t>PAC reporting and monitoring – add new reports to Performance Assurance Report </a:t>
                      </a:r>
                      <a:r>
                        <a:rPr lang="en-GB" sz="1200" dirty="0" smtClean="0"/>
                        <a:t>Register for 12.3 (already exists for 12.1)</a:t>
                      </a:r>
                      <a:endParaRPr lang="en-GB" sz="1200" dirty="0"/>
                    </a:p>
                  </a:txBody>
                  <a:tcPr/>
                </a:tc>
                <a:tc>
                  <a:txBody>
                    <a:bodyPr/>
                    <a:lstStyle/>
                    <a:p>
                      <a:r>
                        <a:rPr lang="en-GB" sz="1200" dirty="0" smtClean="0"/>
                        <a:t>Low to medium – requires Shipper co-operation</a:t>
                      </a:r>
                      <a:endParaRPr lang="en-GB" sz="1200" dirty="0"/>
                    </a:p>
                  </a:txBody>
                  <a:tcPr/>
                </a:tc>
                <a:tc>
                  <a:txBody>
                    <a:bodyPr/>
                    <a:lstStyle/>
                    <a:p>
                      <a:r>
                        <a:rPr lang="en-GB" sz="1200" dirty="0" smtClean="0"/>
                        <a:t>Medium</a:t>
                      </a:r>
                      <a:endParaRPr lang="en-GB" sz="1200" dirty="0"/>
                    </a:p>
                  </a:txBody>
                  <a:tcPr/>
                </a:tc>
                <a:extLst>
                  <a:ext uri="{0D108BD9-81ED-4DB2-BD59-A6C34878D82A}">
                    <a16:rowId xmlns="" xmlns:a16="http://schemas.microsoft.com/office/drawing/2014/main" val="10003"/>
                  </a:ext>
                </a:extLst>
              </a:tr>
              <a:tr h="370840">
                <a:tc>
                  <a:txBody>
                    <a:bodyPr/>
                    <a:lstStyle/>
                    <a:p>
                      <a:r>
                        <a:rPr lang="en-GB" sz="1200" dirty="0" smtClean="0"/>
                        <a:t>4.</a:t>
                      </a:r>
                      <a:endParaRPr lang="en-GB" sz="1200" dirty="0"/>
                    </a:p>
                  </a:txBody>
                  <a:tcPr/>
                </a:tc>
                <a:tc>
                  <a:txBody>
                    <a:bodyPr/>
                    <a:lstStyle/>
                    <a:p>
                      <a:r>
                        <a:rPr lang="en-GB" sz="1200" dirty="0" smtClean="0"/>
                        <a:t>Notify</a:t>
                      </a:r>
                      <a:r>
                        <a:rPr lang="en-GB" sz="1200" baseline="0" dirty="0" smtClean="0"/>
                        <a:t> Ofgem of individual sites and Shippers</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Low to medium – requires Shipper co-operation</a:t>
                      </a:r>
                      <a:r>
                        <a:rPr lang="en-GB" sz="1200" baseline="0" dirty="0"/>
                        <a:t> </a:t>
                      </a:r>
                      <a:r>
                        <a:rPr lang="en-GB" sz="1200" baseline="0" dirty="0" smtClean="0"/>
                        <a:t>unless Ofgem can apply any financial leverage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Short</a:t>
                      </a:r>
                      <a:r>
                        <a:rPr lang="en-GB" sz="1200" baseline="0" dirty="0" smtClean="0"/>
                        <a:t> to medium</a:t>
                      </a:r>
                      <a:endParaRPr lang="en-GB" sz="1200" dirty="0" smtClean="0"/>
                    </a:p>
                  </a:txBody>
                  <a:tcPr/>
                </a:tc>
              </a:tr>
              <a:tr h="370840">
                <a:tc>
                  <a:txBody>
                    <a:bodyPr/>
                    <a:lstStyle/>
                    <a:p>
                      <a:r>
                        <a:rPr lang="en-GB" sz="1200" dirty="0" smtClean="0"/>
                        <a:t>5. </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Changes</a:t>
                      </a:r>
                      <a:r>
                        <a:rPr lang="en-GB" sz="1200" baseline="0" dirty="0" smtClean="0"/>
                        <a:t> to UNC – see next slide</a:t>
                      </a:r>
                      <a:endParaRPr lang="en-GB" sz="1200" dirty="0" smtClean="0"/>
                    </a:p>
                    <a:p>
                      <a:endParaRPr lang="en-GB" sz="1200" dirty="0"/>
                    </a:p>
                  </a:txBody>
                  <a:tcPr/>
                </a:tc>
                <a:tc>
                  <a:txBody>
                    <a:bodyPr/>
                    <a:lstStyle/>
                    <a:p>
                      <a:r>
                        <a:rPr lang="en-GB" sz="1200" dirty="0" smtClean="0"/>
                        <a:t>Medium to high</a:t>
                      </a:r>
                      <a:endParaRPr lang="en-GB" sz="1200" dirty="0"/>
                    </a:p>
                  </a:txBody>
                  <a:tcPr/>
                </a:tc>
                <a:tc>
                  <a:txBody>
                    <a:bodyPr/>
                    <a:lstStyle/>
                    <a:p>
                      <a:r>
                        <a:rPr lang="en-GB" sz="1200" dirty="0" smtClean="0"/>
                        <a:t>Medium to</a:t>
                      </a:r>
                      <a:r>
                        <a:rPr lang="en-GB" sz="1200" baseline="0" dirty="0" smtClean="0"/>
                        <a:t> long</a:t>
                      </a:r>
                      <a:endParaRPr lang="en-GB" sz="1200" dirty="0"/>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091059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2000" dirty="0" smtClean="0"/>
              <a:t>Possible UNC Modifications to Address Finding </a:t>
            </a:r>
            <a:r>
              <a:rPr lang="en-GB" sz="2000" dirty="0"/>
              <a:t>12.1 </a:t>
            </a:r>
            <a:r>
              <a:rPr lang="en-GB" sz="2000" dirty="0" smtClean="0"/>
              <a:t>(Standard </a:t>
            </a:r>
            <a:r>
              <a:rPr lang="en-GB" sz="2000" dirty="0"/>
              <a:t>Conversion Factor used where AQ &gt;732,000 </a:t>
            </a:r>
            <a:r>
              <a:rPr lang="en-GB" sz="2000" dirty="0" smtClean="0"/>
              <a:t>kWh)</a:t>
            </a:r>
            <a:endParaRPr lang="en-GB"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61612463"/>
              </p:ext>
            </p:extLst>
          </p:nvPr>
        </p:nvGraphicFramePr>
        <p:xfrm>
          <a:off x="457200" y="1058863"/>
          <a:ext cx="8229600" cy="3352800"/>
        </p:xfrm>
        <a:graphic>
          <a:graphicData uri="http://schemas.openxmlformats.org/drawingml/2006/table">
            <a:tbl>
              <a:tblPr firstRow="1" bandRow="1">
                <a:tableStyleId>{5C22544A-7EE6-4342-B048-85BDC9FD1C3A}</a:tableStyleId>
              </a:tblPr>
              <a:tblGrid>
                <a:gridCol w="586408">
                  <a:extLst>
                    <a:ext uri="{9D8B030D-6E8A-4147-A177-3AD203B41FA5}">
                      <a16:colId xmlns="" xmlns:a16="http://schemas.microsoft.com/office/drawing/2014/main" val="20000"/>
                    </a:ext>
                  </a:extLst>
                </a:gridCol>
                <a:gridCol w="3528392">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lang="en-GB" sz="1400" dirty="0"/>
                        <a:t>No.</a:t>
                      </a:r>
                    </a:p>
                  </a:txBody>
                  <a:tcPr/>
                </a:tc>
                <a:tc>
                  <a:txBody>
                    <a:bodyPr/>
                    <a:lstStyle/>
                    <a:p>
                      <a:r>
                        <a:rPr lang="en-GB" sz="1400" dirty="0"/>
                        <a:t>Option</a:t>
                      </a:r>
                    </a:p>
                  </a:txBody>
                  <a:tcPr/>
                </a:tc>
                <a:tc>
                  <a:txBody>
                    <a:bodyPr/>
                    <a:lstStyle/>
                    <a:p>
                      <a:r>
                        <a:rPr lang="en-GB" sz="1400" dirty="0"/>
                        <a:t>Likelihood of Success</a:t>
                      </a:r>
                    </a:p>
                  </a:txBody>
                  <a:tcPr/>
                </a:tc>
                <a:tc>
                  <a:txBody>
                    <a:bodyPr/>
                    <a:lstStyle/>
                    <a:p>
                      <a:r>
                        <a:rPr lang="en-GB" sz="1400" dirty="0"/>
                        <a:t>Implementation Lead Times</a:t>
                      </a:r>
                    </a:p>
                  </a:txBody>
                  <a:tcPr/>
                </a:tc>
                <a:extLst>
                  <a:ext uri="{0D108BD9-81ED-4DB2-BD59-A6C34878D82A}">
                    <a16:rowId xmlns="" xmlns:a16="http://schemas.microsoft.com/office/drawing/2014/main" val="10000"/>
                  </a:ext>
                </a:extLst>
              </a:tr>
              <a:tr h="370840">
                <a:tc>
                  <a:txBody>
                    <a:bodyPr/>
                    <a:lstStyle/>
                    <a:p>
                      <a:r>
                        <a:rPr lang="en-GB" sz="1400" dirty="0"/>
                        <a: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Introduce incentives or penalties on inappropriate CFs as an addition to the </a:t>
                      </a:r>
                      <a:r>
                        <a:rPr lang="en-GB" sz="1400" baseline="0" dirty="0" smtClean="0"/>
                        <a:t>existing PAC reports</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Medium/high</a:t>
                      </a:r>
                      <a:r>
                        <a:rPr lang="en-GB" sz="1400" baseline="0" dirty="0" smtClean="0"/>
                        <a:t> – depending on the size of the incentive. </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Medium/long</a:t>
                      </a:r>
                      <a:r>
                        <a:rPr lang="en-GB" sz="1400" baseline="0" dirty="0" smtClean="0"/>
                        <a:t> – UNC Mod timescales plus</a:t>
                      </a:r>
                      <a:r>
                        <a:rPr lang="en-GB" sz="1400" dirty="0" smtClean="0"/>
                        <a:t> system changes </a:t>
                      </a:r>
                    </a:p>
                  </a:txBody>
                  <a:tcPr/>
                </a:tc>
                <a:extLst>
                  <a:ext uri="{0D108BD9-81ED-4DB2-BD59-A6C34878D82A}">
                    <a16:rowId xmlns="" xmlns:a16="http://schemas.microsoft.com/office/drawing/2014/main" val="10001"/>
                  </a:ext>
                </a:extLst>
              </a:tr>
              <a:tr h="370840">
                <a:tc>
                  <a:txBody>
                    <a:bodyPr/>
                    <a:lstStyle/>
                    <a:p>
                      <a:r>
                        <a:rPr lang="en-GB" sz="1400" dirty="0"/>
                        <a:t>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Introduce new process to allow Xoserve to liaise with MAM to obtain the new correction factor – either update </a:t>
                      </a:r>
                      <a:r>
                        <a:rPr lang="en-GB" sz="1400" dirty="0" err="1" smtClean="0"/>
                        <a:t>UKLink</a:t>
                      </a:r>
                      <a:r>
                        <a:rPr lang="en-GB" sz="1400" dirty="0" smtClean="0"/>
                        <a:t> or provide to Shipper to</a:t>
                      </a:r>
                      <a:r>
                        <a:rPr lang="en-GB" sz="1400" baseline="0" dirty="0" smtClean="0"/>
                        <a:t> update</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Medium/high</a:t>
                      </a:r>
                      <a:r>
                        <a:rPr lang="en-GB" sz="1400" baseline="0" dirty="0" smtClean="0"/>
                        <a:t> – depending on the support of the MAM/ Shipper</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Medium/long</a:t>
                      </a:r>
                      <a:r>
                        <a:rPr lang="en-GB" sz="1400" baseline="0" dirty="0" smtClean="0"/>
                        <a:t> – UNC Mod timescales plus</a:t>
                      </a:r>
                      <a:r>
                        <a:rPr lang="en-GB" sz="1400" dirty="0" smtClean="0"/>
                        <a:t> system changes </a:t>
                      </a:r>
                    </a:p>
                  </a:txBody>
                  <a:tcPr/>
                </a:tc>
                <a:extLst>
                  <a:ext uri="{0D108BD9-81ED-4DB2-BD59-A6C34878D82A}">
                    <a16:rowId xmlns="" xmlns:a16="http://schemas.microsoft.com/office/drawing/2014/main" val="10002"/>
                  </a:ext>
                </a:extLst>
              </a:tr>
              <a:tr h="370840">
                <a:tc>
                  <a:txBody>
                    <a:bodyPr/>
                    <a:lstStyle/>
                    <a:p>
                      <a:r>
                        <a:rPr lang="en-GB" sz="1400" dirty="0" smtClean="0"/>
                        <a:t>C.</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Introduce</a:t>
                      </a:r>
                      <a:r>
                        <a:rPr lang="en-GB" sz="1400" baseline="0" dirty="0" smtClean="0"/>
                        <a:t>  new process to allow Xoserve to trigger either a desktop process or a site visit to obtain the new correction factor </a:t>
                      </a:r>
                      <a:r>
                        <a:rPr lang="en-GB" sz="1400" dirty="0" smtClean="0"/>
                        <a:t>– either update </a:t>
                      </a:r>
                      <a:r>
                        <a:rPr lang="en-GB" sz="1400" dirty="0" err="1" smtClean="0"/>
                        <a:t>UKLink</a:t>
                      </a:r>
                      <a:r>
                        <a:rPr lang="en-GB" sz="1400" dirty="0" smtClean="0"/>
                        <a:t> or provide to Shipper to</a:t>
                      </a:r>
                      <a:r>
                        <a:rPr lang="en-GB" sz="1400" baseline="0" dirty="0" smtClean="0"/>
                        <a:t> update</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Medium/high</a:t>
                      </a:r>
                      <a:r>
                        <a:rPr lang="en-GB" sz="1400" baseline="0" dirty="0" smtClean="0"/>
                        <a:t> – depending on the success of site visits</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Medium/long</a:t>
                      </a:r>
                      <a:r>
                        <a:rPr lang="en-GB" sz="1400" baseline="0" dirty="0" smtClean="0"/>
                        <a:t> – UNC Mod timescales plus</a:t>
                      </a:r>
                      <a:r>
                        <a:rPr lang="en-GB" sz="1400" dirty="0" smtClean="0"/>
                        <a:t> system changes </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846255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2000" dirty="0" smtClean="0"/>
              <a:t>Possible UNC Modifications to Address Finding 12.3 (Non-Standard </a:t>
            </a:r>
            <a:r>
              <a:rPr lang="en-GB" sz="2000" dirty="0"/>
              <a:t>Conversion Factor used where AQ </a:t>
            </a:r>
            <a:r>
              <a:rPr lang="en-GB" sz="2000" dirty="0" smtClean="0"/>
              <a:t>&lt;732,000 </a:t>
            </a:r>
            <a:r>
              <a:rPr lang="en-GB" sz="2000" dirty="0"/>
              <a:t>kWh)</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796106"/>
              </p:ext>
            </p:extLst>
          </p:nvPr>
        </p:nvGraphicFramePr>
        <p:xfrm>
          <a:off x="457200" y="1058863"/>
          <a:ext cx="8229600" cy="1981200"/>
        </p:xfrm>
        <a:graphic>
          <a:graphicData uri="http://schemas.openxmlformats.org/drawingml/2006/table">
            <a:tbl>
              <a:tblPr firstRow="1" bandRow="1">
                <a:tableStyleId>{5C22544A-7EE6-4342-B048-85BDC9FD1C3A}</a:tableStyleId>
              </a:tblPr>
              <a:tblGrid>
                <a:gridCol w="586408">
                  <a:extLst>
                    <a:ext uri="{9D8B030D-6E8A-4147-A177-3AD203B41FA5}">
                      <a16:colId xmlns="" xmlns:a16="http://schemas.microsoft.com/office/drawing/2014/main" val="20000"/>
                    </a:ext>
                  </a:extLst>
                </a:gridCol>
                <a:gridCol w="3528392">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lang="en-GB" sz="1400" dirty="0"/>
                        <a:t>No.</a:t>
                      </a:r>
                    </a:p>
                  </a:txBody>
                  <a:tcPr/>
                </a:tc>
                <a:tc>
                  <a:txBody>
                    <a:bodyPr/>
                    <a:lstStyle/>
                    <a:p>
                      <a:r>
                        <a:rPr lang="en-GB" sz="1400" dirty="0"/>
                        <a:t>Option</a:t>
                      </a:r>
                    </a:p>
                  </a:txBody>
                  <a:tcPr/>
                </a:tc>
                <a:tc>
                  <a:txBody>
                    <a:bodyPr/>
                    <a:lstStyle/>
                    <a:p>
                      <a:r>
                        <a:rPr lang="en-GB" sz="1400" dirty="0"/>
                        <a:t>Likelihood of Success</a:t>
                      </a:r>
                    </a:p>
                  </a:txBody>
                  <a:tcPr/>
                </a:tc>
                <a:tc>
                  <a:txBody>
                    <a:bodyPr/>
                    <a:lstStyle/>
                    <a:p>
                      <a:r>
                        <a:rPr lang="en-GB" sz="1400" dirty="0"/>
                        <a:t>Implementation Lead Times</a:t>
                      </a:r>
                    </a:p>
                  </a:txBody>
                  <a:tcPr/>
                </a:tc>
                <a:extLst>
                  <a:ext uri="{0D108BD9-81ED-4DB2-BD59-A6C34878D82A}">
                    <a16:rowId xmlns="" xmlns:a16="http://schemas.microsoft.com/office/drawing/2014/main" val="10000"/>
                  </a:ext>
                </a:extLst>
              </a:tr>
              <a:tr h="370840">
                <a:tc>
                  <a:txBody>
                    <a:bodyPr/>
                    <a:lstStyle/>
                    <a:p>
                      <a:r>
                        <a:rPr lang="en-GB" sz="1400" dirty="0" smtClean="0"/>
                        <a:t>D.</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Introduce incentives or penalties as an addition to the </a:t>
                      </a:r>
                      <a:r>
                        <a:rPr lang="en-GB" sz="1400" baseline="0" dirty="0" smtClean="0"/>
                        <a:t>new PAC reports</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Medium/high</a:t>
                      </a:r>
                      <a:r>
                        <a:rPr lang="en-GB" sz="1400" baseline="0" dirty="0" smtClean="0"/>
                        <a:t> – depending on the size of the incentive. </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Medium/long</a:t>
                      </a:r>
                      <a:r>
                        <a:rPr lang="en-GB" sz="1400" baseline="0" dirty="0" smtClean="0"/>
                        <a:t> – UNC Mod timescales plus</a:t>
                      </a:r>
                      <a:r>
                        <a:rPr lang="en-GB" sz="1400" dirty="0" smtClean="0"/>
                        <a:t> system changes </a:t>
                      </a:r>
                    </a:p>
                  </a:txBody>
                  <a:tcPr/>
                </a:tc>
                <a:extLst>
                  <a:ext uri="{0D108BD9-81ED-4DB2-BD59-A6C34878D82A}">
                    <a16:rowId xmlns="" xmlns:a16="http://schemas.microsoft.com/office/drawing/2014/main" val="10001"/>
                  </a:ext>
                </a:extLst>
              </a:tr>
              <a:tr h="370840">
                <a:tc>
                  <a:txBody>
                    <a:bodyPr/>
                    <a:lstStyle/>
                    <a:p>
                      <a:r>
                        <a:rPr lang="en-GB" sz="1400" dirty="0" smtClean="0"/>
                        <a:t>E.</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Default the Conversion Factor to standard when the AQ drops below</a:t>
                      </a:r>
                      <a:r>
                        <a:rPr lang="en-GB" sz="1400" baseline="0" dirty="0" smtClean="0"/>
                        <a:t> 732,000 [after a qualifying period]</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Medium/high</a:t>
                      </a:r>
                      <a:r>
                        <a:rPr lang="en-GB" sz="1400" baseline="0" dirty="0" smtClean="0"/>
                        <a:t> – depending on length of any qualifying period</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a:t>
                      </a:r>
                      <a:r>
                        <a:rPr lang="en-GB" sz="1400" baseline="0" dirty="0" smtClean="0"/>
                        <a:t> – UNC Mod timescales plus</a:t>
                      </a:r>
                      <a:r>
                        <a:rPr lang="en-GB" sz="1400" dirty="0" smtClean="0"/>
                        <a:t> system changes </a:t>
                      </a:r>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487002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Xoserve Recommendations – 12.1 (Standard Conversion Factor used where AQ &gt;732,000 kWh)</a:t>
            </a:r>
            <a:endParaRPr lang="en-GB" dirty="0"/>
          </a:p>
        </p:txBody>
      </p:sp>
      <p:sp>
        <p:nvSpPr>
          <p:cNvPr id="3" name="Content Placeholder 2"/>
          <p:cNvSpPr>
            <a:spLocks noGrp="1"/>
          </p:cNvSpPr>
          <p:nvPr>
            <p:ph idx="1"/>
          </p:nvPr>
        </p:nvSpPr>
        <p:spPr/>
        <p:txBody>
          <a:bodyPr/>
          <a:lstStyle/>
          <a:p>
            <a:r>
              <a:rPr lang="en-GB" smtClean="0"/>
              <a:t>Xoserve recommendation – combination of activities</a:t>
            </a:r>
            <a:endParaRPr lang="en-GB" dirty="0"/>
          </a:p>
        </p:txBody>
      </p:sp>
      <p:sp>
        <p:nvSpPr>
          <p:cNvPr id="4" name="Rectangle 3"/>
          <p:cNvSpPr/>
          <p:nvPr/>
        </p:nvSpPr>
        <p:spPr>
          <a:xfrm>
            <a:off x="611560" y="1779662"/>
            <a:ext cx="1584176" cy="64807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2. Shipper Engagement</a:t>
            </a:r>
            <a:endParaRPr lang="en-GB" dirty="0">
              <a:solidFill>
                <a:schemeClr val="tx2"/>
              </a:solidFill>
            </a:endParaRPr>
          </a:p>
        </p:txBody>
      </p:sp>
      <p:sp>
        <p:nvSpPr>
          <p:cNvPr id="5" name="Rectangle 4"/>
          <p:cNvSpPr/>
          <p:nvPr/>
        </p:nvSpPr>
        <p:spPr>
          <a:xfrm>
            <a:off x="1907704" y="2643758"/>
            <a:ext cx="1584176" cy="6480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3. PAC Reporting</a:t>
            </a:r>
            <a:endParaRPr lang="en-GB" dirty="0">
              <a:solidFill>
                <a:schemeClr val="tx2"/>
              </a:solidFill>
            </a:endParaRPr>
          </a:p>
        </p:txBody>
      </p:sp>
      <p:sp>
        <p:nvSpPr>
          <p:cNvPr id="6" name="Rectangle 5"/>
          <p:cNvSpPr/>
          <p:nvPr/>
        </p:nvSpPr>
        <p:spPr>
          <a:xfrm>
            <a:off x="3203848" y="3507854"/>
            <a:ext cx="2664296" cy="100811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5A: Introduce penalties</a:t>
            </a:r>
            <a:endParaRPr lang="en-GB" dirty="0">
              <a:solidFill>
                <a:schemeClr val="tx2"/>
              </a:solidFill>
            </a:endParaRPr>
          </a:p>
        </p:txBody>
      </p:sp>
      <p:sp>
        <p:nvSpPr>
          <p:cNvPr id="7" name="Bent-Up Arrow 6"/>
          <p:cNvSpPr/>
          <p:nvPr/>
        </p:nvSpPr>
        <p:spPr>
          <a:xfrm rot="5400000">
            <a:off x="1331640" y="2571750"/>
            <a:ext cx="432048" cy="432048"/>
          </a:xfrm>
          <a:prstGeom prst="bentUpArrow">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Bent-Up Arrow 7"/>
          <p:cNvSpPr/>
          <p:nvPr/>
        </p:nvSpPr>
        <p:spPr>
          <a:xfrm rot="5400000">
            <a:off x="2555776" y="3651869"/>
            <a:ext cx="432048" cy="432048"/>
          </a:xfrm>
          <a:prstGeom prst="bentUpArrow">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195736" y="1779662"/>
            <a:ext cx="2160240" cy="738664"/>
          </a:xfrm>
          <a:prstGeom prst="rect">
            <a:avLst/>
          </a:prstGeom>
          <a:noFill/>
        </p:spPr>
        <p:txBody>
          <a:bodyPr wrap="square" rtlCol="0">
            <a:spAutoFit/>
          </a:bodyPr>
          <a:lstStyle/>
          <a:p>
            <a:r>
              <a:rPr lang="en-GB" sz="1400" b="1" i="1" dirty="0" smtClean="0"/>
              <a:t>Short-term</a:t>
            </a:r>
            <a:r>
              <a:rPr lang="en-GB" sz="1400" i="1" dirty="0" smtClean="0"/>
              <a:t> via Xoserve Account Managers and internal reporting</a:t>
            </a:r>
            <a:endParaRPr lang="en-GB" sz="1400" i="1" dirty="0"/>
          </a:p>
        </p:txBody>
      </p:sp>
      <p:sp>
        <p:nvSpPr>
          <p:cNvPr id="10" name="TextBox 9"/>
          <p:cNvSpPr txBox="1"/>
          <p:nvPr/>
        </p:nvSpPr>
        <p:spPr>
          <a:xfrm>
            <a:off x="3491880" y="2625174"/>
            <a:ext cx="3708412" cy="738664"/>
          </a:xfrm>
          <a:prstGeom prst="rect">
            <a:avLst/>
          </a:prstGeom>
          <a:noFill/>
        </p:spPr>
        <p:txBody>
          <a:bodyPr wrap="square" rtlCol="0">
            <a:spAutoFit/>
          </a:bodyPr>
          <a:lstStyle/>
          <a:p>
            <a:r>
              <a:rPr lang="en-GB" sz="1400" b="1" i="1" dirty="0" smtClean="0"/>
              <a:t>Medium-term</a:t>
            </a:r>
            <a:r>
              <a:rPr lang="en-GB" sz="1400" i="1" dirty="0" smtClean="0"/>
              <a:t> via agreed change to PAC Report Register (UNCC governed) and Change Proposal for extra reports</a:t>
            </a:r>
            <a:endParaRPr lang="en-GB" sz="1400" i="1" dirty="0"/>
          </a:p>
        </p:txBody>
      </p:sp>
      <p:sp>
        <p:nvSpPr>
          <p:cNvPr id="11" name="TextBox 10"/>
          <p:cNvSpPr txBox="1"/>
          <p:nvPr/>
        </p:nvSpPr>
        <p:spPr>
          <a:xfrm>
            <a:off x="5868144" y="3651870"/>
            <a:ext cx="2880320" cy="738664"/>
          </a:xfrm>
          <a:prstGeom prst="rect">
            <a:avLst/>
          </a:prstGeom>
          <a:noFill/>
        </p:spPr>
        <p:txBody>
          <a:bodyPr wrap="square" rtlCol="0">
            <a:spAutoFit/>
          </a:bodyPr>
          <a:lstStyle/>
          <a:p>
            <a:r>
              <a:rPr lang="en-GB" sz="1400" i="1" dirty="0" smtClean="0"/>
              <a:t>Long-term via UNC Modification </a:t>
            </a:r>
            <a:r>
              <a:rPr lang="en-GB" sz="1400" i="1" dirty="0"/>
              <a:t>and Change Proposal </a:t>
            </a:r>
            <a:r>
              <a:rPr lang="en-GB" sz="1400" i="1" dirty="0" smtClean="0"/>
              <a:t>(raised and sponsored by Industry party)</a:t>
            </a:r>
            <a:endParaRPr lang="en-GB" sz="1400" i="1" dirty="0"/>
          </a:p>
        </p:txBody>
      </p:sp>
    </p:spTree>
    <p:extLst>
      <p:ext uri="{BB962C8B-B14F-4D97-AF65-F5344CB8AC3E}">
        <p14:creationId xmlns:p14="http://schemas.microsoft.com/office/powerpoint/2010/main" val="409812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Xoserve Recommendations </a:t>
            </a:r>
            <a:r>
              <a:rPr lang="en-GB" dirty="0"/>
              <a:t>– 12.3 (Non-Standard Conversion Factor used where AQ &lt;732,000 kWh)</a:t>
            </a:r>
          </a:p>
        </p:txBody>
      </p:sp>
      <p:sp>
        <p:nvSpPr>
          <p:cNvPr id="3" name="Content Placeholder 2"/>
          <p:cNvSpPr>
            <a:spLocks noGrp="1"/>
          </p:cNvSpPr>
          <p:nvPr>
            <p:ph idx="1"/>
          </p:nvPr>
        </p:nvSpPr>
        <p:spPr/>
        <p:txBody>
          <a:bodyPr/>
          <a:lstStyle/>
          <a:p>
            <a:r>
              <a:rPr lang="en-GB" smtClean="0"/>
              <a:t>Xoserve recommendation – combination of activities</a:t>
            </a:r>
            <a:endParaRPr lang="en-GB" dirty="0"/>
          </a:p>
        </p:txBody>
      </p:sp>
      <p:sp>
        <p:nvSpPr>
          <p:cNvPr id="4" name="Rectangle 3"/>
          <p:cNvSpPr/>
          <p:nvPr/>
        </p:nvSpPr>
        <p:spPr>
          <a:xfrm>
            <a:off x="611560" y="1635646"/>
            <a:ext cx="1584176" cy="64807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2. Shipper Engagement</a:t>
            </a:r>
            <a:endParaRPr lang="en-GB" dirty="0">
              <a:solidFill>
                <a:schemeClr val="tx2"/>
              </a:solidFill>
            </a:endParaRPr>
          </a:p>
        </p:txBody>
      </p:sp>
      <p:sp>
        <p:nvSpPr>
          <p:cNvPr id="5" name="Rectangle 4"/>
          <p:cNvSpPr/>
          <p:nvPr/>
        </p:nvSpPr>
        <p:spPr>
          <a:xfrm>
            <a:off x="1907704" y="2499742"/>
            <a:ext cx="1584176" cy="8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3. Introduce PAC Reporting</a:t>
            </a:r>
            <a:endParaRPr lang="en-GB" dirty="0">
              <a:solidFill>
                <a:schemeClr val="tx2"/>
              </a:solidFill>
            </a:endParaRPr>
          </a:p>
        </p:txBody>
      </p:sp>
      <p:sp>
        <p:nvSpPr>
          <p:cNvPr id="6" name="Rectangle 5"/>
          <p:cNvSpPr/>
          <p:nvPr/>
        </p:nvSpPr>
        <p:spPr>
          <a:xfrm>
            <a:off x="3203848" y="3507854"/>
            <a:ext cx="2664296" cy="115212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5D and E: Introduce penalties/incentives, revert to standard [after  qualifying period]</a:t>
            </a:r>
            <a:endParaRPr lang="en-GB" dirty="0">
              <a:solidFill>
                <a:schemeClr val="tx2"/>
              </a:solidFill>
            </a:endParaRPr>
          </a:p>
        </p:txBody>
      </p:sp>
      <p:sp>
        <p:nvSpPr>
          <p:cNvPr id="7" name="Bent-Up Arrow 6"/>
          <p:cNvSpPr/>
          <p:nvPr/>
        </p:nvSpPr>
        <p:spPr>
          <a:xfrm rot="5400000">
            <a:off x="1331640" y="2427734"/>
            <a:ext cx="432048" cy="432048"/>
          </a:xfrm>
          <a:prstGeom prst="bentUpArrow">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Bent-Up Arrow 7"/>
          <p:cNvSpPr/>
          <p:nvPr/>
        </p:nvSpPr>
        <p:spPr>
          <a:xfrm rot="5400000">
            <a:off x="2555776" y="3651869"/>
            <a:ext cx="432048" cy="432048"/>
          </a:xfrm>
          <a:prstGeom prst="bentUpArrow">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195736" y="1635646"/>
            <a:ext cx="2160240" cy="738664"/>
          </a:xfrm>
          <a:prstGeom prst="rect">
            <a:avLst/>
          </a:prstGeom>
          <a:noFill/>
        </p:spPr>
        <p:txBody>
          <a:bodyPr wrap="square" rtlCol="0">
            <a:spAutoFit/>
          </a:bodyPr>
          <a:lstStyle/>
          <a:p>
            <a:r>
              <a:rPr lang="en-GB" sz="1400" b="1" i="1" dirty="0" smtClean="0"/>
              <a:t>Short-term</a:t>
            </a:r>
            <a:r>
              <a:rPr lang="en-GB" sz="1400" i="1" dirty="0" smtClean="0"/>
              <a:t> via Xoserve Account Managers and internal reporting</a:t>
            </a:r>
            <a:endParaRPr lang="en-GB" sz="1400" i="1" dirty="0"/>
          </a:p>
        </p:txBody>
      </p:sp>
      <p:sp>
        <p:nvSpPr>
          <p:cNvPr id="10" name="TextBox 9"/>
          <p:cNvSpPr txBox="1"/>
          <p:nvPr/>
        </p:nvSpPr>
        <p:spPr>
          <a:xfrm>
            <a:off x="3491880" y="2481158"/>
            <a:ext cx="3708412" cy="738664"/>
          </a:xfrm>
          <a:prstGeom prst="rect">
            <a:avLst/>
          </a:prstGeom>
          <a:noFill/>
        </p:spPr>
        <p:txBody>
          <a:bodyPr wrap="square" rtlCol="0">
            <a:spAutoFit/>
          </a:bodyPr>
          <a:lstStyle/>
          <a:p>
            <a:r>
              <a:rPr lang="en-GB" sz="1400" b="1" i="1" dirty="0" smtClean="0"/>
              <a:t>Medium-term</a:t>
            </a:r>
            <a:r>
              <a:rPr lang="en-GB" sz="1400" i="1" dirty="0" smtClean="0"/>
              <a:t> via agreed change to PAC Report Register (UNCC governed) and Change Proposal for extra reports</a:t>
            </a:r>
            <a:endParaRPr lang="en-GB" sz="1400" i="1" dirty="0"/>
          </a:p>
        </p:txBody>
      </p:sp>
      <p:sp>
        <p:nvSpPr>
          <p:cNvPr id="11" name="TextBox 10"/>
          <p:cNvSpPr txBox="1"/>
          <p:nvPr/>
        </p:nvSpPr>
        <p:spPr>
          <a:xfrm>
            <a:off x="5868144" y="3651870"/>
            <a:ext cx="2880320" cy="738664"/>
          </a:xfrm>
          <a:prstGeom prst="rect">
            <a:avLst/>
          </a:prstGeom>
          <a:noFill/>
        </p:spPr>
        <p:txBody>
          <a:bodyPr wrap="square" rtlCol="0">
            <a:spAutoFit/>
          </a:bodyPr>
          <a:lstStyle/>
          <a:p>
            <a:r>
              <a:rPr lang="en-GB" sz="1400" i="1" dirty="0" smtClean="0"/>
              <a:t>Long-term via UNC Modification </a:t>
            </a:r>
            <a:r>
              <a:rPr lang="en-GB" sz="1400" i="1" dirty="0"/>
              <a:t>and Change Proposal </a:t>
            </a:r>
            <a:r>
              <a:rPr lang="en-GB" sz="1400" i="1" dirty="0" smtClean="0"/>
              <a:t>(raised and sponsored by Industry party)</a:t>
            </a:r>
            <a:endParaRPr lang="en-GB" sz="1400" i="1" dirty="0"/>
          </a:p>
        </p:txBody>
      </p:sp>
    </p:spTree>
    <p:extLst>
      <p:ext uri="{BB962C8B-B14F-4D97-AF65-F5344CB8AC3E}">
        <p14:creationId xmlns:p14="http://schemas.microsoft.com/office/powerpoint/2010/main" val="2027819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Recommendations</a:t>
            </a:r>
          </a:p>
        </p:txBody>
      </p:sp>
      <p:sp>
        <p:nvSpPr>
          <p:cNvPr id="3" name="Subtitle 2"/>
          <p:cNvSpPr>
            <a:spLocks noGrp="1"/>
          </p:cNvSpPr>
          <p:nvPr>
            <p:ph type="subTitle" idx="1"/>
          </p:nvPr>
        </p:nvSpPr>
        <p:spPr/>
        <p:txBody>
          <a:bodyPr/>
          <a:lstStyle/>
          <a:p>
            <a:r>
              <a:rPr lang="en-GB" dirty="0"/>
              <a:t>Investigation Item </a:t>
            </a:r>
            <a:r>
              <a:rPr lang="en-GB" dirty="0" smtClean="0"/>
              <a:t>12.2</a:t>
            </a:r>
          </a:p>
          <a:p>
            <a:r>
              <a:rPr lang="en-GB" dirty="0" smtClean="0"/>
              <a:t>Standard Conversion Factors</a:t>
            </a:r>
            <a:endParaRPr lang="en-GB" dirty="0"/>
          </a:p>
        </p:txBody>
      </p:sp>
    </p:spTree>
    <p:extLst>
      <p:ext uri="{BB962C8B-B14F-4D97-AF65-F5344CB8AC3E}">
        <p14:creationId xmlns:p14="http://schemas.microsoft.com/office/powerpoint/2010/main" val="729426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Background</a:t>
            </a:r>
          </a:p>
        </p:txBody>
      </p:sp>
      <p:sp>
        <p:nvSpPr>
          <p:cNvPr id="5" name="Content Placeholder 4"/>
          <p:cNvSpPr>
            <a:spLocks noGrp="1"/>
          </p:cNvSpPr>
          <p:nvPr>
            <p:ph sz="half" idx="1"/>
          </p:nvPr>
        </p:nvSpPr>
        <p:spPr>
          <a:xfrm>
            <a:off x="457200" y="900112"/>
            <a:ext cx="4038600" cy="3903885"/>
          </a:xfrm>
        </p:spPr>
        <p:txBody>
          <a:bodyPr>
            <a:normAutofit fontScale="55000" lnSpcReduction="20000"/>
          </a:bodyPr>
          <a:lstStyle/>
          <a:p>
            <a:r>
              <a:rPr lang="en-GB" sz="4400" b="1" dirty="0" smtClean="0">
                <a:solidFill>
                  <a:srgbClr val="3E5AA8"/>
                </a:solidFill>
                <a:ea typeface="+mj-ea"/>
              </a:rPr>
              <a:t>What is the finding?</a:t>
            </a:r>
          </a:p>
          <a:p>
            <a:pPr marL="0" indent="0">
              <a:buNone/>
            </a:pPr>
            <a:r>
              <a:rPr lang="en-GB" sz="2900" b="1" dirty="0"/>
              <a:t>12.2 Use of standard conversion factors for NDM sites &lt; 732,000 kWh AQ, regardless of variations in </a:t>
            </a:r>
            <a:r>
              <a:rPr lang="en-GB" sz="2900" b="1" dirty="0" smtClean="0"/>
              <a:t>LDZ or geography</a:t>
            </a:r>
            <a:endParaRPr lang="en-GB" sz="2900" b="1" dirty="0"/>
          </a:p>
          <a:p>
            <a:pPr marL="285750" indent="-285750"/>
            <a:r>
              <a:rPr lang="en-US" dirty="0"/>
              <a:t>All sites under 732,000 AQ should have a single industry standard </a:t>
            </a:r>
            <a:r>
              <a:rPr lang="en-US" i="1" dirty="0"/>
              <a:t>conversion factor </a:t>
            </a:r>
            <a:r>
              <a:rPr lang="en-US" dirty="0"/>
              <a:t>specified in </a:t>
            </a:r>
            <a:r>
              <a:rPr lang="en-US" dirty="0" smtClean="0"/>
              <a:t>legislation (also referred to as a </a:t>
            </a:r>
            <a:r>
              <a:rPr lang="en-US" i="1" dirty="0" smtClean="0"/>
              <a:t>Correction Factor</a:t>
            </a:r>
            <a:r>
              <a:rPr lang="en-US" dirty="0" smtClean="0"/>
              <a:t>)</a:t>
            </a:r>
            <a:endParaRPr lang="en-US" dirty="0"/>
          </a:p>
          <a:p>
            <a:pPr marL="285750" indent="-285750"/>
            <a:r>
              <a:rPr lang="en-US" dirty="0"/>
              <a:t>Any difference between the standard value and more accurate value would mean that gas was under- or over-metered and would contribute to UIG.  </a:t>
            </a:r>
          </a:p>
          <a:p>
            <a:pPr marL="285750" indent="-285750"/>
            <a:r>
              <a:rPr lang="en-US" dirty="0"/>
              <a:t>Once the reads have been used to calculate an AQ, Nominations and Allocations would also be affected</a:t>
            </a:r>
            <a:endParaRPr lang="en-GB" dirty="0"/>
          </a:p>
          <a:p>
            <a:endParaRPr lang="en-GB" b="1" dirty="0" smtClean="0">
              <a:solidFill>
                <a:srgbClr val="3E5AA8"/>
              </a:solidFill>
              <a:ea typeface="+mj-ea"/>
            </a:endParaRPr>
          </a:p>
        </p:txBody>
      </p:sp>
      <p:sp>
        <p:nvSpPr>
          <p:cNvPr id="6" name="Content Placeholder 5"/>
          <p:cNvSpPr>
            <a:spLocks noGrp="1"/>
          </p:cNvSpPr>
          <p:nvPr>
            <p:ph sz="half" idx="2"/>
          </p:nvPr>
        </p:nvSpPr>
        <p:spPr>
          <a:xfrm>
            <a:off x="4648200" y="900112"/>
            <a:ext cx="4038600" cy="3903885"/>
          </a:xfrm>
        </p:spPr>
        <p:txBody>
          <a:bodyPr>
            <a:normAutofit fontScale="55000" lnSpcReduction="20000"/>
          </a:bodyPr>
          <a:lstStyle/>
          <a:p>
            <a:r>
              <a:rPr lang="en-GB" sz="4400" b="1" dirty="0" smtClean="0">
                <a:solidFill>
                  <a:srgbClr val="3E5AA8"/>
                </a:solidFill>
                <a:ea typeface="+mj-ea"/>
              </a:rPr>
              <a:t>How does it contribute to UIG?</a:t>
            </a:r>
          </a:p>
          <a:p>
            <a:pPr marL="285750" indent="-285750"/>
            <a:r>
              <a:rPr lang="en-US" dirty="0" smtClean="0"/>
              <a:t>Analysis </a:t>
            </a:r>
            <a:r>
              <a:rPr lang="en-US" dirty="0"/>
              <a:t>of the impact of using actual temperatures instead of the standard 12.2 degrees in a colder than average LDZ indicates that the annual effect is non-zero, i.e. that summer over-recording of actual energy does not fully offset the winter under-recording of actual energy.</a:t>
            </a:r>
          </a:p>
          <a:p>
            <a:pPr marL="285750" indent="-285750"/>
            <a:r>
              <a:rPr lang="en-US" dirty="0"/>
              <a:t>Analysis of effect of standard v actual hourly temps on first year post-Nexus shows national impact of standard conversion is 0.4% additional UIG.  Using actual temps would have reduced UIG by up to 3% on peak days and increased it by up to 4% on the warmest days.</a:t>
            </a:r>
          </a:p>
          <a:p>
            <a:endParaRPr lang="en-GB" b="1" dirty="0">
              <a:solidFill>
                <a:srgbClr val="3E5AA8"/>
              </a:solidFill>
              <a:ea typeface="+mj-ea"/>
            </a:endParaRPr>
          </a:p>
        </p:txBody>
      </p:sp>
      <p:sp>
        <p:nvSpPr>
          <p:cNvPr id="7" name="TextBox 6"/>
          <p:cNvSpPr txBox="1"/>
          <p:nvPr/>
        </p:nvSpPr>
        <p:spPr>
          <a:xfrm>
            <a:off x="4716016" y="1788046"/>
            <a:ext cx="3960440" cy="307777"/>
          </a:xfrm>
          <a:prstGeom prst="rect">
            <a:avLst/>
          </a:prstGeom>
          <a:noFill/>
        </p:spPr>
        <p:txBody>
          <a:bodyPr wrap="square" rtlCol="0">
            <a:spAutoFit/>
          </a:bodyPr>
          <a:lstStyle/>
          <a:p>
            <a:pPr marL="285750" indent="-285750">
              <a:buFont typeface="Arial" panose="020B0604020202020204" pitchFamily="34" charset="0"/>
              <a:buChar char="•"/>
            </a:pPr>
            <a:endParaRPr lang="en-GB" sz="1400" dirty="0"/>
          </a:p>
        </p:txBody>
      </p:sp>
      <p:sp>
        <p:nvSpPr>
          <p:cNvPr id="8" name="Rectangle 7"/>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12.2</a:t>
            </a:r>
            <a:endParaRPr lang="en-GB" sz="1600" dirty="0"/>
          </a:p>
        </p:txBody>
      </p:sp>
    </p:spTree>
    <p:extLst>
      <p:ext uri="{BB962C8B-B14F-4D97-AF65-F5344CB8AC3E}">
        <p14:creationId xmlns:p14="http://schemas.microsoft.com/office/powerpoint/2010/main" val="340608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Options to Address </a:t>
            </a:r>
            <a:r>
              <a:rPr lang="en-GB" dirty="0" smtClean="0"/>
              <a:t>Finding 12.2 (Use of Standard national Conversion Factor)</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6428869"/>
              </p:ext>
            </p:extLst>
          </p:nvPr>
        </p:nvGraphicFramePr>
        <p:xfrm>
          <a:off x="457200" y="843558"/>
          <a:ext cx="8229600" cy="2479040"/>
        </p:xfrm>
        <a:graphic>
          <a:graphicData uri="http://schemas.openxmlformats.org/drawingml/2006/table">
            <a:tbl>
              <a:tblPr firstRow="1" bandRow="1">
                <a:tableStyleId>{5C22544A-7EE6-4342-B048-85BDC9FD1C3A}</a:tableStyleId>
              </a:tblPr>
              <a:tblGrid>
                <a:gridCol w="586408">
                  <a:extLst>
                    <a:ext uri="{9D8B030D-6E8A-4147-A177-3AD203B41FA5}">
                      <a16:colId xmlns:a16="http://schemas.microsoft.com/office/drawing/2014/main" xmlns="" val="20000"/>
                    </a:ext>
                  </a:extLst>
                </a:gridCol>
                <a:gridCol w="3384376">
                  <a:extLst>
                    <a:ext uri="{9D8B030D-6E8A-4147-A177-3AD203B41FA5}">
                      <a16:colId xmlns:a16="http://schemas.microsoft.com/office/drawing/2014/main" xmlns="" val="20001"/>
                    </a:ext>
                  </a:extLst>
                </a:gridCol>
                <a:gridCol w="2201416">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en-GB" sz="1200" dirty="0"/>
                        <a:t>No.</a:t>
                      </a:r>
                    </a:p>
                  </a:txBody>
                  <a:tcPr/>
                </a:tc>
                <a:tc>
                  <a:txBody>
                    <a:bodyPr/>
                    <a:lstStyle/>
                    <a:p>
                      <a:r>
                        <a:rPr lang="en-GB" sz="1200" dirty="0"/>
                        <a:t>Option</a:t>
                      </a:r>
                    </a:p>
                  </a:txBody>
                  <a:tcPr/>
                </a:tc>
                <a:tc>
                  <a:txBody>
                    <a:bodyPr/>
                    <a:lstStyle/>
                    <a:p>
                      <a:r>
                        <a:rPr lang="en-GB" sz="1200" dirty="0"/>
                        <a:t>Likelihood of Success</a:t>
                      </a:r>
                    </a:p>
                  </a:txBody>
                  <a:tcPr/>
                </a:tc>
                <a:tc>
                  <a:txBody>
                    <a:bodyPr/>
                    <a:lstStyle/>
                    <a:p>
                      <a:r>
                        <a:rPr lang="en-GB" sz="1200" dirty="0"/>
                        <a:t>Implementation Lead Times</a:t>
                      </a:r>
                    </a:p>
                  </a:txBody>
                  <a:tcPr/>
                </a:tc>
                <a:extLst>
                  <a:ext uri="{0D108BD9-81ED-4DB2-BD59-A6C34878D82A}">
                    <a16:rowId xmlns:a16="http://schemas.microsoft.com/office/drawing/2014/main" xmlns="" val="10000"/>
                  </a:ext>
                </a:extLst>
              </a:tr>
              <a:tr h="370840">
                <a:tc>
                  <a:txBody>
                    <a:bodyPr/>
                    <a:lstStyle/>
                    <a:p>
                      <a:r>
                        <a:rPr lang="en-GB" sz="1200" dirty="0"/>
                        <a:t>1.</a:t>
                      </a:r>
                    </a:p>
                  </a:txBody>
                  <a:tcPr/>
                </a:tc>
                <a:tc>
                  <a:txBody>
                    <a:bodyPr/>
                    <a:lstStyle/>
                    <a:p>
                      <a:r>
                        <a:rPr lang="en-GB" sz="1200" dirty="0"/>
                        <a:t>No action (“Do Nothing” option</a:t>
                      </a:r>
                      <a:r>
                        <a:rPr lang="en-GB" sz="1200" dirty="0" smtClean="0"/>
                        <a:t>) </a:t>
                      </a:r>
                      <a:endParaRPr lang="en-GB" sz="1200" dirty="0"/>
                    </a:p>
                  </a:txBody>
                  <a:tcPr/>
                </a:tc>
                <a:tc>
                  <a:txBody>
                    <a:bodyPr/>
                    <a:lstStyle/>
                    <a:p>
                      <a:r>
                        <a:rPr lang="en-GB" sz="1200" dirty="0"/>
                        <a:t>Very low</a:t>
                      </a:r>
                    </a:p>
                  </a:txBody>
                  <a:tcPr/>
                </a:tc>
                <a:tc>
                  <a:txBody>
                    <a:bodyPr/>
                    <a:lstStyle/>
                    <a:p>
                      <a:r>
                        <a:rPr lang="en-GB" sz="1200" dirty="0"/>
                        <a:t>N/A</a:t>
                      </a:r>
                    </a:p>
                  </a:txBody>
                  <a:tcPr/>
                </a:tc>
                <a:extLst>
                  <a:ext uri="{0D108BD9-81ED-4DB2-BD59-A6C34878D82A}">
                    <a16:rowId xmlns:a16="http://schemas.microsoft.com/office/drawing/2014/main" xmlns="" val="10001"/>
                  </a:ext>
                </a:extLst>
              </a:tr>
              <a:tr h="370840">
                <a:tc>
                  <a:txBody>
                    <a:bodyPr/>
                    <a:lstStyle/>
                    <a:p>
                      <a:r>
                        <a:rPr lang="en-GB" sz="1200"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Use actual temperatures</a:t>
                      </a:r>
                      <a:r>
                        <a:rPr lang="en-GB" sz="1200" baseline="0" dirty="0" smtClean="0"/>
                        <a:t> to convert consumptions used to develop </a:t>
                      </a:r>
                      <a:r>
                        <a:rPr lang="en-GB" sz="1200" dirty="0" smtClean="0"/>
                        <a:t>the NDM Profiles (ALPs and DAFs) </a:t>
                      </a:r>
                    </a:p>
                    <a:p>
                      <a:endParaRPr lang="en-GB" sz="1200" dirty="0"/>
                    </a:p>
                  </a:txBody>
                  <a:tcPr/>
                </a:tc>
                <a:tc>
                  <a:txBody>
                    <a:bodyPr/>
                    <a:lstStyle/>
                    <a:p>
                      <a:r>
                        <a:rPr lang="en-GB" sz="1200" dirty="0" smtClean="0"/>
                        <a:t>Medium</a:t>
                      </a:r>
                      <a:r>
                        <a:rPr lang="en-GB" sz="1200" baseline="0" dirty="0" smtClean="0"/>
                        <a:t> – improves daily allocation but does not correct calculation of metered energy or AQ</a:t>
                      </a:r>
                      <a:endParaRPr lang="en-GB" sz="1200" dirty="0"/>
                    </a:p>
                  </a:txBody>
                  <a:tcPr/>
                </a:tc>
                <a:tc>
                  <a:txBody>
                    <a:bodyPr/>
                    <a:lstStyle/>
                    <a:p>
                      <a:r>
                        <a:rPr lang="en-GB" sz="1200" dirty="0" smtClean="0"/>
                        <a:t>Short/medium – could be implemented for</a:t>
                      </a:r>
                      <a:r>
                        <a:rPr lang="en-GB" sz="1200" baseline="0" dirty="0" smtClean="0"/>
                        <a:t> October 2019</a:t>
                      </a:r>
                      <a:endParaRPr lang="en-GB" sz="1200" dirty="0"/>
                    </a:p>
                  </a:txBody>
                  <a:tcPr/>
                </a:tc>
                <a:extLst>
                  <a:ext uri="{0D108BD9-81ED-4DB2-BD59-A6C34878D82A}">
                    <a16:rowId xmlns:a16="http://schemas.microsoft.com/office/drawing/2014/main" xmlns="" val="10002"/>
                  </a:ext>
                </a:extLst>
              </a:tr>
              <a:tr h="370840">
                <a:tc>
                  <a:txBody>
                    <a:bodyPr/>
                    <a:lstStyle/>
                    <a:p>
                      <a:r>
                        <a:rPr lang="en-GB" sz="1200" dirty="0" smtClean="0"/>
                        <a:t>3.</a:t>
                      </a:r>
                      <a:endParaRPr lang="en-GB" sz="1200" dirty="0"/>
                    </a:p>
                  </a:txBody>
                  <a:tcPr/>
                </a:tc>
                <a:tc>
                  <a:txBody>
                    <a:bodyPr/>
                    <a:lstStyle/>
                    <a:p>
                      <a:r>
                        <a:rPr lang="en-GB" sz="1200" dirty="0" smtClean="0"/>
                        <a:t>Influencing</a:t>
                      </a:r>
                      <a:r>
                        <a:rPr lang="en-GB" sz="1200" baseline="0" dirty="0" smtClean="0"/>
                        <a:t> strategy to amend Thermal Energy Regulations</a:t>
                      </a:r>
                      <a:endParaRPr lang="en-GB" sz="1200" dirty="0"/>
                    </a:p>
                  </a:txBody>
                  <a:tcPr/>
                </a:tc>
                <a:tc>
                  <a:txBody>
                    <a:bodyPr/>
                    <a:lstStyle/>
                    <a:p>
                      <a:r>
                        <a:rPr lang="en-GB" sz="1200" dirty="0" smtClean="0"/>
                        <a:t>Unknown?</a:t>
                      </a:r>
                      <a:endParaRPr lang="en-GB" sz="1200" dirty="0"/>
                    </a:p>
                  </a:txBody>
                  <a:tcPr/>
                </a:tc>
                <a:tc>
                  <a:txBody>
                    <a:bodyPr/>
                    <a:lstStyle/>
                    <a:p>
                      <a:r>
                        <a:rPr lang="en-GB" sz="1200" dirty="0" smtClean="0"/>
                        <a:t>Probably long?</a:t>
                      </a:r>
                      <a:endParaRPr lang="en-GB" sz="1200" dirty="0"/>
                    </a:p>
                  </a:txBody>
                  <a:tcPr/>
                </a:tc>
              </a:tr>
              <a:tr h="370840">
                <a:tc>
                  <a:txBody>
                    <a:bodyPr/>
                    <a:lstStyle/>
                    <a:p>
                      <a:r>
                        <a:rPr lang="en-GB" sz="1200" dirty="0" smtClean="0"/>
                        <a:t>4.</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Changes</a:t>
                      </a:r>
                      <a:r>
                        <a:rPr lang="en-GB" sz="1200" baseline="0" dirty="0" smtClean="0"/>
                        <a:t> to UNC – see next slide</a:t>
                      </a:r>
                      <a:endParaRPr lang="en-GB" sz="1200" dirty="0" smtClean="0"/>
                    </a:p>
                  </a:txBody>
                  <a:tcPr/>
                </a:tc>
                <a:tc>
                  <a:txBody>
                    <a:bodyPr/>
                    <a:lstStyle/>
                    <a:p>
                      <a:r>
                        <a:rPr lang="en-GB" sz="1200" dirty="0" smtClean="0"/>
                        <a:t>Medium to high</a:t>
                      </a:r>
                      <a:endParaRPr lang="en-GB" sz="1200" dirty="0"/>
                    </a:p>
                  </a:txBody>
                  <a:tcPr/>
                </a:tc>
                <a:tc>
                  <a:txBody>
                    <a:bodyPr/>
                    <a:lstStyle/>
                    <a:p>
                      <a:r>
                        <a:rPr lang="en-GB" sz="1200" dirty="0" smtClean="0"/>
                        <a:t>Medium to</a:t>
                      </a:r>
                      <a:r>
                        <a:rPr lang="en-GB" sz="1200" baseline="0" dirty="0" smtClean="0"/>
                        <a:t> long</a:t>
                      </a:r>
                      <a:endParaRPr lang="en-GB" sz="1200" dirty="0"/>
                    </a:p>
                  </a:txBody>
                  <a:tcPr/>
                </a:tc>
              </a:tr>
            </a:tbl>
          </a:graphicData>
        </a:graphic>
      </p:graphicFrame>
    </p:spTree>
    <p:extLst>
      <p:ext uri="{BB962C8B-B14F-4D97-AF65-F5344CB8AC3E}">
        <p14:creationId xmlns:p14="http://schemas.microsoft.com/office/powerpoint/2010/main" val="3823609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Possible UNC Modifications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3631772"/>
              </p:ext>
            </p:extLst>
          </p:nvPr>
        </p:nvGraphicFramePr>
        <p:xfrm>
          <a:off x="457200" y="843558"/>
          <a:ext cx="8229600" cy="4084320"/>
        </p:xfrm>
        <a:graphic>
          <a:graphicData uri="http://schemas.openxmlformats.org/drawingml/2006/table">
            <a:tbl>
              <a:tblPr firstRow="1" bandRow="1">
                <a:tableStyleId>{5C22544A-7EE6-4342-B048-85BDC9FD1C3A}</a:tableStyleId>
              </a:tblPr>
              <a:tblGrid>
                <a:gridCol w="586408">
                  <a:extLst>
                    <a:ext uri="{9D8B030D-6E8A-4147-A177-3AD203B41FA5}">
                      <a16:colId xmlns:a16="http://schemas.microsoft.com/office/drawing/2014/main" xmlns="" val="20000"/>
                    </a:ext>
                  </a:extLst>
                </a:gridCol>
                <a:gridCol w="3528392">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en-GB" sz="1400" dirty="0"/>
                        <a:t>No.</a:t>
                      </a:r>
                    </a:p>
                  </a:txBody>
                  <a:tcPr/>
                </a:tc>
                <a:tc>
                  <a:txBody>
                    <a:bodyPr/>
                    <a:lstStyle/>
                    <a:p>
                      <a:r>
                        <a:rPr lang="en-GB" sz="1400" dirty="0"/>
                        <a:t>Option</a:t>
                      </a:r>
                    </a:p>
                  </a:txBody>
                  <a:tcPr/>
                </a:tc>
                <a:tc>
                  <a:txBody>
                    <a:bodyPr/>
                    <a:lstStyle/>
                    <a:p>
                      <a:r>
                        <a:rPr lang="en-GB" sz="1400" dirty="0"/>
                        <a:t>Likelihood of Success</a:t>
                      </a:r>
                    </a:p>
                  </a:txBody>
                  <a:tcPr/>
                </a:tc>
                <a:tc>
                  <a:txBody>
                    <a:bodyPr/>
                    <a:lstStyle/>
                    <a:p>
                      <a:r>
                        <a:rPr lang="en-GB" sz="1400" dirty="0"/>
                        <a:t>Implementation Lead Times</a:t>
                      </a:r>
                    </a:p>
                  </a:txBody>
                  <a:tcPr/>
                </a:tc>
                <a:extLst>
                  <a:ext uri="{0D108BD9-81ED-4DB2-BD59-A6C34878D82A}">
                    <a16:rowId xmlns:a16="http://schemas.microsoft.com/office/drawing/2014/main" xmlns="" val="10000"/>
                  </a:ext>
                </a:extLst>
              </a:tr>
              <a:tr h="370840">
                <a:tc>
                  <a:txBody>
                    <a:bodyPr/>
                    <a:lstStyle/>
                    <a:p>
                      <a:r>
                        <a:rPr lang="en-GB" sz="1400" dirty="0"/>
                        <a:t>A.</a:t>
                      </a:r>
                    </a:p>
                  </a:txBody>
                  <a:tcPr/>
                </a:tc>
                <a:tc>
                  <a:txBody>
                    <a:bodyPr/>
                    <a:lstStyle/>
                    <a:p>
                      <a:r>
                        <a:rPr lang="en-GB" sz="1400" dirty="0" smtClean="0"/>
                        <a:t>Amend AUGE process to re-distribute</a:t>
                      </a:r>
                      <a:r>
                        <a:rPr lang="en-GB" sz="1400" baseline="0" dirty="0" smtClean="0"/>
                        <a:t> UIG based on estimated impacts of conversion factors (forecast basis)</a:t>
                      </a:r>
                      <a:endParaRPr lang="en-GB" sz="1400" dirty="0"/>
                    </a:p>
                  </a:txBody>
                  <a:tcPr/>
                </a:tc>
                <a:tc>
                  <a:txBody>
                    <a:bodyPr/>
                    <a:lstStyle/>
                    <a:p>
                      <a:r>
                        <a:rPr lang="en-GB" sz="1400" dirty="0" smtClean="0"/>
                        <a:t>Medium/high – depending on actual weather for the year</a:t>
                      </a:r>
                      <a:endParaRPr lang="en-GB" sz="1400" dirty="0"/>
                    </a:p>
                  </a:txBody>
                  <a:tcPr/>
                </a:tc>
                <a:tc>
                  <a:txBody>
                    <a:bodyPr/>
                    <a:lstStyle/>
                    <a:p>
                      <a:r>
                        <a:rPr lang="en-GB" sz="1400" dirty="0" smtClean="0"/>
                        <a:t>Medium</a:t>
                      </a:r>
                      <a:r>
                        <a:rPr lang="en-GB" sz="1400" baseline="0" dirty="0" smtClean="0"/>
                        <a:t> – requires governance changes but probably no system changes </a:t>
                      </a:r>
                      <a:endParaRPr lang="en-GB" sz="1400" dirty="0"/>
                    </a:p>
                  </a:txBody>
                  <a:tcPr/>
                </a:tc>
                <a:extLst>
                  <a:ext uri="{0D108BD9-81ED-4DB2-BD59-A6C34878D82A}">
                    <a16:rowId xmlns:a16="http://schemas.microsoft.com/office/drawing/2014/main" xmlns="" val="10001"/>
                  </a:ext>
                </a:extLst>
              </a:tr>
              <a:tr h="370840">
                <a:tc>
                  <a:txBody>
                    <a:bodyPr/>
                    <a:lstStyle/>
                    <a:p>
                      <a:r>
                        <a:rPr lang="en-GB" sz="1400" dirty="0"/>
                        <a:t>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Retrospective</a:t>
                      </a:r>
                      <a:r>
                        <a:rPr lang="en-GB" sz="1400" baseline="0" dirty="0" smtClean="0"/>
                        <a:t> adjustment to allocations based on actual weather for the year</a:t>
                      </a:r>
                      <a:endParaRPr lang="en-GB" sz="1400" dirty="0" smtClean="0"/>
                    </a:p>
                  </a:txBody>
                  <a:tcPr/>
                </a:tc>
                <a:tc>
                  <a:txBody>
                    <a:bodyPr/>
                    <a:lstStyle/>
                    <a:p>
                      <a:r>
                        <a:rPr lang="en-GB" sz="1400" dirty="0" smtClean="0"/>
                        <a:t>Medium/high – depending</a:t>
                      </a:r>
                      <a:r>
                        <a:rPr lang="en-GB" sz="1400" baseline="0" dirty="0" smtClean="0"/>
                        <a:t> on methodology applied</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Medium to long depending on complexity</a:t>
                      </a:r>
                      <a:r>
                        <a:rPr lang="en-GB" sz="1400" baseline="0" dirty="0" smtClean="0"/>
                        <a:t> of arrangements</a:t>
                      </a:r>
                      <a:endParaRPr lang="en-GB" sz="1400" dirty="0" smtClean="0"/>
                    </a:p>
                  </a:txBody>
                  <a:tcPr/>
                </a:tc>
              </a:tr>
              <a:tr h="370840">
                <a:tc>
                  <a:txBody>
                    <a:bodyPr/>
                    <a:lstStyle/>
                    <a:p>
                      <a:r>
                        <a:rPr lang="en-GB" sz="1400" dirty="0" smtClean="0"/>
                        <a:t>C.</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Introduce an LDZ level conversion factor (permanent/per</a:t>
                      </a:r>
                      <a:r>
                        <a:rPr lang="en-GB" sz="1400" baseline="0" dirty="0" smtClean="0"/>
                        <a:t> year/per month)</a:t>
                      </a:r>
                      <a:endParaRPr lang="en-GB" sz="1400" dirty="0" smtClean="0"/>
                    </a:p>
                  </a:txBody>
                  <a:tcPr/>
                </a:tc>
                <a:tc>
                  <a:txBody>
                    <a:bodyPr/>
                    <a:lstStyle/>
                    <a:p>
                      <a:r>
                        <a:rPr lang="en-GB" sz="1400" dirty="0" smtClean="0"/>
                        <a:t>Low to medium – depending on whether</a:t>
                      </a:r>
                      <a:r>
                        <a:rPr lang="en-GB" sz="1400" baseline="0" dirty="0" smtClean="0"/>
                        <a:t> annual/monthly</a:t>
                      </a:r>
                      <a:endParaRPr lang="en-GB" sz="1400" dirty="0"/>
                    </a:p>
                  </a:txBody>
                  <a:tcPr/>
                </a:tc>
                <a:tc>
                  <a:txBody>
                    <a:bodyPr/>
                    <a:lstStyle/>
                    <a:p>
                      <a:r>
                        <a:rPr lang="en-GB" sz="1400" dirty="0" smtClean="0"/>
                        <a:t>Medium to long depending on complexity</a:t>
                      </a:r>
                      <a:r>
                        <a:rPr lang="en-GB" sz="1400" baseline="0" dirty="0" smtClean="0"/>
                        <a:t> of arrangements</a:t>
                      </a:r>
                      <a:endParaRPr lang="en-GB" sz="1400" dirty="0"/>
                    </a:p>
                  </a:txBody>
                  <a:tcPr/>
                </a:tc>
                <a:extLst>
                  <a:ext uri="{0D108BD9-81ED-4DB2-BD59-A6C34878D82A}">
                    <a16:rowId xmlns:a16="http://schemas.microsoft.com/office/drawing/2014/main" xmlns="" val="10002"/>
                  </a:ext>
                </a:extLst>
              </a:tr>
              <a:tr h="370840">
                <a:tc>
                  <a:txBody>
                    <a:bodyPr/>
                    <a:lstStyle/>
                    <a:p>
                      <a:pPr marL="0" algn="l" defTabSz="914400" rtl="0" eaLnBrk="1" latinLnBrk="0" hangingPunct="1"/>
                      <a:r>
                        <a:rPr lang="en-GB" sz="1400" kern="1200" dirty="0" smtClean="0">
                          <a:solidFill>
                            <a:schemeClr val="dk1"/>
                          </a:solidFill>
                          <a:latin typeface="+mn-lt"/>
                          <a:ea typeface="+mn-ea"/>
                          <a:cs typeface="+mn-cs"/>
                        </a:rPr>
                        <a:t>D.</a:t>
                      </a:r>
                      <a:endParaRPr lang="en-GB"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Amend UNC/legislation to require site specific conversion for</a:t>
                      </a:r>
                      <a:r>
                        <a:rPr lang="en-GB" sz="1400" baseline="0" dirty="0" smtClean="0"/>
                        <a:t> every site</a:t>
                      </a:r>
                      <a:endParaRPr lang="en-GB" sz="1400" dirty="0" smtClean="0"/>
                    </a:p>
                  </a:txBody>
                  <a:tcPr/>
                </a:tc>
                <a:tc>
                  <a:txBody>
                    <a:bodyPr/>
                    <a:lstStyle/>
                    <a:p>
                      <a:r>
                        <a:rPr lang="en-GB" sz="1400" dirty="0" smtClean="0"/>
                        <a:t>Low to medium due to</a:t>
                      </a:r>
                      <a:r>
                        <a:rPr lang="en-GB" sz="1400" baseline="0" dirty="0" smtClean="0"/>
                        <a:t> scale of workload</a:t>
                      </a:r>
                      <a:endParaRPr lang="en-GB" sz="1400" dirty="0"/>
                    </a:p>
                  </a:txBody>
                  <a:tcPr/>
                </a:tc>
                <a:tc>
                  <a:txBody>
                    <a:bodyPr/>
                    <a:lstStyle/>
                    <a:p>
                      <a:r>
                        <a:rPr lang="en-GB" sz="1400" dirty="0" smtClean="0"/>
                        <a:t>Short/medium – creation of capability only</a:t>
                      </a:r>
                      <a:endParaRPr lang="en-GB" sz="1400" dirty="0"/>
                    </a:p>
                  </a:txBody>
                  <a:tcPr/>
                </a:tc>
                <a:extLst>
                  <a:ext uri="{0D108BD9-81ED-4DB2-BD59-A6C34878D82A}">
                    <a16:rowId xmlns:a16="http://schemas.microsoft.com/office/drawing/2014/main" xmlns="" val="10003"/>
                  </a:ext>
                </a:extLst>
              </a:tr>
            </a:tbl>
          </a:graphicData>
        </a:graphic>
      </p:graphicFrame>
      <p:sp>
        <p:nvSpPr>
          <p:cNvPr id="4" name="Rectangle 3"/>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12.2</a:t>
            </a:r>
            <a:endParaRPr lang="en-GB" sz="1600" dirty="0"/>
          </a:p>
        </p:txBody>
      </p:sp>
    </p:spTree>
    <p:extLst>
      <p:ext uri="{BB962C8B-B14F-4D97-AF65-F5344CB8AC3E}">
        <p14:creationId xmlns:p14="http://schemas.microsoft.com/office/powerpoint/2010/main" val="3823759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xmlns="" id="{02D4E185-FBF5-3446-B3E1-6F3AB6C27A45}"/>
              </a:ext>
            </a:extLst>
          </p:cNvPr>
          <p:cNvSpPr>
            <a:spLocks noChangeAspect="1" noChangeArrowheads="1"/>
          </p:cNvSpPr>
          <p:nvPr/>
        </p:nvSpPr>
        <p:spPr bwMode="gray">
          <a:xfrm>
            <a:off x="1979712" y="1131910"/>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614120980"/>
              </p:ext>
            </p:extLst>
          </p:nvPr>
        </p:nvGraphicFramePr>
        <p:xfrm>
          <a:off x="247134" y="638207"/>
          <a:ext cx="1240410" cy="1637520"/>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59996">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e 6">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257623481"/>
              </p:ext>
            </p:extLst>
          </p:nvPr>
        </p:nvGraphicFramePr>
        <p:xfrm>
          <a:off x="247134" y="2355726"/>
          <a:ext cx="4202558" cy="2641742"/>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xmlns="" val="20000"/>
                    </a:ext>
                  </a:extLst>
                </a:gridCol>
                <a:gridCol w="719455">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504055">
                  <a:extLst>
                    <a:ext uri="{9D8B030D-6E8A-4147-A177-3AD203B41FA5}">
                      <a16:colId xmlns:a16="http://schemas.microsoft.com/office/drawing/2014/main" xmlns="" val="20003"/>
                    </a:ext>
                  </a:extLst>
                </a:gridCol>
              </a:tblGrid>
              <a:tr h="174508">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Complete Sprint 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AA + IA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Sprint 3 Kick off Workshop / Deliverable</a:t>
                      </a:r>
                      <a:r>
                        <a:rPr lang="en-GB" sz="800" kern="1200" baseline="0" dirty="0">
                          <a:solidFill>
                            <a:schemeClr val="tx2"/>
                          </a:solidFill>
                          <a:latin typeface="+mn-lt"/>
                          <a:ea typeface="Calibri" panose="020F0502020204030204" pitchFamily="34" charset="0"/>
                          <a:cs typeface="Times New Roman" panose="02020603050405020304" pitchFamily="18" charset="0"/>
                        </a:rPr>
                        <a:t> prioritisation</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AA + IA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Agree</a:t>
                      </a:r>
                      <a:r>
                        <a:rPr lang="en-GB" sz="800" kern="1200" baseline="0" dirty="0">
                          <a:solidFill>
                            <a:schemeClr val="tx2"/>
                          </a:solidFill>
                          <a:latin typeface="+mn-lt"/>
                          <a:ea typeface="Calibri" panose="020F0502020204030204" pitchFamily="34" charset="0"/>
                          <a:cs typeface="Times New Roman" panose="02020603050405020304" pitchFamily="18" charset="0"/>
                        </a:rPr>
                        <a:t> appropriate forum for creation of shipper dashboards</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Customer</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10/10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Publish Data Tree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AA +</a:t>
                      </a:r>
                      <a:r>
                        <a:rPr lang="en-GB" sz="800" kern="1200" baseline="0" dirty="0">
                          <a:solidFill>
                            <a:schemeClr val="tx2"/>
                          </a:solidFill>
                          <a:latin typeface="+mj-lt"/>
                          <a:ea typeface="Calibri" charset="0"/>
                          <a:cs typeface="Times New Roman" panose="02020603050405020304" pitchFamily="18" charset="0"/>
                        </a:rPr>
                        <a:t> IA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12/10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Publication of Sprint </a:t>
                      </a:r>
                      <a:r>
                        <a:rPr lang="en-US" sz="800" kern="1200" baseline="0" dirty="0">
                          <a:solidFill>
                            <a:schemeClr val="tx2"/>
                          </a:solidFill>
                          <a:latin typeface="+mj-lt"/>
                          <a:cs typeface="Times New Roman" panose="02020603050405020304" pitchFamily="18" charset="0"/>
                        </a:rPr>
                        <a:t> 2 </a:t>
                      </a:r>
                      <a:r>
                        <a:rPr lang="en-US" sz="800" kern="1200" dirty="0">
                          <a:solidFill>
                            <a:schemeClr val="tx2"/>
                          </a:solidFill>
                          <a:latin typeface="+mj-lt"/>
                          <a:cs typeface="Times New Roman" panose="02020603050405020304" pitchFamily="18" charset="0"/>
                        </a:rPr>
                        <a:t>Executive Summary</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AA +</a:t>
                      </a:r>
                      <a:r>
                        <a:rPr lang="en-GB" sz="800" kern="1200" baseline="0" dirty="0">
                          <a:solidFill>
                            <a:schemeClr val="tx2"/>
                          </a:solidFill>
                          <a:latin typeface="+mn-lt"/>
                          <a:ea typeface="Calibri" charset="0"/>
                          <a:cs typeface="Times New Roman" panose="02020603050405020304" pitchFamily="18" charset="0"/>
                        </a:rPr>
                        <a:t> IA</a:t>
                      </a:r>
                      <a:endParaRPr lang="en-GB" sz="800" kern="1200" dirty="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12/10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Publication of Sprint 3 Executive Summary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AA + IA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25/10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Attend UIG working group - dashboard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31/10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Sprint 4 Executive Summary</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panose="020F0502020204030204" pitchFamily="34" charset="0"/>
                          <a:cs typeface="Times New Roman" panose="02020603050405020304" pitchFamily="18" charset="0"/>
                        </a:rPr>
                        <a:t>Publication of Sprint 5 Executive Summary</a:t>
                      </a:r>
                      <a:endParaRPr lang="en-GB" sz="800" kern="1200" dirty="0">
                        <a:solidFill>
                          <a:schemeClr val="tx2"/>
                        </a:solidFill>
                        <a:latin typeface="+mn-lt"/>
                        <a:ea typeface="Calibri" panose="020F0502020204030204" pitchFamily="34" charset="0"/>
                        <a:cs typeface="Times New Roman" panose="02020603050405020304" pitchFamily="18" charset="0"/>
                      </a:endParaRPr>
                    </a:p>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bl>
          </a:graphicData>
        </a:graphic>
      </p:graphicFrame>
      <p:graphicFrame>
        <p:nvGraphicFramePr>
          <p:cNvPr id="8" name="Table 7">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3473805051"/>
              </p:ext>
            </p:extLst>
          </p:nvPr>
        </p:nvGraphicFramePr>
        <p:xfrm>
          <a:off x="4644007" y="2381308"/>
          <a:ext cx="4176464" cy="1602385"/>
        </p:xfrm>
        <a:graphic>
          <a:graphicData uri="http://schemas.openxmlformats.org/drawingml/2006/table">
            <a:tbl>
              <a:tblPr firstRow="1" bandRow="1">
                <a:tableStyleId>{5C22544A-7EE6-4342-B048-85BDC9FD1C3A}</a:tableStyleId>
              </a:tblPr>
              <a:tblGrid>
                <a:gridCol w="2313516">
                  <a:extLst>
                    <a:ext uri="{9D8B030D-6E8A-4147-A177-3AD203B41FA5}">
                      <a16:colId xmlns:a16="http://schemas.microsoft.com/office/drawing/2014/main" xmlns="" val="20000"/>
                    </a:ext>
                  </a:extLst>
                </a:gridCol>
                <a:gridCol w="710820">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tblGrid>
              <a:tr h="139407">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0045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Sprint 6 Executive Summary</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06/12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294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Findings - 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3158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Present</a:t>
                      </a:r>
                      <a:r>
                        <a:rPr lang="en-GB" sz="800" kern="1200" baseline="0" dirty="0">
                          <a:solidFill>
                            <a:schemeClr val="tx2"/>
                          </a:solidFill>
                          <a:latin typeface="+mn-lt"/>
                          <a:ea typeface="Calibri" panose="020F0502020204030204" pitchFamily="34" charset="0"/>
                          <a:cs typeface="Times New Roman" panose="02020603050405020304" pitchFamily="18" charset="0"/>
                        </a:rPr>
                        <a:t> documented Recommendations at </a:t>
                      </a:r>
                      <a:r>
                        <a:rPr lang="en-GB" sz="800" kern="1200" baseline="0" dirty="0" err="1">
                          <a:solidFill>
                            <a:schemeClr val="tx2"/>
                          </a:solidFill>
                          <a:latin typeface="+mn-lt"/>
                          <a:ea typeface="Calibri" panose="020F0502020204030204" pitchFamily="34" charset="0"/>
                          <a:cs typeface="Times New Roman" panose="02020603050405020304" pitchFamily="18" charset="0"/>
                        </a:rPr>
                        <a:t>ChMC</a:t>
                      </a:r>
                      <a:r>
                        <a:rPr lang="en-GB" sz="800" kern="1200" baseline="0" dirty="0">
                          <a:solidFill>
                            <a:schemeClr val="tx2"/>
                          </a:solidFill>
                          <a:latin typeface="+mn-lt"/>
                          <a:ea typeface="Calibri" panose="020F0502020204030204" pitchFamily="34" charset="0"/>
                          <a:cs typeface="Times New Roman" panose="02020603050405020304" pitchFamily="18" charset="0"/>
                        </a:rPr>
                        <a:t> December</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12/12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panose="020F0502020204030204" pitchFamily="34" charset="0"/>
                          <a:cs typeface="Times New Roman" panose="02020603050405020304" pitchFamily="18" charset="0"/>
                        </a:rPr>
                        <a:t>Attend UIG working group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Present documented Recommendations at </a:t>
                      </a:r>
                      <a:r>
                        <a:rPr lang="en-GB" sz="800" kern="1200" dirty="0" err="1">
                          <a:solidFill>
                            <a:schemeClr val="tx2"/>
                          </a:solidFill>
                          <a:latin typeface="+mj-lt"/>
                          <a:ea typeface="Calibri" panose="020F0502020204030204" pitchFamily="34" charset="0"/>
                          <a:cs typeface="Times New Roman" panose="02020603050405020304" pitchFamily="18" charset="0"/>
                        </a:rPr>
                        <a:t>ChMC</a:t>
                      </a:r>
                      <a:r>
                        <a:rPr lang="en-GB" sz="800" kern="1200" dirty="0">
                          <a:solidFill>
                            <a:schemeClr val="tx2"/>
                          </a:solidFill>
                          <a:latin typeface="+mj-lt"/>
                          <a:ea typeface="Calibri" panose="020F0502020204030204" pitchFamily="34" charset="0"/>
                          <a:cs typeface="Times New Roman" panose="02020603050405020304" pitchFamily="18" charset="0"/>
                        </a:rPr>
                        <a:t> January</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09/01</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9" name="TextBox 8">
            <a:extLst>
              <a:ext uri="{FF2B5EF4-FFF2-40B4-BE49-F238E27FC236}">
                <a16:creationId xmlns:a16="http://schemas.microsoft.com/office/drawing/2014/main" xmlns="" id="{CB52235E-B02C-D446-8E73-FC4656F5C1A2}"/>
              </a:ext>
            </a:extLst>
          </p:cNvPr>
          <p:cNvSpPr txBox="1"/>
          <p:nvPr/>
        </p:nvSpPr>
        <p:spPr>
          <a:xfrm>
            <a:off x="1835696" y="752386"/>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2714136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Xoserve Recommendations</a:t>
            </a:r>
          </a:p>
        </p:txBody>
      </p:sp>
      <p:sp>
        <p:nvSpPr>
          <p:cNvPr id="3" name="Content Placeholder 2"/>
          <p:cNvSpPr>
            <a:spLocks noGrp="1"/>
          </p:cNvSpPr>
          <p:nvPr>
            <p:ph idx="1"/>
          </p:nvPr>
        </p:nvSpPr>
        <p:spPr/>
        <p:txBody>
          <a:bodyPr/>
          <a:lstStyle/>
          <a:p>
            <a:r>
              <a:rPr lang="en-GB" dirty="0" smtClean="0"/>
              <a:t>Xoserve recommendation</a:t>
            </a:r>
            <a:endParaRPr lang="en-GB" dirty="0"/>
          </a:p>
        </p:txBody>
      </p:sp>
      <p:sp>
        <p:nvSpPr>
          <p:cNvPr id="4" name="Rectangle 3"/>
          <p:cNvSpPr/>
          <p:nvPr/>
        </p:nvSpPr>
        <p:spPr>
          <a:xfrm>
            <a:off x="611560" y="1779662"/>
            <a:ext cx="3240360" cy="64807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2"/>
                </a:solidFill>
              </a:rPr>
              <a:t>2. Use actual temperatures in NDM Profile development</a:t>
            </a:r>
            <a:endParaRPr lang="en-GB" dirty="0">
              <a:solidFill>
                <a:schemeClr val="tx2"/>
              </a:solidFill>
            </a:endParaRPr>
          </a:p>
        </p:txBody>
      </p:sp>
      <p:sp>
        <p:nvSpPr>
          <p:cNvPr id="9" name="TextBox 8"/>
          <p:cNvSpPr txBox="1"/>
          <p:nvPr/>
        </p:nvSpPr>
        <p:spPr>
          <a:xfrm>
            <a:off x="3851920" y="1779662"/>
            <a:ext cx="2160240" cy="523220"/>
          </a:xfrm>
          <a:prstGeom prst="rect">
            <a:avLst/>
          </a:prstGeom>
          <a:noFill/>
        </p:spPr>
        <p:txBody>
          <a:bodyPr wrap="square" rtlCol="0">
            <a:spAutoFit/>
          </a:bodyPr>
          <a:lstStyle/>
          <a:p>
            <a:r>
              <a:rPr lang="en-GB" sz="1400" b="1" i="1" dirty="0" smtClean="0"/>
              <a:t>Short-term</a:t>
            </a:r>
            <a:r>
              <a:rPr lang="en-GB" sz="1400" i="1" dirty="0" smtClean="0"/>
              <a:t> via Demand Estimation processes</a:t>
            </a:r>
            <a:endParaRPr lang="en-GB" sz="1400" i="1" dirty="0"/>
          </a:p>
        </p:txBody>
      </p:sp>
      <p:sp>
        <p:nvSpPr>
          <p:cNvPr id="10" name="TextBox 9"/>
          <p:cNvSpPr txBox="1"/>
          <p:nvPr/>
        </p:nvSpPr>
        <p:spPr>
          <a:xfrm>
            <a:off x="575556" y="3705294"/>
            <a:ext cx="5868652" cy="954107"/>
          </a:xfrm>
          <a:prstGeom prst="rect">
            <a:avLst/>
          </a:prstGeom>
          <a:noFill/>
        </p:spPr>
        <p:txBody>
          <a:bodyPr wrap="square" rtlCol="0">
            <a:spAutoFit/>
          </a:bodyPr>
          <a:lstStyle/>
          <a:p>
            <a:r>
              <a:rPr lang="en-GB" sz="1400" b="1" i="1" dirty="0" smtClean="0"/>
              <a:t>Rationale: </a:t>
            </a:r>
            <a:r>
              <a:rPr lang="en-GB" sz="1400" dirty="0" smtClean="0"/>
              <a:t>Other options would be complex and have unpredictable impacts – annualised impact is likely to be low</a:t>
            </a:r>
          </a:p>
          <a:p>
            <a:r>
              <a:rPr lang="en-GB" sz="1400" dirty="0" smtClean="0"/>
              <a:t>The revised ALPs and DAFs would also be used in AQ calculation, removing some of the annualised impact of this error</a:t>
            </a:r>
            <a:endParaRPr lang="en-GB" sz="1400" dirty="0"/>
          </a:p>
        </p:txBody>
      </p:sp>
      <p:sp>
        <p:nvSpPr>
          <p:cNvPr id="12" name="Rectangle 11"/>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12.2</a:t>
            </a:r>
            <a:endParaRPr lang="en-GB" sz="1600" dirty="0"/>
          </a:p>
        </p:txBody>
      </p:sp>
    </p:spTree>
    <p:extLst>
      <p:ext uri="{BB962C8B-B14F-4D97-AF65-F5344CB8AC3E}">
        <p14:creationId xmlns:p14="http://schemas.microsoft.com/office/powerpoint/2010/main" val="326203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t>                    Plan on Page</a:t>
            </a:r>
          </a:p>
        </p:txBody>
      </p:sp>
      <p:sp>
        <p:nvSpPr>
          <p:cNvPr id="12" name="Rectangle 11">
            <a:extLst>
              <a:ext uri="{FF2B5EF4-FFF2-40B4-BE49-F238E27FC236}">
                <a16:creationId xmlns:a16="http://schemas.microsoft.com/office/drawing/2014/main" xmlns="" id="{B64306B3-3585-5E46-BA3A-D8B3C1223180}"/>
              </a:ext>
            </a:extLst>
          </p:cNvPr>
          <p:cNvSpPr/>
          <p:nvPr/>
        </p:nvSpPr>
        <p:spPr bwMode="auto">
          <a:xfrm>
            <a:off x="5508104" y="195486"/>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3" name="Diamond 12">
            <a:extLst>
              <a:ext uri="{FF2B5EF4-FFF2-40B4-BE49-F238E27FC236}">
                <a16:creationId xmlns:a16="http://schemas.microsoft.com/office/drawing/2014/main" xmlns=""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4" name="TextBox 13">
            <a:extLst>
              <a:ext uri="{FF2B5EF4-FFF2-40B4-BE49-F238E27FC236}">
                <a16:creationId xmlns:a16="http://schemas.microsoft.com/office/drawing/2014/main" xmlns="" id="{F6B8063B-A63C-804E-BE6B-8BA555583BC4}"/>
              </a:ext>
            </a:extLst>
          </p:cNvPr>
          <p:cNvSpPr txBox="1"/>
          <p:nvPr/>
        </p:nvSpPr>
        <p:spPr>
          <a:xfrm>
            <a:off x="6479193"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5" name="Diamond 14">
            <a:extLst>
              <a:ext uri="{FF2B5EF4-FFF2-40B4-BE49-F238E27FC236}">
                <a16:creationId xmlns:a16="http://schemas.microsoft.com/office/drawing/2014/main" xmlns="" id="{5F6F08A8-4516-2149-B434-0B4218F20DA7}"/>
              </a:ext>
            </a:extLst>
          </p:cNvPr>
          <p:cNvSpPr/>
          <p:nvPr/>
        </p:nvSpPr>
        <p:spPr>
          <a:xfrm>
            <a:off x="7236296" y="254951"/>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6" name="TextBox 15">
            <a:extLst>
              <a:ext uri="{FF2B5EF4-FFF2-40B4-BE49-F238E27FC236}">
                <a16:creationId xmlns:a16="http://schemas.microsoft.com/office/drawing/2014/main" xmlns="" id="{B28A795C-A89F-7E4F-AFD7-DF1859237223}"/>
              </a:ext>
            </a:extLst>
          </p:cNvPr>
          <p:cNvSpPr txBox="1"/>
          <p:nvPr/>
        </p:nvSpPr>
        <p:spPr>
          <a:xfrm>
            <a:off x="7415297"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17" name="Triangle 152">
            <a:extLst>
              <a:ext uri="{FF2B5EF4-FFF2-40B4-BE49-F238E27FC236}">
                <a16:creationId xmlns:a16="http://schemas.microsoft.com/office/drawing/2014/main" xmlns=""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18" name="TextBox 17">
            <a:extLst>
              <a:ext uri="{FF2B5EF4-FFF2-40B4-BE49-F238E27FC236}">
                <a16:creationId xmlns:a16="http://schemas.microsoft.com/office/drawing/2014/main" xmlns="" id="{AD6031FF-D932-4F45-9D83-CFA5F6CB41C5}"/>
              </a:ext>
            </a:extLst>
          </p:cNvPr>
          <p:cNvSpPr txBox="1"/>
          <p:nvPr/>
        </p:nvSpPr>
        <p:spPr>
          <a:xfrm>
            <a:off x="8207385" y="265606"/>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19" name="Oval 18"/>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0" name="TextBox 19">
            <a:extLst>
              <a:ext uri="{FF2B5EF4-FFF2-40B4-BE49-F238E27FC236}">
                <a16:creationId xmlns:a16="http://schemas.microsoft.com/office/drawing/2014/main" xmlns="" id="{F6B8063B-A63C-804E-BE6B-8BA555583BC4}"/>
              </a:ext>
            </a:extLst>
          </p:cNvPr>
          <p:cNvSpPr txBox="1"/>
          <p:nvPr/>
        </p:nvSpPr>
        <p:spPr>
          <a:xfrm>
            <a:off x="5724128" y="262500"/>
            <a:ext cx="613087" cy="221018"/>
          </a:xfrm>
          <a:prstGeom prst="rect">
            <a:avLst/>
          </a:prstGeom>
          <a:noFill/>
        </p:spPr>
        <p:txBody>
          <a:bodyPr wrap="square" lIns="18000" tIns="18000" rIns="18000" bIns="18000" rtlCol="0">
            <a:spAutoFit/>
          </a:bodyPr>
          <a:lstStyle/>
          <a:p>
            <a:r>
              <a:rPr lang="en-US" sz="600" dirty="0"/>
              <a:t>Completed activity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99541"/>
            <a:ext cx="9036495" cy="4124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769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Sprint 6 (placeholder)</a:t>
            </a:r>
          </a:p>
        </p:txBody>
      </p:sp>
    </p:spTree>
    <p:extLst>
      <p:ext uri="{BB962C8B-B14F-4D97-AF65-F5344CB8AC3E}">
        <p14:creationId xmlns:p14="http://schemas.microsoft.com/office/powerpoint/2010/main" val="321543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Taskforce Funding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25" y="843558"/>
            <a:ext cx="7953375" cy="3792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6835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Recommendations</a:t>
            </a:r>
          </a:p>
        </p:txBody>
      </p:sp>
      <p:sp>
        <p:nvSpPr>
          <p:cNvPr id="3" name="Subtitle 2"/>
          <p:cNvSpPr>
            <a:spLocks noGrp="1"/>
          </p:cNvSpPr>
          <p:nvPr>
            <p:ph type="subTitle" idx="1"/>
          </p:nvPr>
        </p:nvSpPr>
        <p:spPr/>
        <p:txBody>
          <a:bodyPr>
            <a:normAutofit/>
          </a:bodyPr>
          <a:lstStyle/>
          <a:p>
            <a:r>
              <a:rPr lang="en-GB" sz="1600" dirty="0" smtClean="0"/>
              <a:t>Investigation Item 1 - Use of Estimates for DM sites</a:t>
            </a:r>
          </a:p>
          <a:p>
            <a:r>
              <a:rPr lang="en-GB" sz="1600" dirty="0" smtClean="0"/>
              <a:t>Investigation </a:t>
            </a:r>
            <a:r>
              <a:rPr lang="en-GB" sz="1600" dirty="0"/>
              <a:t>Item </a:t>
            </a:r>
            <a:r>
              <a:rPr lang="en-GB" sz="1600" dirty="0" smtClean="0"/>
              <a:t>3.2.1- EUC09 Sites</a:t>
            </a:r>
          </a:p>
          <a:p>
            <a:r>
              <a:rPr lang="en-GB" sz="1600" dirty="0" smtClean="0"/>
              <a:t>Investigation Item 12.1 &amp; 12.3 - Conversion Factors</a:t>
            </a:r>
          </a:p>
          <a:p>
            <a:r>
              <a:rPr lang="en-GB" sz="1600" dirty="0" smtClean="0"/>
              <a:t>Investigation Item 12.2 - Conversion Factors</a:t>
            </a:r>
            <a:endParaRPr lang="en-GB" sz="1600" dirty="0"/>
          </a:p>
        </p:txBody>
      </p:sp>
    </p:spTree>
    <p:extLst>
      <p:ext uri="{BB962C8B-B14F-4D97-AF65-F5344CB8AC3E}">
        <p14:creationId xmlns:p14="http://schemas.microsoft.com/office/powerpoint/2010/main" val="3901607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Recommendations</a:t>
            </a:r>
          </a:p>
        </p:txBody>
      </p:sp>
      <p:sp>
        <p:nvSpPr>
          <p:cNvPr id="3" name="Subtitle 2"/>
          <p:cNvSpPr>
            <a:spLocks noGrp="1"/>
          </p:cNvSpPr>
          <p:nvPr>
            <p:ph type="subTitle" idx="1"/>
          </p:nvPr>
        </p:nvSpPr>
        <p:spPr/>
        <p:txBody>
          <a:bodyPr/>
          <a:lstStyle/>
          <a:p>
            <a:r>
              <a:rPr lang="en-GB" dirty="0"/>
              <a:t>Investigation Item </a:t>
            </a:r>
            <a:r>
              <a:rPr lang="en-GB" dirty="0" smtClean="0"/>
              <a:t>1</a:t>
            </a:r>
            <a:endParaRPr lang="en-GB" dirty="0"/>
          </a:p>
          <a:p>
            <a:r>
              <a:rPr lang="en-GB" dirty="0" smtClean="0"/>
              <a:t>Use of Estimates for DM Sites</a:t>
            </a:r>
            <a:endParaRPr lang="en-GB" dirty="0"/>
          </a:p>
        </p:txBody>
      </p:sp>
    </p:spTree>
    <p:extLst>
      <p:ext uri="{BB962C8B-B14F-4D97-AF65-F5344CB8AC3E}">
        <p14:creationId xmlns:p14="http://schemas.microsoft.com/office/powerpoint/2010/main" val="645947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mtClean="0"/>
              <a:t>Background</a:t>
            </a:r>
            <a:endParaRPr lang="en-GB" dirty="0"/>
          </a:p>
        </p:txBody>
      </p:sp>
      <p:sp>
        <p:nvSpPr>
          <p:cNvPr id="5" name="Content Placeholder 4"/>
          <p:cNvSpPr>
            <a:spLocks noGrp="1"/>
          </p:cNvSpPr>
          <p:nvPr>
            <p:ph sz="half" idx="1"/>
          </p:nvPr>
        </p:nvSpPr>
        <p:spPr>
          <a:xfrm>
            <a:off x="457200" y="900112"/>
            <a:ext cx="4038600" cy="3903885"/>
          </a:xfrm>
        </p:spPr>
        <p:txBody>
          <a:bodyPr>
            <a:normAutofit/>
          </a:bodyPr>
          <a:lstStyle/>
          <a:p>
            <a:r>
              <a:rPr lang="en-GB" b="1" dirty="0" smtClean="0">
                <a:solidFill>
                  <a:srgbClr val="3E5AA8"/>
                </a:solidFill>
                <a:ea typeface="+mj-ea"/>
              </a:rPr>
              <a:t>What is the finding?</a:t>
            </a:r>
            <a:endParaRPr lang="en-GB" dirty="0" smtClean="0"/>
          </a:p>
          <a:p>
            <a:r>
              <a:rPr lang="en-GB" sz="1400" dirty="0"/>
              <a:t>Where actual reads are not received or are rejected, for Class 1 and 2 sites a D-7 estimate is used (i.e. the same consumption as 7 days ago is </a:t>
            </a:r>
            <a:r>
              <a:rPr lang="en-GB" sz="1400" dirty="0" smtClean="0"/>
              <a:t>used if available otherwise other AQ/365)</a:t>
            </a:r>
            <a:endParaRPr lang="en-GB" sz="1400" dirty="0"/>
          </a:p>
          <a:p>
            <a:r>
              <a:rPr lang="en-GB" sz="1400" dirty="0"/>
              <a:t>This may not be a good representation of the actual consumption and any difference would contribute to UIG</a:t>
            </a:r>
          </a:p>
          <a:p>
            <a:r>
              <a:rPr lang="en-GB" sz="1400" dirty="0"/>
              <a:t>As at 01/10/18, c. 3bn kWh of Class 1 and 2 (i.e. DM) AQ has not had an actual meter reading accepted for over 3 </a:t>
            </a:r>
            <a:r>
              <a:rPr lang="en-GB" sz="1400" dirty="0" smtClean="0"/>
              <a:t>months</a:t>
            </a:r>
          </a:p>
          <a:p>
            <a:r>
              <a:rPr lang="en-GB" sz="1400" dirty="0" smtClean="0"/>
              <a:t>Read submission rate is 45% for Class 2 against a UNC target of 97.5%</a:t>
            </a:r>
            <a:endParaRPr lang="en-GB" sz="1400" dirty="0"/>
          </a:p>
          <a:p>
            <a:endParaRPr lang="en-GB" sz="1400" dirty="0"/>
          </a:p>
        </p:txBody>
      </p:sp>
      <p:sp>
        <p:nvSpPr>
          <p:cNvPr id="6" name="Content Placeholder 5"/>
          <p:cNvSpPr>
            <a:spLocks noGrp="1"/>
          </p:cNvSpPr>
          <p:nvPr>
            <p:ph sz="half" idx="2"/>
          </p:nvPr>
        </p:nvSpPr>
        <p:spPr>
          <a:xfrm>
            <a:off x="4648200" y="900112"/>
            <a:ext cx="4038600" cy="3903885"/>
          </a:xfrm>
        </p:spPr>
        <p:txBody>
          <a:bodyPr>
            <a:normAutofit/>
          </a:bodyPr>
          <a:lstStyle/>
          <a:p>
            <a:r>
              <a:rPr lang="en-GB" b="1" dirty="0" smtClean="0">
                <a:solidFill>
                  <a:srgbClr val="3E5AA8"/>
                </a:solidFill>
                <a:ea typeface="+mj-ea"/>
              </a:rPr>
              <a:t>How does it contribute to UIG?</a:t>
            </a:r>
          </a:p>
          <a:p>
            <a:r>
              <a:rPr lang="en-GB" sz="1400" dirty="0" smtClean="0"/>
              <a:t>This AQ without an actual meter read equates to c 0.6% of total LDZ AQ and creates a risk of both base UIG and volatility, if the actual usage is not well represented by the D-7 estimation processes.</a:t>
            </a:r>
          </a:p>
          <a:p>
            <a:r>
              <a:rPr lang="en-GB" sz="1400" dirty="0" smtClean="0"/>
              <a:t>DM sites’ consumption can sometimes vary by -50% and +100% from the average on any given day, so this may contribute spikes of around 0.6% on a day</a:t>
            </a:r>
          </a:p>
          <a:p>
            <a:r>
              <a:rPr lang="en-GB" sz="1400" dirty="0" smtClean="0"/>
              <a:t>Assuming 10% change in usage since last reading, this could be contributing around 0.06% to base usage (i.e. 10% x 0.6% AQ at risk).</a:t>
            </a:r>
          </a:p>
          <a:p>
            <a:endParaRPr lang="en-GB" sz="1400" dirty="0"/>
          </a:p>
        </p:txBody>
      </p:sp>
      <p:sp>
        <p:nvSpPr>
          <p:cNvPr id="7" name="Rectangle 6"/>
          <p:cNvSpPr/>
          <p:nvPr/>
        </p:nvSpPr>
        <p:spPr>
          <a:xfrm>
            <a:off x="7947750" y="123478"/>
            <a:ext cx="1187624" cy="36004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Item 1</a:t>
            </a:r>
            <a:endParaRPr lang="en-GB" sz="1600" dirty="0"/>
          </a:p>
        </p:txBody>
      </p:sp>
    </p:spTree>
    <p:extLst>
      <p:ext uri="{BB962C8B-B14F-4D97-AF65-F5344CB8AC3E}">
        <p14:creationId xmlns:p14="http://schemas.microsoft.com/office/powerpoint/2010/main" val="117004409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microsoft.com/office/infopath/2007/PartnerControls"/>
    <ds:schemaRef ds:uri="http://purl.org/dc/terms/"/>
    <ds:schemaRef ds:uri="http://www.w3.org/XML/1998/namespace"/>
    <ds:schemaRef ds:uri="c78a4dae-5fc0-4ed3-ad80-da51122ab114"/>
    <ds:schemaRef ds:uri="http://schemas.microsoft.com/office/2006/documentManagement/types"/>
    <ds:schemaRef ds:uri="http://purl.org/dc/elements/1.1/"/>
    <ds:schemaRef ds:uri="http://schemas.openxmlformats.org/package/2006/metadata/core-properties"/>
    <ds:schemaRef ds:uri="5844fa40-a696-4ac9-bd38-c0330d295109"/>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D796A4FC-DDA6-41AE-8264-071069CB9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18748</TotalTime>
  <Words>2979</Words>
  <Application>Microsoft Office PowerPoint</Application>
  <PresentationFormat>On-screen Show (16:9)</PresentationFormat>
  <Paragraphs>416</Paragraphs>
  <Slides>30</Slides>
  <Notes>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Office Theme</vt:lpstr>
      <vt:lpstr>xoserve templates</vt:lpstr>
      <vt:lpstr>UIG Task Force Progress Report</vt:lpstr>
      <vt:lpstr>Background</vt:lpstr>
      <vt:lpstr>UIG Task Force: Dashboard</vt:lpstr>
      <vt:lpstr>                    Plan on Page</vt:lpstr>
      <vt:lpstr>Sprint 6 (placeholder)</vt:lpstr>
      <vt:lpstr>Overview Of Taskforce Funding</vt:lpstr>
      <vt:lpstr>UIG Task Force Recommendations</vt:lpstr>
      <vt:lpstr>UIG Task Force Recommendations</vt:lpstr>
      <vt:lpstr>Background</vt:lpstr>
      <vt:lpstr>Options to Address the Finding</vt:lpstr>
      <vt:lpstr>Possible UNC Modifications</vt:lpstr>
      <vt:lpstr>Xoserve Recommendations</vt:lpstr>
      <vt:lpstr>UIG Task Force Recommendations</vt:lpstr>
      <vt:lpstr>Background</vt:lpstr>
      <vt:lpstr>Options to Address the Finding</vt:lpstr>
      <vt:lpstr>Possible UNC Modifications</vt:lpstr>
      <vt:lpstr>Xoserve Recommendations</vt:lpstr>
      <vt:lpstr>UIG Task Force Recommendations</vt:lpstr>
      <vt:lpstr>Background</vt:lpstr>
      <vt:lpstr>Background</vt:lpstr>
      <vt:lpstr>Options to Address Findings 12.1 &amp; 12.3</vt:lpstr>
      <vt:lpstr>Possible UNC Modifications to Address Finding 12.1 (Standard Conversion Factor used where AQ &gt;732,000 kWh)</vt:lpstr>
      <vt:lpstr>Possible UNC Modifications to Address Finding 12.3 (Non-Standard Conversion Factor used where AQ &lt;732,000 kWh)</vt:lpstr>
      <vt:lpstr>Xoserve Recommendations – 12.1 (Standard Conversion Factor used where AQ &gt;732,000 kWh)</vt:lpstr>
      <vt:lpstr>Xoserve Recommendations – 12.3 (Non-Standard Conversion Factor used where AQ &lt;732,000 kWh)</vt:lpstr>
      <vt:lpstr>UIG Task Force Recommendations</vt:lpstr>
      <vt:lpstr>Background</vt:lpstr>
      <vt:lpstr>Options to Address Finding 12.2 (Use of Standard national Conversion Factor)</vt:lpstr>
      <vt:lpstr>Possible UNC Modifications</vt:lpstr>
      <vt:lpstr>Xoserve Recommendations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110</cp:revision>
  <dcterms:created xsi:type="dcterms:W3CDTF">2018-09-02T17:12:15Z</dcterms:created>
  <dcterms:modified xsi:type="dcterms:W3CDTF">2018-12-04T16:27:03Z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-629489298</vt:i4>
  </property>
  <property fmtid="{D5CDD505-2E9C-101B-9397-08002B2CF9AE}" pid="3" name="_NewReviewCycle">
    <vt:lpwstr/>
  </property>
  <property fmtid="{D5CDD505-2E9C-101B-9397-08002B2CF9AE}" pid="4" name="_EmailSubject">
    <vt:lpwstr>Section 9.  XRN4695 UIG Taskforce Update</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-498269071</vt:i4>
  </property>
  <property fmtid="{D5CDD505-2E9C-101B-9397-08002B2CF9AE}" pid="8" name="ContentTypeId">
    <vt:lpwstr>0x0101002A9D4E94D94ABB48A35A572EF9A60258</vt:lpwstr>
  </property>
</Properties>
</file>